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85" r:id="rId3"/>
    <p:sldId id="326" r:id="rId4"/>
    <p:sldId id="327" r:id="rId5"/>
    <p:sldId id="328" r:id="rId6"/>
    <p:sldId id="329" r:id="rId7"/>
    <p:sldId id="331" r:id="rId8"/>
    <p:sldId id="330" r:id="rId9"/>
    <p:sldId id="339" r:id="rId10"/>
    <p:sldId id="340" r:id="rId11"/>
    <p:sldId id="353" r:id="rId12"/>
    <p:sldId id="341" r:id="rId13"/>
    <p:sldId id="342" r:id="rId14"/>
    <p:sldId id="343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83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1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12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2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81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04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7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1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496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922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40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80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111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371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06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3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5"/>
          <p:cNvSpPr txBox="1">
            <a:spLocks noGrp="1"/>
          </p:cNvSpPr>
          <p:nvPr>
            <p:ph type="subTitle" idx="1"/>
          </p:nvPr>
        </p:nvSpPr>
        <p:spPr>
          <a:xfrm>
            <a:off x="2400568" y="1582743"/>
            <a:ext cx="8974014" cy="310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800" b="1" dirty="0"/>
              <a:t>Title :Cardiac Cycle</a:t>
            </a:r>
            <a:endParaRPr lang="en-US" sz="2800" dirty="0"/>
          </a:p>
          <a:p>
            <a:pPr algn="l"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800" dirty="0"/>
              <a:t>Class : </a:t>
            </a:r>
            <a:r>
              <a:rPr lang="en-US" sz="2800" dirty="0" err="1"/>
              <a:t>Dpt,BS</a:t>
            </a:r>
            <a:r>
              <a:rPr lang="en-US" sz="2800" dirty="0"/>
              <a:t>(RIT,MLT,OTT)1</a:t>
            </a:r>
            <a:r>
              <a:rPr lang="en-US" sz="2800" baseline="30000" dirty="0"/>
              <a:t>st</a:t>
            </a:r>
            <a:r>
              <a:rPr lang="en-US" sz="2800" dirty="0"/>
              <a:t> </a:t>
            </a:r>
            <a:endParaRPr sz="2800" dirty="0"/>
          </a:p>
          <a:p>
            <a:pPr algn="l"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endParaRPr lang="en-US" sz="2800" dirty="0"/>
          </a:p>
          <a:p>
            <a:pPr algn="l"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800" dirty="0"/>
              <a:t>Subject title (code): Physiology </a:t>
            </a:r>
            <a:endParaRPr sz="2800" dirty="0"/>
          </a:p>
          <a:p>
            <a:pPr algn="l"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800" dirty="0"/>
              <a:t>Lecturer: Dr Hajira </a:t>
            </a:r>
            <a:endParaRPr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79" y="481263"/>
            <a:ext cx="5247553" cy="9986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AC0EBD-4178-A78B-6783-850A6E70D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Define the cardiac cycle.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Explain the phases of the cardiac cycle in sequence.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Describe pressure and volume changes in the heart.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Explain the opening and closing of cardiac valves.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94511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B5BF-E4A6-C40D-1CFF-B4286718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Definition of the Cardiac Cycle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F35E2-6FB4-7B87-49AA-083A5052F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</a:t>
            </a:r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cardiac cycle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is the complete sequence of electrical and mechanical events occurring during one heartbeat.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It includes: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Contraction of the atria (atrial systole).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Contraction of the ventricles (ventricular systole).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Relaxation of the atria and ventricles (diastole).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12924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5433C-817F-121C-B84A-E2C5384D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0FA88-A1AE-B0E2-7D7E-24032132C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Opening and closing of cardiac valves.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Changes in chamber pressure and blood volume.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Production of heart sounds.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At a heart rate of 75 beats/minute, one cardiac cycle lasts approximately 0.8 seconds.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43847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4AF3-F8E6-5A78-561D-ECABE602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Duration of the Cardiac Cycle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0F09BCD-2B6E-7C89-83E1-43189463A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</a:t>
            </a:r>
            <a:r>
              <a:rPr lang="en-TM" sz="1800" b="0" i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Approximate duration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Atrial systole</a:t>
            </a:r>
            <a:r>
              <a:rPr lang="en-TM" sz="1800" b="0" i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0.1 s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systole</a:t>
            </a:r>
            <a:r>
              <a:rPr lang="en-TM" sz="1800" b="0" i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0.3 s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Complete ventricular diastole</a:t>
            </a:r>
            <a:r>
              <a:rPr lang="en-TM" sz="1800" b="0" i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0.5 s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Total cardiac cycle</a:t>
            </a:r>
            <a:r>
              <a:rPr lang="en-TM" sz="1800" b="0" i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0.8 s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4016742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4DB9-11A1-98AE-1304-F5F80C6C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015ED-2AFB-4515-A476-035AEA8EF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At a heart rate of 75 beats/minute: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Important clarification: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These intervals overlap and should not be added together as separate, non-overlapping periods. Atrial systole occurs during late ventricular diastole. The overall cycle is approximately 0.8 seconds at this heart rate.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As heart rate increases, diastole generally shortens more than systole.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39910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1B301-C4B1-27E6-7C87-A4A63CF3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Chambers and Valves of the Heart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A2F5CF-5466-2DDE-96F0-BE7E54425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2051" y="2557463"/>
            <a:ext cx="8075898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3B73-4360-B505-8FF3-DC35E1DA6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BEA07-1EEF-B436-2CC8-603EC7C38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heart contains four chambers: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Right atrium: receives deoxygenated blood from the body.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Right ventricle: pumps blood to the lungs.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Left atrium: receives oxygenated blood from the lungs.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Left ventricle: pumps blood into systemic circulation.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207834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A458-4A16-A7F8-44FD-2FC189FC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Four major valves: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7BAD1-F841-84B6-0A5B-E00A26EEE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Tricuspid valve: between right atrium and right ventricle.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Pulmonary valve: between right ventricle and pulmonary trunk.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Mitral valve: between left atrium and left ventricle.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Aortic valve: between left ventricle and aorta.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Valves maintain one-way blood flow by responding to pressure differences.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622510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500D-303A-8CFF-F384-3C19F012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960D7-A619-E8F7-32CA-24C9541DD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Systole: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Contraction and ejection phase of a cardiac chamber.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Diastole: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Relaxation and filling phase of a cardiac chamber.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Atrial systole: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Atrial contraction that completes ventricular filling.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Ventricular systole: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Ventricular contraction that ejects blood into the pulmonary trunk and aorta.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2219922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185AC-DB69-089A-A0D3-B20A6EC5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A23717-3BDB-1817-3746-9AB5CB377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1" y="2637693"/>
            <a:ext cx="6773332" cy="323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26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FC74-9AE6-8EC5-AE70-93999590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23483-ADBB-5946-34E2-D99E24DA0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End-diastolic volume (EDV):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Blood volume in a ventricle at the end of diastole.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End-systolic volume (ESV):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Blood volume remaining in a ventricle after systolic ejection.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Stroke volume (SV):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Blood volume ejected by one ventricle per beat.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16668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D68F1-43A2-7639-5028-271BAF10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Overview of the Phases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836C7-1870-8CBA-D926-CB2B1676F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cardiac cycle can be divided into the following major phases: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Atrial systole.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Isovolumetric ventricular contraction.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Rapid ventricular ejection.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455186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C32E2-1A21-2CFC-16D0-834D7378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8B577-567A-D610-9E17-CAB37D035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Reduced ventricular ejection.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Isovolumetric ventricular relaxation.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Rapid ventricular filling.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Reduced ventricular filling (diastasis).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These phases occur continuously and repeat with every heartbeat.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936044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77AD1-9711-C861-B2EE-72D2B7259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Both atria contract.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moves from the atria into the ventricles.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Mitral and tricuspid valves are open.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Aortic and pulmonary valves are closed.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ventricles complete their filling.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Duration: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Approximately 0.1 seconds.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B15829-02AB-E082-93DD-46F2FF31BD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TM" sz="1800" b="1" dirty="0">
                <a:solidFill>
                  <a:srgbClr val="0D0D0D"/>
                </a:solidFill>
                <a:latin typeface=".SFUI-Semibold"/>
              </a:rPr>
              <a:t>Phase 1 — Atrial Systole</a:t>
            </a:r>
            <a:endParaRPr lang="en-TM" sz="1800" dirty="0">
              <a:solidFill>
                <a:srgbClr val="0D0D0D"/>
              </a:solidFill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904518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E6B7-C97D-E23E-7E04-C8D8570D0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2 — Isovolumetric Contraction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DEFDF-D2A2-9AAB-1CF1-5D45D520A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ventricles begin to contract.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mitral and tricuspid valves close.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All four valves are temporarily closed.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pressure increases.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volume inside the ventricles remains unchanged.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Important:</a:t>
            </a:r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 The first heart sound (S1) occurs due to closure of the AV valves and associated vibrations.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2482271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B908-25DA-9161-8FF1-07AD64BB9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3 — Rapid Ventricular Ejection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FAD8B-82ED-FCCC-E142-227CCB679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pressure becomes greater than the pressure in the aorta and pulmonary artery.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Aortic and pulmonary valves open.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is pumped rapidly out of the ventricles.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volume decreases.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231513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CB19-75D8-6233-DAC3-517DC295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4 — Reduced Ventricular Ejection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0BA94-1EE3-C7FD-5C77-C1B703B6B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contraction begins to decrease.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continues to leave the ventricles, but more slowly.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pressure starts falling.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ventricles begin preparing for relaxation.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aortic and pulmonary valves close at the end of ejection.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Closure of the semilunar valves produces the second heart sound (S2).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811110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86E5-C63C-4595-DE8D-702FFEFA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5 — Isovolumetric Relaxation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BE7CE-5F03-7B41-7F2F-8060CD5DC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ventricles relax.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All four valves are temporarily closed.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pressure decreases.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Ventricular blood volume remains unchanged.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When ventricular pressure falls below atrial pressure, the AV valves open.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443461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A8EFE-85F0-50E4-A102-844EBD30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6 — Rapid Ventricular Filling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1050A-8EB9-3674-5886-EBC0023C2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Mitral and tricuspid valves open.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flows rapidly from the atria into the ventricles.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ventricles fill with blood.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Aortic and pulmonary valves remain closed.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3174183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7366B-4D39-A8E3-0A83-46346B1D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M" sz="1800" b="1" i="0">
                <a:solidFill>
                  <a:srgbClr val="0D0D0D"/>
                </a:solidFill>
                <a:effectLst/>
                <a:latin typeface=".SFUI-Semibold"/>
              </a:rPr>
              <a:t>Phase 7 — Reduced Ventricular Filling 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FF4FC-75E9-2D3C-CA41-C0A2160B6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Blood continues to flow passively into the ventricles.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rate of filling becomes slower.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heart remains relaxed.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  <a:p>
            <a:r>
              <a:rPr lang="en-TM" sz="1800" b="0" i="0">
                <a:solidFill>
                  <a:srgbClr val="0D0D0D"/>
                </a:solidFill>
                <a:effectLst/>
                <a:latin typeface=".SFUI-Regular"/>
              </a:rPr>
              <a:t>The next atrial contraction starts the cycle again.</a:t>
            </a:r>
            <a:endParaRPr lang="en-TM" sz="1800">
              <a:solidFill>
                <a:srgbClr val="0D0D0D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4064809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848B3-5E82-BB38-F599-225DEA1E7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M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58C30E-B976-E628-A90D-B316179A0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513" y="2833077"/>
            <a:ext cx="8499231" cy="350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2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</TotalTime>
  <Words>29</Words>
  <Application>Microsoft Office PowerPoint</Application>
  <PresentationFormat>Widescreen</PresentationFormat>
  <Paragraphs>16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Organic</vt:lpstr>
      <vt:lpstr>PowerPoint Presentation</vt:lpstr>
      <vt:lpstr>Learning Objectives</vt:lpstr>
      <vt:lpstr>Definition of the Cardiac Cycle</vt:lpstr>
      <vt:lpstr>PowerPoint Presentation</vt:lpstr>
      <vt:lpstr>Duration of the Cardiac Cycle</vt:lpstr>
      <vt:lpstr>PowerPoint Presentation</vt:lpstr>
      <vt:lpstr>Chambers and Valves of the Heart</vt:lpstr>
      <vt:lpstr>PowerPoint Presentation</vt:lpstr>
      <vt:lpstr>Four major valves:</vt:lpstr>
      <vt:lpstr>PowerPoint Presentation</vt:lpstr>
      <vt:lpstr>PowerPoint Presentation</vt:lpstr>
      <vt:lpstr>PowerPoint Presentation</vt:lpstr>
      <vt:lpstr>Overview of the Phases</vt:lpstr>
      <vt:lpstr>PowerPoint Presentation</vt:lpstr>
      <vt:lpstr>Phase 1 — Atrial Systole</vt:lpstr>
      <vt:lpstr>Phase 2 — Isovolumetric Contraction</vt:lpstr>
      <vt:lpstr>Phase 3 — Rapid Ventricular Ejection</vt:lpstr>
      <vt:lpstr>Phase 4 — Reduced Ventricular Ejection</vt:lpstr>
      <vt:lpstr>Phase 5 — Isovolumetric Relaxation</vt:lpstr>
      <vt:lpstr>Phase 6 — Rapid Ventricular Filling</vt:lpstr>
      <vt:lpstr>Phase 7 — Reduced Ventricular Filling 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Mahnoor syed</dc:creator>
  <cp:keywords/>
  <dc:description>generated using python-pptx</dc:description>
  <cp:lastModifiedBy>hajirabibi6236@gmail.com</cp:lastModifiedBy>
  <cp:revision>10</cp:revision>
  <dcterms:created xsi:type="dcterms:W3CDTF">2013-01-27T09:14:16Z</dcterms:created>
  <dcterms:modified xsi:type="dcterms:W3CDTF">2026-10-15T01:44:24Z</dcterms:modified>
  <cp:category/>
</cp:coreProperties>
</file>