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7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75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2054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33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1910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273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393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5101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314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9588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268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315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20143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42383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8480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22424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02600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2804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2987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60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33871" y="2073652"/>
            <a:ext cx="10332720" cy="1243930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 algn="ctr">
              <a:spcAft>
                <a:spcPts val="700"/>
              </a:spcAft>
              <a:defRPr sz="3600" b="1" i="0">
                <a:solidFill>
                  <a:srgbClr val="1E1E1E"/>
                </a:solidFill>
                <a:latin typeface="Aptos"/>
              </a:defRPr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Topic: </a:t>
            </a:r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Sensation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Perception</a:t>
            </a:r>
          </a:p>
          <a:p>
            <a:pPr algn="ctr">
              <a:spcAft>
                <a:spcPts val="700"/>
              </a:spcAft>
              <a:defRPr sz="3600" b="1" i="0">
                <a:solidFill>
                  <a:srgbClr val="1E1E1E"/>
                </a:solidFill>
                <a:latin typeface="Aptos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Attention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73952"/>
            <a:ext cx="365760" cy="182880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646464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3491673"/>
          </a:xfrm>
        </p:spPr>
        <p:txBody>
          <a:bodyPr/>
          <a:lstStyle/>
          <a:p>
            <a:pPr>
              <a:defRPr sz="2200">
                <a:solidFill>
                  <a:srgbClr val="464646"/>
                </a:solidFill>
                <a:latin typeface="Arial"/>
              </a:defRPr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 : BS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Psychology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Lecturer : Mahnoor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syed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ubtitle 9"/>
          <p:cNvSpPr txBox="1">
            <a:spLocks noGrp="1"/>
          </p:cNvSpPr>
          <p:nvPr>
            <p:ph type="subTitle" idx="1"/>
          </p:nvPr>
        </p:nvSpPr>
        <p:spPr>
          <a:xfrm>
            <a:off x="2931159" y="3658886"/>
            <a:ext cx="633814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>
                <a:solidFill>
                  <a:srgbClr val="5A5A5A"/>
                </a:solidFill>
                <a:latin typeface="Arial"/>
              </a:defRPr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Subject: </a:t>
            </a:r>
            <a:r>
              <a:rPr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PSY-301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 Introduction to Psychology – </a:t>
            </a:r>
            <a:r>
              <a:rPr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048"/>
            <a:ext cx="5772149" cy="10984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99462" y="1491288"/>
            <a:ext cx="10972800" cy="566928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E1E1E"/>
                </a:solidFill>
                <a:latin typeface="Aptos"/>
              </a:defRPr>
            </a:pPr>
            <a:r>
              <a:rPr dirty="0"/>
              <a:t>Learning objectives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473952"/>
            <a:ext cx="365760" cy="182880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646464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7348" y="2886190"/>
            <a:ext cx="9975532" cy="2454518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marL="457200" indent="-457200">
              <a:lnSpc>
                <a:spcPct val="108000"/>
              </a:lnSpc>
              <a:spcAft>
                <a:spcPts val="1100"/>
              </a:spcAft>
              <a:buFont typeface="+mj-lt"/>
              <a:buAutoNum type="arabicPeriod"/>
              <a:defRPr sz="2000">
                <a:solidFill>
                  <a:srgbClr val="1E1E1E"/>
                </a:solidFill>
                <a:latin typeface="Aptos"/>
              </a:defRPr>
            </a:pPr>
            <a:r>
              <a:t>Define sensation, perception, and attention and explain how they differ.</a:t>
            </a:r>
          </a:p>
          <a:p>
            <a:pPr marL="457200" indent="-457200">
              <a:lnSpc>
                <a:spcPct val="108000"/>
              </a:lnSpc>
              <a:spcAft>
                <a:spcPts val="1100"/>
              </a:spcAft>
              <a:buFont typeface="+mj-lt"/>
              <a:buAutoNum type="arabicPeriod"/>
              <a:defRPr sz="2000">
                <a:solidFill>
                  <a:srgbClr val="1E1E1E"/>
                </a:solidFill>
                <a:latin typeface="Aptos"/>
              </a:defRPr>
            </a:pPr>
            <a:r>
              <a:t>Describe major sensory processes and the basic functions of vision and audition.</a:t>
            </a:r>
          </a:p>
          <a:p>
            <a:pPr marL="457200" indent="-457200">
              <a:lnSpc>
                <a:spcPct val="108000"/>
              </a:lnSpc>
              <a:spcAft>
                <a:spcPts val="1100"/>
              </a:spcAft>
              <a:buFont typeface="+mj-lt"/>
              <a:buAutoNum type="arabicPeriod"/>
              <a:defRPr sz="2000">
                <a:solidFill>
                  <a:srgbClr val="1E1E1E"/>
                </a:solidFill>
                <a:latin typeface="Aptos"/>
              </a:defRPr>
            </a:pPr>
            <a:r>
              <a:t>Explain perceptual factors, kinds of perception, depth and distance, temporal perception, and auditory perception.</a:t>
            </a:r>
          </a:p>
          <a:p>
            <a:pPr marL="457200" indent="-457200">
              <a:lnSpc>
                <a:spcPct val="108000"/>
              </a:lnSpc>
              <a:spcAft>
                <a:spcPts val="1100"/>
              </a:spcAft>
              <a:buFont typeface="+mj-lt"/>
              <a:buAutoNum type="arabicPeriod"/>
              <a:defRPr sz="2000">
                <a:solidFill>
                  <a:srgbClr val="1E1E1E"/>
                </a:solidFill>
                <a:latin typeface="Aptos"/>
              </a:defRPr>
            </a:pPr>
            <a:r>
              <a:t>Distinguish subjective and objective factors in attention and explain span of attention.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14788" cy="7640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03245" y="1481328"/>
            <a:ext cx="10972800" cy="566928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E1E1E"/>
                </a:solidFill>
                <a:latin typeface="Aptos"/>
              </a:defRPr>
            </a:pPr>
            <a:r>
              <a:rPr dirty="0"/>
              <a:t>Sensation, perception, and attention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473952"/>
            <a:ext cx="365760" cy="182880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646464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54455" y="2765561"/>
            <a:ext cx="10075545" cy="264720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marL="342900" indent="-34290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900">
                <a:solidFill>
                  <a:srgbClr val="1E1E1E"/>
                </a:solidFill>
                <a:latin typeface="Aptos"/>
              </a:defRPr>
            </a:pPr>
            <a:r>
              <a:rPr/>
              <a:t>Sensation: detecting physical energy through sensory receptors and sending neural signals to the brain.</a:t>
            </a:r>
          </a:p>
          <a:p>
            <a:pPr marL="342900" indent="-34290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900">
                <a:solidFill>
                  <a:srgbClr val="1E1E1E"/>
                </a:solidFill>
                <a:latin typeface="Aptos"/>
              </a:defRPr>
            </a:pPr>
            <a:r>
              <a:rPr/>
              <a:t>Perception: organizing and interpreting sensory information to give it meaning.</a:t>
            </a:r>
          </a:p>
          <a:p>
            <a:pPr marL="342900" indent="-34290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900">
                <a:solidFill>
                  <a:srgbClr val="1E1E1E"/>
                </a:solidFill>
                <a:latin typeface="Aptos"/>
              </a:defRPr>
            </a:pPr>
            <a:r>
              <a:rPr/>
              <a:t>Attention: selectively focusing limited mental resources on some information while filtering other input.</a:t>
            </a:r>
          </a:p>
          <a:p>
            <a:pPr marL="342900" indent="-34290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900">
                <a:solidFill>
                  <a:srgbClr val="1E1E1E"/>
                </a:solidFill>
                <a:latin typeface="Aptos"/>
              </a:defRPr>
            </a:pPr>
            <a:r>
              <a:rPr/>
              <a:t>Example: you hear a bell (sensation), recognize it as the class bell (perception), and turn toward it (attention).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14788" cy="76402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7557" y="1379075"/>
            <a:ext cx="10972800" cy="566928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E1E1E"/>
                </a:solidFill>
                <a:latin typeface="Aptos"/>
              </a:defRPr>
            </a:pPr>
            <a:r>
              <a:t>Characteristics of sensation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005840"/>
            <a:ext cx="1051560" cy="5029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247120" y="6473952"/>
            <a:ext cx="365760" cy="182880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646464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7572" y="2661829"/>
            <a:ext cx="10204133" cy="3096297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Receptors: specialized cells respond to particular forms of stimulation, such as light, pressure, or chemicals.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Thresholds: the absolute threshold is the weakest stimulus detected about half the time; the difference threshold is the smallest noticeable change.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Adaptation: sensitivity may decrease during constant stimulation—for example, you stop noticing a watch on your wrist.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Coding: the nervous system represents stimulus type, intensity, location, and timing through patterns of neural activity.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14788" cy="76402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7885" y="1607593"/>
            <a:ext cx="10972800" cy="566928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E1E1E"/>
                </a:solidFill>
                <a:latin typeface="Aptos"/>
              </a:defRPr>
            </a:pPr>
            <a:r>
              <a:t>Major functions and types of sensation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473952"/>
            <a:ext cx="365760" cy="182880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646464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67790" y="2632329"/>
            <a:ext cx="10245090" cy="3592778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sz="2000"/>
              <a:t>Vision: detects light and supports colour, form, movement, and spatial orientation.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sz="2000"/>
              <a:t>Audition: detects sound waves and supports speech, music, and locating sound sources.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sz="2000"/>
              <a:t>Somatic senses: touch, pressure, temperature, pain, and body position help us interact safely with the environment.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sz="2000"/>
              <a:t>Chemical senses: smell and taste detect airborne and dissolved chemicals, supporting food selection and hazard detection.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sz="2000"/>
              <a:t>Vestibular sense: inner-ear structures help maintain balance and detect head movement.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14788" cy="76402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815" y="1648691"/>
            <a:ext cx="10972800" cy="566928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E1E1E"/>
                </a:solidFill>
                <a:latin typeface="Aptos"/>
              </a:defRPr>
            </a:pPr>
            <a:r>
              <a:t>Vision: how light becomes a visual experience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473952"/>
            <a:ext cx="365760" cy="182880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646464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7211" y="2626544"/>
            <a:ext cx="10375669" cy="2994666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dirty="0"/>
              <a:t>Light enters through the cornea and pupil; the iris adjusts pupil size to regulate incoming light.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dirty="0"/>
              <a:t>The lens changes shape to focus light on the retina (accommodation).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dirty="0"/>
              <a:t>Rods are especially useful in dim light; cones support </a:t>
            </a:r>
            <a:r>
              <a:rPr dirty="0" err="1"/>
              <a:t>colour</a:t>
            </a:r>
            <a:r>
              <a:rPr dirty="0"/>
              <a:t> vision and fine detail, especially in bright light.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dirty="0"/>
              <a:t>Photoreceptors convert light into neural signals, which travel through the optic nerve to visual areas of the brain.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b="1" dirty="0"/>
              <a:t>Example: moving from bright sunlight into a dark room feels difficult at first because the visual system needs time to adapt.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14788" cy="76402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914400"/>
            <a:ext cx="10972800" cy="566928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E1E1E"/>
                </a:solidFill>
                <a:latin typeface="Aptos"/>
              </a:defRPr>
            </a:pPr>
            <a:r>
              <a:t>The eye: key structures and functions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473952"/>
            <a:ext cx="365760" cy="182880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646464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4802" y="1631705"/>
            <a:ext cx="5711248" cy="4033284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dirty="0"/>
              <a:t>Cornea: transparent front surface; begins bending light.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dirty="0"/>
              <a:t>Iris and pupil: control how much light enters the eye.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dirty="0"/>
              <a:t>Lens: focuses light on the retina; changes shape for near and far objects.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dirty="0"/>
              <a:t>Retina: light-sensitive layer containing rods and cones.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dirty="0"/>
              <a:t>Optic nerve: carries visual information from the retina toward the brain.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dirty="0"/>
              <a:t>Fovea: area of highest visual acuity, with a high concentration of cones.</a:t>
            </a:r>
          </a:p>
        </p:txBody>
      </p:sp>
      <p:pic>
        <p:nvPicPr>
          <p:cNvPr id="1026" name="Picture 2" descr="Diagram of Eye - GeeksforGee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0771" y="1437292"/>
            <a:ext cx="4752109" cy="4513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14788" cy="76402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8974" y="1481328"/>
            <a:ext cx="10972800" cy="566928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E1E1E"/>
                </a:solidFill>
                <a:latin typeface="Aptos"/>
              </a:defRPr>
            </a:pPr>
            <a:r>
              <a:rPr dirty="0"/>
              <a:t>Vision: common terms and examples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473952"/>
            <a:ext cx="365760" cy="182880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646464"/>
                </a:solidFill>
                <a:latin typeface="Aptos"/>
              </a:defRPr>
            </a:pPr>
            <a:r>
              <a:t>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56607" y="2642423"/>
            <a:ext cx="10173393" cy="3237361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sz="2000">
                <a:latin typeface="Times New Roman" panose="02020603050405020304" pitchFamily="18" charset="0"/>
                <a:cs typeface="Times New Roman" panose="02020603050405020304" pitchFamily="18" charset="0"/>
              </a:rPr>
              <a:t>Accommodation: the lens adjusts focus; reading a nearby page requires a different focus than looking across the room.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sz="2000">
                <a:latin typeface="Times New Roman" panose="02020603050405020304" pitchFamily="18" charset="0"/>
                <a:cs typeface="Times New Roman" panose="02020603050405020304" pitchFamily="18" charset="0"/>
              </a:rPr>
              <a:t>Dark adaptation: sensitivity increases after entering a dark space.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sz="2000">
                <a:latin typeface="Times New Roman" panose="02020603050405020304" pitchFamily="18" charset="0"/>
                <a:cs typeface="Times New Roman" panose="02020603050405020304" pitchFamily="18" charset="0"/>
              </a:rPr>
              <a:t>Colour vision: cones respond to different wavelength ranges; colour experience also depends on neural processing.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sz="2000">
                <a:latin typeface="Times New Roman" panose="02020603050405020304" pitchFamily="18" charset="0"/>
                <a:cs typeface="Times New Roman" panose="02020603050405020304" pitchFamily="18" charset="0"/>
              </a:rPr>
              <a:t>Visual acuity: clarity of fine detail; it is typically greatest when an image falls on the fovea.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sz="2000">
                <a:latin typeface="Times New Roman" panose="02020603050405020304" pitchFamily="18" charset="0"/>
                <a:cs typeface="Times New Roman" panose="02020603050405020304" pitchFamily="18" charset="0"/>
              </a:rPr>
              <a:t>Optical illusion: visual perception can be influenced by context, showing that perception is an interpretation—not a simple camera-like copy.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14788" cy="76402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28208" y="1676400"/>
            <a:ext cx="10972800" cy="477054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E1E1E"/>
                </a:solidFill>
                <a:latin typeface="Aptos"/>
              </a:defRPr>
            </a:pPr>
            <a:r>
              <a:t>Audition: how sound becomes hearing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473952"/>
            <a:ext cx="365760" cy="182880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646464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504625"/>
            <a:ext cx="10332720" cy="3237361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sz="2000">
                <a:latin typeface="Times New Roman" panose="02020603050405020304" pitchFamily="18" charset="0"/>
                <a:cs typeface="Times New Roman" panose="02020603050405020304" pitchFamily="18" charset="0"/>
              </a:rPr>
              <a:t>Sound waves enter the outer ear and travel through the auditory canal to vibrate the eardrum.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sz="2000">
                <a:latin typeface="Times New Roman" panose="02020603050405020304" pitchFamily="18" charset="0"/>
                <a:cs typeface="Times New Roman" panose="02020603050405020304" pitchFamily="18" charset="0"/>
              </a:rPr>
              <a:t>The middle-ear ossicles (malleus, incus, stapes) transmit and amplify vibration.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sz="2000">
                <a:latin typeface="Times New Roman" panose="02020603050405020304" pitchFamily="18" charset="0"/>
                <a:cs typeface="Times New Roman" panose="02020603050405020304" pitchFamily="18" charset="0"/>
              </a:rPr>
              <a:t>In the inner ear, movement in the cochlea stimulates hair cells that convert vibration into neural signals.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sz="2000">
                <a:latin typeface="Times New Roman" panose="02020603050405020304" pitchFamily="18" charset="0"/>
                <a:cs typeface="Times New Roman" panose="02020603050405020304" pitchFamily="18" charset="0"/>
              </a:rPr>
              <a:t>Signals travel through the auditory nerve to brain regions that process pitch, loudness, and sound patterns.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Example: the ear converts a teacher’s spoken words into neural signals; the brain interprets them as meaningful speech.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14788" cy="76402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005280"/>
            <a:ext cx="10972800" cy="566928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E1E1E"/>
                </a:solidFill>
                <a:latin typeface="Aptos"/>
              </a:defRPr>
            </a:pPr>
            <a:r>
              <a:rPr dirty="0"/>
              <a:t>The ear: structure and function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473952"/>
            <a:ext cx="365760" cy="182880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646464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5484" y="1830728"/>
            <a:ext cx="4343400" cy="4191404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Outer ear: pinna and auditory canal collect and guide sound.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Middle ear: eardrum and three ossicles transfer vibrations.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Inner ear: cochlea supports hearing; vestibular organs contribute to balance.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Hair cells: sensory receptors in the cochlea translate mechanical movement into neural activity.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Auditory nerve: carries information toward the brain for interpretation.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12626"/>
          <a:stretch/>
        </p:blipFill>
        <p:spPr>
          <a:xfrm>
            <a:off x="5421284" y="1830728"/>
            <a:ext cx="6191596" cy="43586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14788" cy="76402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89116" y="1370896"/>
            <a:ext cx="10972800" cy="566928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E1E1E"/>
                </a:solidFill>
                <a:latin typeface="Aptos"/>
              </a:defRPr>
            </a:pPr>
            <a:r>
              <a:rPr dirty="0"/>
              <a:t>Auditory sensation: pitch, loudness, and location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473952"/>
            <a:ext cx="365760" cy="182880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646464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38349" y="2719648"/>
            <a:ext cx="10091651" cy="297248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Pitch: perception of how high or low a sound is; related to sound frequency.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Loudness: perceived intensity; related to sound amplitude, but also affected by context and hearing sensitivity.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Timbre: sound quality that helps distinguish instruments or voices even when pitch and loudness are similar.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Sound localization: the brain compares timing and intensity differences at the two ears to estimate where a sound comes from.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Example: you can often tell whether a phone rings to your left or right without seeing it.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14788" cy="76402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97480" y="1517627"/>
            <a:ext cx="10972800" cy="566928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E1E1E"/>
                </a:solidFill>
                <a:latin typeface="Aptos"/>
              </a:defRPr>
            </a:pPr>
            <a:r>
              <a:t>Perception: nature and process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473952"/>
            <a:ext cx="365760" cy="182880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646464"/>
                </a:solidFill>
                <a:latin typeface="Aptos"/>
              </a:defRPr>
            </a:pPr>
            <a:r>
              <a:t>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611582"/>
            <a:ext cx="10332720" cy="2670668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marL="342900" indent="-34290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900">
                <a:solidFill>
                  <a:srgbClr val="1E1E1E"/>
                </a:solidFill>
                <a:latin typeface="Aptos"/>
              </a:defRPr>
            </a:pPr>
            <a:r>
              <a:rPr dirty="0"/>
              <a:t>Perception organizes sensory input into meaningful objects, events, and relationships.</a:t>
            </a:r>
          </a:p>
          <a:p>
            <a:pPr marL="342900" indent="-34290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900">
                <a:solidFill>
                  <a:srgbClr val="1E1E1E"/>
                </a:solidFill>
                <a:latin typeface="Aptos"/>
              </a:defRPr>
            </a:pPr>
            <a:r>
              <a:rPr dirty="0"/>
              <a:t>Bottom-up processing starts with incoming sensory details; top-down processing uses expectations, knowledge, and context.</a:t>
            </a:r>
          </a:p>
          <a:p>
            <a:pPr marL="342900" indent="-34290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900">
                <a:solidFill>
                  <a:srgbClr val="1E1E1E"/>
                </a:solidFill>
                <a:latin typeface="Aptos"/>
              </a:defRPr>
            </a:pPr>
            <a:r>
              <a:rPr dirty="0"/>
              <a:t>Perception is usually fast and useful, but it can be influenced by ambiguity, prior experience, and assumptions.</a:t>
            </a:r>
          </a:p>
          <a:p>
            <a:pPr marL="342900" indent="-34290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900">
                <a:solidFill>
                  <a:srgbClr val="1E1E1E"/>
                </a:solidFill>
                <a:latin typeface="Aptos"/>
              </a:defRPr>
            </a:pPr>
            <a:r>
              <a:rPr b="1" dirty="0"/>
              <a:t>Example: you can read a familiar word despite a missing letter because context helps the brain interpret the visual pattern.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14788" cy="76402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12720" y="1646486"/>
            <a:ext cx="10972800" cy="566928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E1E1E"/>
                </a:solidFill>
                <a:latin typeface="Aptos"/>
              </a:defRPr>
            </a:pPr>
            <a:r>
              <a:t>Factors in perception: objective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473952"/>
            <a:ext cx="365760" cy="182880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646464"/>
                </a:solidFill>
                <a:latin typeface="Aptos"/>
              </a:defRPr>
            </a:pPr>
            <a:r>
              <a:t>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9447" y="2644511"/>
            <a:ext cx="10310553" cy="2831416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Stimulus features: intensity, size, contrast, movement, novelty, and clarity can influence what is noticed and perceived.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Proximity and arrangement: the spatial relationship among parts affects whether they are seen as one group or separate objects.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Environmental conditions: lighting, noise, distance, and viewing angle can change the sensory information available.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Example: a bright red sign against a pale wall is easier to notice than a small grey sign against a similar background.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14788" cy="76402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1566" y="1562830"/>
            <a:ext cx="10972800" cy="566928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E1E1E"/>
                </a:solidFill>
                <a:latin typeface="Aptos"/>
              </a:defRPr>
            </a:pPr>
            <a:r>
              <a:t>Factors in perception: subjective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473952"/>
            <a:ext cx="365760" cy="182880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646464"/>
                </a:solidFill>
                <a:latin typeface="Aptos"/>
              </a:defRPr>
            </a:pPr>
            <a:r>
              <a:t>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05345" y="2775972"/>
            <a:ext cx="10224655" cy="297248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dirty="0"/>
              <a:t>Experience and learning: familiarity helps people recognize patterns and objects.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dirty="0"/>
              <a:t>Needs, motives, and emotions: what matters to us can influence interpretation and attention.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dirty="0"/>
              <a:t>Expectations and set: a person may interpret an unclear sound as their name if they are waiting for someone to call them.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dirty="0"/>
              <a:t>Culture and individual differences: learned meanings and personal histories can influence how situations are interpreted.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dirty="0"/>
              <a:t>Important: subjective influence does not mean perception is arbitrary; the stimulus still constrains what is perceived.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14788" cy="76402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5378" y="1420155"/>
            <a:ext cx="10972800" cy="566928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E1E1E"/>
                </a:solidFill>
                <a:latin typeface="Aptos"/>
              </a:defRPr>
            </a:pPr>
            <a:r>
              <a:t>Social factors in perception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473952"/>
            <a:ext cx="365760" cy="182880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646464"/>
                </a:solidFill>
                <a:latin typeface="Aptos"/>
              </a:defRPr>
            </a:pPr>
            <a:r>
              <a:t>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4687" y="2643215"/>
            <a:ext cx="10112433" cy="329385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dirty="0"/>
              <a:t>Social perception involves forming impressions and interpreting other people’s </a:t>
            </a:r>
            <a:r>
              <a:rPr dirty="0" err="1"/>
              <a:t>behaviour</a:t>
            </a:r>
            <a:r>
              <a:rPr dirty="0"/>
              <a:t>, emotions, and intentions.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dirty="0"/>
              <a:t>Roles, social norms, stereotypes, and cultural expectations may influence judgments.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dirty="0"/>
              <a:t>Context matters: the same </a:t>
            </a:r>
            <a:r>
              <a:rPr dirty="0" err="1"/>
              <a:t>behaviour</a:t>
            </a:r>
            <a:r>
              <a:rPr dirty="0"/>
              <a:t> can be interpreted differently depending on the situation and relationship.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b="1" dirty="0"/>
              <a:t>Example: a quiet classmate may be perceived as shy in one setting and as attentive in another.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b="1" dirty="0"/>
              <a:t>Good practice: check evidence and consider alternative explanations before judging another person.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14788" cy="76402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3414" y="1594381"/>
            <a:ext cx="10972800" cy="566928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E1E1E"/>
                </a:solidFill>
                <a:latin typeface="Aptos"/>
              </a:defRPr>
            </a:pPr>
            <a:r>
              <a:rPr dirty="0"/>
              <a:t>Kinds of perception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473952"/>
            <a:ext cx="365760" cy="182880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646464"/>
                </a:solidFill>
                <a:latin typeface="Aptos"/>
              </a:defRPr>
            </a:pPr>
            <a:r>
              <a:t>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93520" y="2857788"/>
            <a:ext cx="10698480" cy="2515176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Form perception: recognizing shapes, patterns, and objects.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Colour perception: experiencing colour based on light wavelengths and visual processing.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Movement perception: detecting change in an object’s position over time.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Depth and distance perception: judging three-dimensional space and how far away objects are.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Temporal perception: experiencing duration, order, and timing.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Auditory perception: organizing sounds into speech, music, and environmental events.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14788" cy="76402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596" y="1108149"/>
            <a:ext cx="10972800" cy="566928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E1E1E"/>
                </a:solidFill>
                <a:latin typeface="Aptos"/>
              </a:defRPr>
            </a:pPr>
            <a:r>
              <a:t>Gestalt principles: how we organize visual input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473952"/>
            <a:ext cx="365760" cy="182880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646464"/>
                </a:solidFill>
                <a:latin typeface="Aptos"/>
              </a:defRPr>
            </a:pPr>
            <a:r>
              <a:t>18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5895" y="1870364"/>
            <a:ext cx="5152505" cy="4191404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Figure–ground: we distinguish a focal object from its background.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Proximity: items close together tend to be perceived as a group.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Similarity: similar items tend to be grouped together.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Continuity and closure: we prefer smooth patterns and may mentally complete incomplete figures.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Example: students sitting in closely spaced rows may be perceived as groups even before anyone speaks.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6" t="1658" r="5348" b="4480"/>
          <a:stretch/>
        </p:blipFill>
        <p:spPr>
          <a:xfrm>
            <a:off x="6248400" y="1870364"/>
            <a:ext cx="5318760" cy="42606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14788" cy="76402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50870" y="1276555"/>
            <a:ext cx="10972800" cy="566928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E1E1E"/>
                </a:solidFill>
                <a:latin typeface="Aptos"/>
              </a:defRPr>
            </a:pPr>
            <a:r>
              <a:t>Spatial perception: depth and distance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473952"/>
            <a:ext cx="365760" cy="182880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646464"/>
                </a:solidFill>
                <a:latin typeface="Aptos"/>
              </a:defRPr>
            </a:pPr>
            <a:r>
              <a:t>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466852"/>
            <a:ext cx="10332720" cy="3593035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t>Depth perception allows us to experience the world in three dimensions and estimate how far objects are from us.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Binocular cue—retinal disparity: the two eyes receive slightly different images; the brain uses the difference to judge depth.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Binocular cue—convergence: the eyes turn inward more for nearby objects; muscle feedback provides a distance cue.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Monocular cues: relative size, interposition, linear perspective, texture gradient, height in the visual field, light/shadow, and motion parallax.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Example: railway tracks appear to converge in the distance, even though we know they remain parallel.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14788" cy="76402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8250" y="1561378"/>
            <a:ext cx="10972800" cy="566928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E1E1E"/>
                </a:solidFill>
                <a:latin typeface="Aptos"/>
              </a:defRPr>
            </a:pPr>
            <a:r>
              <a:t>Monocular depth cues: everyday examples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473952"/>
            <a:ext cx="365760" cy="182880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646464"/>
                </a:solidFill>
                <a:latin typeface="Aptos"/>
              </a:defRPr>
            </a:pPr>
            <a:r>
              <a:t>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6252" y="2867337"/>
            <a:ext cx="10070868" cy="2695481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Relative size: if two similar objects form different retinal images, the smaller-looking one is often judged farther away.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Interposition: an object that blocks another is usually perceived as closer.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Linear perspective: parallel lines appear to converge with distance.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Texture gradient: surface details appear denser and less distinct farther away.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Motion parallax: as you move, nearby objects seem to shift faster across your view than distant objects.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14788" cy="76402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97778" y="1719072"/>
            <a:ext cx="10972800" cy="566928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E1E1E"/>
                </a:solidFill>
                <a:latin typeface="Aptos"/>
              </a:defRPr>
            </a:pPr>
            <a:r>
              <a:t>Perceptual constancies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473952"/>
            <a:ext cx="365760" cy="182880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646464"/>
                </a:solidFill>
                <a:latin typeface="Aptos"/>
              </a:defRPr>
            </a:pPr>
            <a:r>
              <a:t>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750127"/>
            <a:ext cx="10698480" cy="2255233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Size constancy: we perceive an object as roughly the same size despite changes in retinal image size.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Shape constancy: a door is perceived as rectangular even when viewed at an angle.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Brightness/colour constancy: objects tend to appear relatively stable under different illumination.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Example: a friend walking away produces a smaller retinal image, but you do not normally perceive the friend as physically shrinking.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14788" cy="76402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19451" y="1691363"/>
            <a:ext cx="10972800" cy="566928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E1E1E"/>
                </a:solidFill>
                <a:latin typeface="Aptos"/>
              </a:defRPr>
            </a:pPr>
            <a:r>
              <a:rPr dirty="0"/>
              <a:t>Temporal perception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473952"/>
            <a:ext cx="365760" cy="182880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646464"/>
                </a:solidFill>
                <a:latin typeface="Aptos"/>
              </a:defRPr>
            </a:pPr>
            <a:r>
              <a:t>22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805545"/>
            <a:ext cx="10698480" cy="2396297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t>Temporal perception is the experience and judgment of duration, sequence, and timing.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t>Attention, emotion, activity, expectation, and memory can alter subjective estimates of time.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t>Time may seem to pass quickly during absorbing activities and slowly during boredom or discomfort.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t>People often estimate duration retrospectively using how much information or change they remember.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b="1"/>
              <a:t>Example: a 10-minute wait may feel long when you are anxious, but short when you are engaged in conversation.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14788" cy="76402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24251" y="1519435"/>
            <a:ext cx="10972800" cy="566928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E1E1E"/>
                </a:solidFill>
                <a:latin typeface="Aptos"/>
              </a:defRPr>
            </a:pPr>
            <a:r>
              <a:rPr dirty="0"/>
              <a:t>Auditory perception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473952"/>
            <a:ext cx="365760" cy="182880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646464"/>
                </a:solidFill>
                <a:latin typeface="Aptos"/>
              </a:defRPr>
            </a:pPr>
            <a:r>
              <a:t>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7584" y="2750127"/>
            <a:ext cx="10698480" cy="2396297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dirty="0"/>
              <a:t>The auditory system organizes sound by pitch, loudness, timbre, timing, and location.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dirty="0"/>
              <a:t>Speech perception uses acoustic cues together with language knowledge and context.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dirty="0"/>
              <a:t>Auditory grouping helps us follow one voice among several sounds (the cocktail-party effect).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dirty="0"/>
              <a:t>Auditory illusions show that the brain actively interprets sound rather than simply recording it.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b="1" dirty="0"/>
              <a:t>Example: in a crowded room, you may focus on one friend’s voice while other conversations continue in the background.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14788" cy="764023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00251" y="1605338"/>
            <a:ext cx="10972800" cy="566928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E1E1E"/>
                </a:solidFill>
                <a:latin typeface="Aptos"/>
              </a:defRPr>
            </a:pPr>
            <a:r>
              <a:t>Attention: meaning and importance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473952"/>
            <a:ext cx="365760" cy="182880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646464"/>
                </a:solidFill>
                <a:latin typeface="Aptos"/>
              </a:defRPr>
            </a:pPr>
            <a:r>
              <a:t>24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2767" y="2999509"/>
            <a:ext cx="10698480" cy="264720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marL="342900" indent="-34290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900">
                <a:solidFill>
                  <a:srgbClr val="1E1E1E"/>
                </a:solidFill>
                <a:latin typeface="Aptos"/>
              </a:defRPr>
            </a:pPr>
            <a:r>
              <a:t>Attention is the selection and concentration of mental activity on a limited part of available information.</a:t>
            </a:r>
          </a:p>
          <a:p>
            <a:pPr marL="342900" indent="-34290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900">
                <a:solidFill>
                  <a:srgbClr val="1E1E1E"/>
                </a:solidFill>
                <a:latin typeface="Aptos"/>
              </a:defRPr>
            </a:pPr>
            <a:r>
              <a:t>Selective attention helps prioritize relevant input; sustained attention supports focus over time.</a:t>
            </a:r>
          </a:p>
          <a:p>
            <a:pPr marL="342900" indent="-34290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900">
                <a:solidFill>
                  <a:srgbClr val="1E1E1E"/>
                </a:solidFill>
                <a:latin typeface="Aptos"/>
              </a:defRPr>
            </a:pPr>
            <a:r>
              <a:t>Divided attention means attempting to handle more than one task; performance often declines when tasks compete for the same resources.</a:t>
            </a:r>
          </a:p>
          <a:p>
            <a:pPr marL="342900" indent="-34290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900">
                <a:solidFill>
                  <a:srgbClr val="1E1E1E"/>
                </a:solidFill>
                <a:latin typeface="Aptos"/>
              </a:defRPr>
            </a:pPr>
            <a:r>
              <a:rPr b="1"/>
              <a:t>Example: listening carefully to a lecture while replying to messages can reduce understanding of both.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14788" cy="764023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40033" y="1538963"/>
            <a:ext cx="10972800" cy="566928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E1E1E"/>
                </a:solidFill>
                <a:latin typeface="Aptos"/>
              </a:defRPr>
            </a:pPr>
            <a:r>
              <a:t>Factors affecting attention: objective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473952"/>
            <a:ext cx="365760" cy="182880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646464"/>
                </a:solidFill>
                <a:latin typeface="Aptos"/>
              </a:defRPr>
            </a:pPr>
            <a:r>
              <a:t>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7572" y="3027218"/>
            <a:ext cx="10698480" cy="2374111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Intensity and size: bright lights, loud sounds, or large objects can attract attention.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Contrast and change: a sudden movement or a contrasting colour stands out from its surroundings.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Novelty and repetition: new or unexpected stimuli often capture attention; repetition can also make a signal noticeable.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Movement and clarity: moving or clearly presented information may be easier to notice.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Example: a fire alarm attracts attention because it is loud, sudden, and meaningful.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14788" cy="764023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03269" y="1609433"/>
            <a:ext cx="10972800" cy="566928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E1E1E"/>
                </a:solidFill>
                <a:latin typeface="Aptos"/>
              </a:defRPr>
            </a:pPr>
            <a:r>
              <a:t>Factors affecting attention: subjective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473952"/>
            <a:ext cx="365760" cy="182880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646464"/>
                </a:solidFill>
                <a:latin typeface="Aptos"/>
              </a:defRPr>
            </a:pPr>
            <a:r>
              <a:t>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5895" y="2860964"/>
            <a:ext cx="10698480" cy="2097113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Interest: people focus more readily on topics they find engaging.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Needs and motives: hunger can make food-related cues more noticeable.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Emotions and mood: anxiety may make threat-related information more salient.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Habits, goals, and expectations: a student looking for a specific term in a text notices it more quickly.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/>
              <a:t>Example: a person expecting an important call may notice their phone vibration immediately.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14788" cy="764023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62797" y="1626523"/>
            <a:ext cx="10972800" cy="566928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E1E1E"/>
                </a:solidFill>
                <a:latin typeface="Aptos"/>
              </a:defRPr>
            </a:pPr>
            <a:r>
              <a:t>Span of attention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473952"/>
            <a:ext cx="365760" cy="182880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646464"/>
                </a:solidFill>
                <a:latin typeface="Aptos"/>
              </a:defRPr>
            </a:pPr>
            <a:r>
              <a:t>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611582"/>
            <a:ext cx="10698480" cy="3593035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t>Span of attention is the amount of information that can be apprehended in a brief glance or attended to at one time.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t>The span is limited and varies with familiarity, grouping, practice, stimulus complexity, and individual circumstances.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t>Chunking combines separate items into meaningful units, increasing the amount of information handled as a group.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b="1"/>
              <a:t>Example: a phone number is easier to remember when grouped into smaller chunks rather than treated as one long string.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b="1"/>
              <a:t>Note: span of attention is not identical to attention span, which commonly refers to how long someone can maintain focus.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14788" cy="764023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06287" y="1566672"/>
            <a:ext cx="10972800" cy="566928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E1E1E"/>
                </a:solidFill>
                <a:latin typeface="Aptos"/>
              </a:defRPr>
            </a:pPr>
            <a:r>
              <a:t>Attention span and maintaining 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473952"/>
            <a:ext cx="365760" cy="182880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646464"/>
                </a:solidFill>
                <a:latin typeface="Aptos"/>
              </a:defRPr>
            </a:pPr>
            <a:r>
              <a:t>28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888673"/>
            <a:ext cx="10698480" cy="1956048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t>Sustained attention is the ability to keep attention on a task over time.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t>Fatigue, distractions, stress, task difficulty, and low interest can reduce sustained focus.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t>Clear goals, short breaks, active note-taking, and reducing notifications can support concentration.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rPr b="1"/>
              <a:t>Example: dividing a long reading into focused sections with brief breaks may help a student remain engaged.</a:t>
            </a:r>
          </a:p>
        </p:txBody>
      </p:sp>
      <p:sp>
        <p:nvSpPr>
          <p:cNvPr id="7" name="Rectangle 6"/>
          <p:cNvSpPr/>
          <p:nvPr/>
        </p:nvSpPr>
        <p:spPr>
          <a:xfrm>
            <a:off x="1133475" y="4907296"/>
            <a:ext cx="105794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Do not confuse span of attention (amount at one time) with attention span (how long focus is maintained).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14788" cy="764023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10942" y="1711231"/>
            <a:ext cx="10972800" cy="477054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E1E1E"/>
                </a:solidFill>
                <a:latin typeface="Aptos"/>
              </a:defRPr>
            </a:pPr>
            <a:r>
              <a:rPr lang="en-US" dirty="0" smtClean="0"/>
              <a:t>E</a:t>
            </a:r>
            <a:r>
              <a:rPr dirty="0" smtClean="0"/>
              <a:t>xamples</a:t>
            </a:r>
            <a:r>
              <a:rPr lang="en-US" dirty="0" smtClean="0"/>
              <a:t> 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11247120" y="6473952"/>
            <a:ext cx="365760" cy="182880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646464"/>
                </a:solidFill>
                <a:latin typeface="Aptos"/>
              </a:defRPr>
            </a:pPr>
            <a:r>
              <a:t>29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819400"/>
            <a:ext cx="10698480" cy="2695481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t>A student hears a notification but keeps listening to the lecturer: sensation occurs, while attention is directed elsewhere.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t>A road looks narrower in the distance: linear perspective supports depth perception.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t>A familiar face is recognized in a dim corridor: prior experience and top-down processing assist perception.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t>A loud, sudden crash interrupts a conversation: intensity and novelty capture attention.</a:t>
            </a:r>
          </a:p>
          <a:p>
            <a:pPr marL="285750" indent="-285750">
              <a:lnSpc>
                <a:spcPct val="108000"/>
              </a:lnSpc>
              <a:spcAft>
                <a:spcPts val="11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  <a:latin typeface="Aptos"/>
              </a:defRPr>
            </a:pPr>
            <a:r>
              <a:t>A lecture seems shorter when interesting: engagement can influence subjective time perception.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14788" cy="764023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49487" y="1275727"/>
            <a:ext cx="10972800" cy="477054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E1E1E"/>
                </a:solidFill>
                <a:latin typeface="Aptos"/>
              </a:defRPr>
            </a:pPr>
            <a:r>
              <a:rPr lang="en-US" dirty="0" smtClean="0"/>
              <a:t>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473952"/>
            <a:ext cx="365760" cy="182880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646464"/>
                </a:solidFill>
                <a:latin typeface="Aptos"/>
              </a:defRPr>
            </a:pPr>
            <a:r>
              <a:t>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74633"/>
            <a:ext cx="10698480" cy="452628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>
              <a:lnSpc>
                <a:spcPct val="108000"/>
              </a:lnSpc>
              <a:spcAft>
                <a:spcPts val="1100"/>
              </a:spcAft>
              <a:defRPr sz="1800">
                <a:solidFill>
                  <a:srgbClr val="1E1E1E"/>
                </a:solidFill>
                <a:latin typeface="Aptos"/>
              </a:defRPr>
            </a:pPr>
            <a:r>
              <a:rPr dirty="0"/>
              <a:t>Sensation detects stimulation; perception organizes and interprets it; attention selects what receives mental focus.</a:t>
            </a:r>
          </a:p>
          <a:p>
            <a:pPr>
              <a:lnSpc>
                <a:spcPct val="108000"/>
              </a:lnSpc>
              <a:spcAft>
                <a:spcPts val="1100"/>
              </a:spcAft>
              <a:defRPr sz="1800">
                <a:solidFill>
                  <a:srgbClr val="1E1E1E"/>
                </a:solidFill>
                <a:latin typeface="Aptos"/>
              </a:defRPr>
            </a:pPr>
            <a:r>
              <a:rPr dirty="0"/>
              <a:t>The eye transforms light into neural signals; the ear transforms sound vibration into neural signals.</a:t>
            </a:r>
          </a:p>
          <a:p>
            <a:pPr>
              <a:lnSpc>
                <a:spcPct val="108000"/>
              </a:lnSpc>
              <a:spcAft>
                <a:spcPts val="1100"/>
              </a:spcAft>
              <a:defRPr sz="1800">
                <a:solidFill>
                  <a:srgbClr val="1E1E1E"/>
                </a:solidFill>
                <a:latin typeface="Aptos"/>
              </a:defRPr>
            </a:pPr>
            <a:r>
              <a:rPr dirty="0"/>
              <a:t>Perception is influenced by stimulus properties, experience, expectations, social context, and organizing principles.</a:t>
            </a:r>
          </a:p>
          <a:p>
            <a:pPr>
              <a:lnSpc>
                <a:spcPct val="108000"/>
              </a:lnSpc>
              <a:spcAft>
                <a:spcPts val="1100"/>
              </a:spcAft>
              <a:defRPr sz="1800">
                <a:solidFill>
                  <a:srgbClr val="1E1E1E"/>
                </a:solidFill>
                <a:latin typeface="Aptos"/>
              </a:defRPr>
            </a:pPr>
            <a:r>
              <a:rPr dirty="0"/>
              <a:t>Depth uses binocular and monocular cues; temporal perception concerns duration and sequence.</a:t>
            </a:r>
          </a:p>
          <a:p>
            <a:pPr>
              <a:lnSpc>
                <a:spcPct val="108000"/>
              </a:lnSpc>
              <a:spcAft>
                <a:spcPts val="1100"/>
              </a:spcAft>
              <a:defRPr sz="1800">
                <a:solidFill>
                  <a:srgbClr val="1E1E1E"/>
                </a:solidFill>
                <a:latin typeface="Aptos"/>
              </a:defRPr>
            </a:pPr>
            <a:r>
              <a:rPr dirty="0"/>
              <a:t>Attention is affected by objective and subjective factors; its span is limited but can be supported by grouping and good study habits.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14788" cy="764023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80634" y="1538901"/>
            <a:ext cx="10972800" cy="477054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E1E1E"/>
                </a:solidFill>
                <a:latin typeface="Aptos"/>
              </a:defRPr>
            </a:pPr>
            <a:r>
              <a:rPr dirty="0"/>
              <a:t>References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47120" y="6473952"/>
            <a:ext cx="365760" cy="182880"/>
          </a:xfrm>
          <a:prstGeom prst="rect">
            <a:avLst/>
          </a:prstGeom>
          <a:noFill/>
        </p:spPr>
        <p:txBody>
          <a:bodyPr wrap="square" lIns="36576" tIns="27432" rIns="36576" bIns="18288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646464"/>
                </a:solidFill>
                <a:latin typeface="Aptos"/>
              </a:defRPr>
            </a:pPr>
            <a:r>
              <a:t>32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563" y="2888158"/>
            <a:ext cx="10698480" cy="975716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>
              <a:lnSpc>
                <a:spcPct val="108000"/>
              </a:lnSpc>
              <a:spcAft>
                <a:spcPts val="1100"/>
              </a:spcAft>
              <a:defRPr sz="1600">
                <a:solidFill>
                  <a:srgbClr val="1E1E1E"/>
                </a:solidFill>
                <a:latin typeface="Aptos"/>
              </a:defRPr>
            </a:pPr>
            <a:r>
              <a:rPr dirty="0"/>
              <a:t>Myers, D. G. (2013). Introduction to psychology. Open University Press. (Recommended text listed in the course outline.)</a:t>
            </a:r>
          </a:p>
          <a:p>
            <a:pPr>
              <a:lnSpc>
                <a:spcPct val="108000"/>
              </a:lnSpc>
              <a:spcAft>
                <a:spcPts val="1100"/>
              </a:spcAft>
              <a:defRPr sz="1600">
                <a:solidFill>
                  <a:srgbClr val="1E1E1E"/>
                </a:solidFill>
                <a:latin typeface="Aptos"/>
              </a:defRPr>
            </a:pPr>
            <a:endParaRPr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14788" cy="764023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88</TotalTime>
  <Words>2504</Words>
  <Application>Microsoft Office PowerPoint</Application>
  <PresentationFormat>Widescreen</PresentationFormat>
  <Paragraphs>199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Aptos</vt:lpstr>
      <vt:lpstr>Arial</vt:lpstr>
      <vt:lpstr>Garamond</vt:lpstr>
      <vt:lpstr>Times New Roman</vt:lpstr>
      <vt:lpstr>Organic</vt:lpstr>
      <vt:lpstr>Class : BS Psychology 1st Lecturer : Mahnoor syed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Mahnoor syed</dc:creator>
  <cp:keywords/>
  <dc:description>generated using python-pptx</dc:description>
  <cp:lastModifiedBy>Mahnoor syed</cp:lastModifiedBy>
  <cp:revision>14</cp:revision>
  <dcterms:created xsi:type="dcterms:W3CDTF">2013-01-27T09:14:16Z</dcterms:created>
  <dcterms:modified xsi:type="dcterms:W3CDTF">2026-10-13T15:27:35Z</dcterms:modified>
  <cp:category/>
</cp:coreProperties>
</file>