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8" r:id="rId9"/>
    <p:sldId id="262" r:id="rId10"/>
    <p:sldId id="263" r:id="rId11"/>
    <p:sldId id="269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64" autoAdjust="0"/>
  </p:normalViewPr>
  <p:slideViewPr>
    <p:cSldViewPr snapToGrid="0" snapToObjects="1">
      <p:cViewPr varScale="1">
        <p:scale>
          <a:sx n="73" d="100"/>
          <a:sy n="73" d="100"/>
        </p:scale>
        <p:origin x="5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77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7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36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79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41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99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7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036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5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6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387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97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40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84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320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9388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64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2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4102" y="1853934"/>
            <a:ext cx="715171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1E354E"/>
                </a:solidFill>
                <a:latin typeface="Aptos Display"/>
              </a:defRPr>
            </a:pPr>
            <a:r>
              <a:rPr lang="en-US" dirty="0" smtClean="0"/>
              <a:t>Topic: </a:t>
            </a:r>
            <a:r>
              <a:rPr dirty="0" smtClean="0"/>
              <a:t>THE </a:t>
            </a:r>
            <a:r>
              <a:rPr dirty="0"/>
              <a:t>MODERN</a:t>
            </a:r>
            <a:br>
              <a:rPr dirty="0"/>
            </a:br>
            <a:r>
              <a:rPr dirty="0"/>
              <a:t>SCIENTIFIC METHOD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40154" cy="1254184"/>
          </a:xfrm>
          <a:prstGeom prst="rect">
            <a:avLst/>
          </a:prstGeom>
        </p:spPr>
      </p:pic>
      <p:sp>
        <p:nvSpPr>
          <p:cNvPr id="12" name="Subtitle 5"/>
          <p:cNvSpPr txBox="1"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240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0" dirty="0">
                <a:solidFill>
                  <a:srgbClr val="5A5A5A"/>
                </a:solidFill>
                <a:latin typeface="Aptos"/>
              </a:rPr>
              <a:t>WSC-321 | What is Science? / Introduction to </a:t>
            </a:r>
            <a:r>
              <a:rPr sz="1900" b="0" dirty="0" smtClean="0">
                <a:solidFill>
                  <a:srgbClr val="5A5A5A"/>
                </a:solidFill>
                <a:latin typeface="Aptos"/>
              </a:rPr>
              <a:t>Science</a:t>
            </a:r>
            <a:endParaRPr lang="en-US" sz="1900" b="0" dirty="0" smtClean="0">
              <a:solidFill>
                <a:srgbClr val="5A5A5A"/>
              </a:solidFill>
              <a:latin typeface="Aptos"/>
            </a:endParaRPr>
          </a:p>
          <a:p>
            <a:pPr algn="ctr"/>
            <a:r>
              <a:rPr lang="en-US" sz="1900" dirty="0" smtClean="0">
                <a:solidFill>
                  <a:srgbClr val="5A5A5A"/>
                </a:solidFill>
                <a:latin typeface="Aptos"/>
              </a:rPr>
              <a:t>BS PSY 1</a:t>
            </a:r>
            <a:r>
              <a:rPr lang="en-US" sz="1900" baseline="30000" dirty="0" smtClean="0">
                <a:solidFill>
                  <a:srgbClr val="5A5A5A"/>
                </a:solidFill>
                <a:latin typeface="Aptos"/>
              </a:rPr>
              <a:t>st</a:t>
            </a:r>
            <a:r>
              <a:rPr lang="en-US" sz="1900" dirty="0" smtClean="0">
                <a:solidFill>
                  <a:srgbClr val="5A5A5A"/>
                </a:solidFill>
                <a:latin typeface="Aptos"/>
              </a:rPr>
              <a:t> semester </a:t>
            </a:r>
          </a:p>
          <a:p>
            <a:pPr algn="ctr"/>
            <a:r>
              <a:rPr lang="en-US" sz="1900" b="0" dirty="0" smtClean="0">
                <a:solidFill>
                  <a:srgbClr val="5A5A5A"/>
                </a:solidFill>
                <a:latin typeface="Aptos"/>
              </a:rPr>
              <a:t>Lecturer: Mahnoor syed</a:t>
            </a:r>
            <a:endParaRPr sz="1900" b="0" dirty="0">
              <a:solidFill>
                <a:srgbClr val="5A5A5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85784" y="1173124"/>
            <a:ext cx="487988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rPr lang="en-US" dirty="0" smtClean="0"/>
              <a:t>Learning objectives :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2917490"/>
            <a:ext cx="10561320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 sz="2200">
                <a:solidFill>
                  <a:srgbClr val="2D343C"/>
                </a:solidFill>
                <a:latin typeface="Aptos"/>
              </a:defRPr>
            </a:pPr>
            <a:r>
              <a:t>Describe what modern science looks like in practice.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 sz="2200">
                <a:solidFill>
                  <a:srgbClr val="2D343C"/>
                </a:solidFill>
                <a:latin typeface="Aptos"/>
              </a:defRPr>
            </a:pPr>
            <a:r>
              <a:t>Explain why the scientific method is widely used to study the natural world.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 sz="2200">
                <a:solidFill>
                  <a:srgbClr val="2D343C"/>
                </a:solidFill>
                <a:latin typeface="Aptos"/>
              </a:defRPr>
            </a:pPr>
            <a:r>
              <a:t>Identify the major advantages and limitations of scientific inquiry.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 sz="2200">
                <a:solidFill>
                  <a:srgbClr val="2D343C"/>
                </a:solidFill>
                <a:latin typeface="Aptos"/>
              </a:defRPr>
            </a:pPr>
            <a:r>
              <a:t>Explain how science became a dominant way of understanding nature.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6112" y="1227124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t>1. What does modern science look like today?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2672542"/>
            <a:ext cx="10515600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Evidence-based practice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Scientific explanations are evaluated using observations, measurements, experiments, and other relevant data.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Systematic investigation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Researchers define questions, select suitable methods, record procedures, and analyze findings carefully.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Multiple methods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Laboratory experiments are important, but scientists also use field observation, surveys, modelling, and historical or comparative data.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endParaRPr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00"/>
              </a:spcAft>
              <a:buNone/>
              <a:defRPr sz="17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Collaborative and transparent</a:t>
            </a:r>
          </a:p>
          <a:p>
            <a:pPr marL="457200" lvl="1" indent="0">
              <a:buNone/>
              <a:defRPr sz="1400">
                <a:solidFill>
                  <a:srgbClr val="30373E"/>
                </a:solidFill>
                <a:latin typeface="Aptos"/>
              </a:defRPr>
            </a:pPr>
            <a:r>
              <a:rPr lang="en-US" dirty="0"/>
              <a:t>Researchers communicate methods and results so other specialists can evaluate, challenge, or replicate the work.</a:t>
            </a:r>
          </a:p>
          <a:p>
            <a:pPr marL="0" indent="0">
              <a:spcAft>
                <a:spcPts val="100"/>
              </a:spcAft>
              <a:buNone/>
              <a:defRPr sz="17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Open to revision</a:t>
            </a:r>
          </a:p>
          <a:p>
            <a:pPr marL="457200" lvl="1" indent="0">
              <a:buNone/>
              <a:defRPr sz="1400">
                <a:solidFill>
                  <a:srgbClr val="30373E"/>
                </a:solidFill>
                <a:latin typeface="Aptos"/>
              </a:defRPr>
            </a:pPr>
            <a:r>
              <a:rPr lang="en-US" dirty="0"/>
              <a:t>Explanations may be refined when new evidence or better methods become available.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15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57353" y="756157"/>
            <a:ext cx="109728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t>Modern science in today’s society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429000" cy="164592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554480"/>
            <a:ext cx="73152" cy="1645920"/>
          </a:xfrm>
          <a:prstGeom prst="rect">
            <a:avLst/>
          </a:prstGeom>
          <a:solidFill>
            <a:srgbClr val="2671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682495"/>
            <a:ext cx="30632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Health and medicine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03120"/>
            <a:ext cx="23508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Clinical trials, diagnostic tests, disease surveillance, and public-health research.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54480"/>
            <a:ext cx="3429000" cy="164592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554480"/>
            <a:ext cx="73152" cy="1645920"/>
          </a:xfrm>
          <a:prstGeom prst="rect">
            <a:avLst/>
          </a:prstGeom>
          <a:solidFill>
            <a:srgbClr val="C97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682495"/>
            <a:ext cx="30632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Technology and industry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103120"/>
            <a:ext cx="28496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Engineering, computing, materials research, and product-safety testing.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554480"/>
            <a:ext cx="3429000" cy="164592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554480"/>
            <a:ext cx="73152" cy="1645920"/>
          </a:xfrm>
          <a:prstGeom prst="rect">
            <a:avLst/>
          </a:prstGeom>
          <a:solidFill>
            <a:srgbClr val="2671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682495"/>
            <a:ext cx="30632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Environment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103120"/>
            <a:ext cx="24062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rPr dirty="0"/>
              <a:t>Monitoring pollution, studying ecosystems, and modelling climate patterns.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566160"/>
            <a:ext cx="3429000" cy="164592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566160"/>
            <a:ext cx="73152" cy="1645920"/>
          </a:xfrm>
          <a:prstGeom prst="rect">
            <a:avLst/>
          </a:prstGeom>
          <a:solidFill>
            <a:srgbClr val="C97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" y="3694176"/>
            <a:ext cx="30632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Education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" y="4114800"/>
            <a:ext cx="25586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Evidence-informed teaching strategies and evaluation of learning outcomes.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3566160"/>
            <a:ext cx="3429000" cy="164592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389120" y="3566160"/>
            <a:ext cx="73152" cy="1645920"/>
          </a:xfrm>
          <a:prstGeom prst="rect">
            <a:avLst/>
          </a:prstGeom>
          <a:solidFill>
            <a:srgbClr val="2671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90288" y="3694176"/>
            <a:ext cx="30632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Public decisions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0288" y="4114800"/>
            <a:ext cx="25586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Research informs policy choices, while values, resources, and ethics also matter.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0" y="3566160"/>
            <a:ext cx="3429000" cy="164592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046720" y="3566160"/>
            <a:ext cx="73152" cy="1645920"/>
          </a:xfrm>
          <a:prstGeom prst="rect">
            <a:avLst/>
          </a:prstGeom>
          <a:solidFill>
            <a:srgbClr val="C97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47888" y="3694176"/>
            <a:ext cx="30632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Everyday information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7888" y="4114800"/>
            <a:ext cx="26417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Scientific literacy helps people assess health, environmental, and technology claims.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4880" y="1524304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t>2. What are the advantages of using this method?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700251"/>
            <a:ext cx="105156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t>Reliability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t>Clear procedures and careful measurement can reduce dependence on personal opinion.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t>Error correction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t>Criticism, replication, and independent checking can reveal mistakes or weak conclusions.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t>Explanations and predictions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t>Scientific models help explain observed patterns and generate predictions that can be tested.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t>Cumulative knowledge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t>New studies can confirm, refine, or replace earlier explanations, allowing knowledge to develop over time.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t>Practical benefits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t>Scientific findings contribute to healthcare, agriculture, communication, transport, and environmental protection.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24"/>
            <a:ext cx="3743363" cy="7903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96012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t>3. What are the limitations of the modern scientific method?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2589414"/>
            <a:ext cx="10515600" cy="269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6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Evidence may be incomplete</a:t>
            </a:r>
          </a:p>
          <a:p>
            <a:pPr lvl="1">
              <a:spcAft>
                <a:spcPts val="400"/>
              </a:spcAft>
              <a:defRPr sz="13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Some phenomena are rare, difficult to access, slow to develop, or impossible to observe directly.</a:t>
            </a:r>
          </a:p>
          <a:p>
            <a:pPr>
              <a:spcAft>
                <a:spcPts val="100"/>
              </a:spcAft>
              <a:defRPr sz="16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Measurements are imperfect</a:t>
            </a:r>
          </a:p>
          <a:p>
            <a:pPr lvl="1">
              <a:spcAft>
                <a:spcPts val="400"/>
              </a:spcAft>
              <a:defRPr sz="13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Instruments, samples, definitions, and statistical methods can introduce uncertainty.</a:t>
            </a:r>
          </a:p>
          <a:p>
            <a:pPr>
              <a:spcAft>
                <a:spcPts val="100"/>
              </a:spcAft>
              <a:defRPr sz="16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Bias and research pressures</a:t>
            </a:r>
          </a:p>
          <a:p>
            <a:pPr lvl="1">
              <a:spcAft>
                <a:spcPts val="400"/>
              </a:spcAft>
              <a:defRPr sz="13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Expectations, funding priorities, selective reporting, and publication bias can affect research</a:t>
            </a:r>
            <a:r>
              <a:rPr sz="2000" dirty="0" smtClean="0"/>
              <a:t>.</a:t>
            </a:r>
            <a:endParaRPr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24"/>
            <a:ext cx="3743363" cy="7903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27018" y="2609088"/>
            <a:ext cx="9698182" cy="2695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6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Correlation does not prove causation</a:t>
            </a:r>
          </a:p>
          <a:p>
            <a:pPr lvl="1">
              <a:spcAft>
                <a:spcPts val="400"/>
              </a:spcAft>
              <a:defRPr sz="1300">
                <a:solidFill>
                  <a:srgbClr val="30373E"/>
                </a:solidFill>
                <a:latin typeface="Aptos"/>
              </a:defRPr>
            </a:pPr>
            <a:r>
              <a:rPr lang="en-US" sz="2000" dirty="0"/>
              <a:t>Two variables may be related without one directly causing the other.</a:t>
            </a:r>
          </a:p>
          <a:p>
            <a:pPr>
              <a:spcAft>
                <a:spcPts val="100"/>
              </a:spcAft>
              <a:defRPr sz="16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Ethical and practical limits</a:t>
            </a:r>
          </a:p>
          <a:p>
            <a:pPr lvl="1">
              <a:spcAft>
                <a:spcPts val="400"/>
              </a:spcAft>
              <a:defRPr sz="1300">
                <a:solidFill>
                  <a:srgbClr val="30373E"/>
                </a:solidFill>
                <a:latin typeface="Aptos"/>
              </a:defRPr>
            </a:pPr>
            <a:r>
              <a:rPr lang="en-US" sz="2000" dirty="0"/>
              <a:t>Some questions cannot be tested experimentally because experiments would be unsafe, unethical, or too expensive.</a:t>
            </a:r>
          </a:p>
          <a:p>
            <a:pPr>
              <a:spcAft>
                <a:spcPts val="100"/>
              </a:spcAft>
              <a:defRPr sz="16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Not every question is scientific</a:t>
            </a:r>
          </a:p>
          <a:p>
            <a:pPr lvl="1">
              <a:spcAft>
                <a:spcPts val="400"/>
              </a:spcAft>
              <a:defRPr sz="1300">
                <a:solidFill>
                  <a:srgbClr val="30373E"/>
                </a:solidFill>
                <a:latin typeface="Aptos"/>
              </a:defRPr>
            </a:pPr>
            <a:r>
              <a:rPr lang="en-US" sz="2000" dirty="0"/>
              <a:t>Empirical methods can investigate observable claims, but they cannot alone settle every moral, aesthetic, or philosophical question.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24"/>
            <a:ext cx="3743363" cy="79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03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047" y="134943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t>Understanding limitations: what should we conclude?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38047" y="2763928"/>
            <a:ext cx="10515600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30373E"/>
                </a:solidFill>
                <a:latin typeface="Aptos"/>
              </a:defRPr>
            </a:pPr>
            <a:r>
              <a:rPr sz="2000"/>
              <a:t>A limitation does not mean scientific knowledge is useless; it means findings must be interpreted in context.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30373E"/>
                </a:solidFill>
                <a:latin typeface="Aptos"/>
              </a:defRPr>
            </a:pPr>
            <a:r>
              <a:rPr sz="2000"/>
              <a:t>Scientific conclusions should reflect the strength and quality of the available evidence.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30373E"/>
                </a:solidFill>
                <a:latin typeface="Aptos"/>
              </a:defRPr>
            </a:pPr>
            <a:r>
              <a:rPr sz="2000"/>
              <a:t>Researchers should report uncertainty, study limitations, and alternative explanations.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30373E"/>
                </a:solidFill>
                <a:latin typeface="Aptos"/>
              </a:defRPr>
            </a:pPr>
            <a:r>
              <a:rPr sz="2000"/>
              <a:t>A single study rarely settles a complex question; converging evidence from multiple studies is usually stronger.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30373E"/>
                </a:solidFill>
                <a:latin typeface="Aptos"/>
              </a:defRPr>
            </a:pPr>
            <a:r>
              <a:rPr sz="2000"/>
              <a:t>Science is self-correcting in principle, but correction depends on openness, resources, scrutiny, and responsible research practices.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24"/>
            <a:ext cx="3743363" cy="7903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5697" y="1234381"/>
            <a:ext cx="8725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rPr dirty="0"/>
              <a:t>4. How did science become the dominant method </a:t>
            </a:r>
            <a:r>
              <a:rPr dirty="0" smtClean="0"/>
              <a:t>of</a:t>
            </a:r>
            <a:endParaRPr lang="en-US" dirty="0" smtClean="0"/>
          </a:p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rPr dirty="0" smtClean="0"/>
              <a:t> </a:t>
            </a:r>
            <a:r>
              <a:rPr dirty="0"/>
              <a:t>understanding the natural world?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38047" y="2721032"/>
            <a:ext cx="10515600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Systematic observation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Natural phenomena increasingly became subjects of organized observation and measurement.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The rise of experimentation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Experiments helped compare explanations under controlled conditions and investigate possible causes.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 dirty="0"/>
              <a:t>Mathematics and instruments</a:t>
            </a:r>
          </a:p>
          <a:p>
            <a:pPr lvl="1">
              <a:spcAft>
                <a:spcPts val="6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 dirty="0"/>
              <a:t>Mathematical descriptions and tools such as telescopes, microscopes, and precision instruments expanded what could be studied.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endParaRPr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00"/>
              </a:spcAft>
              <a:buNone/>
              <a:defRPr sz="17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Scientific communication</a:t>
            </a:r>
          </a:p>
          <a:p>
            <a:pPr marL="457200" lvl="1" indent="0">
              <a:buNone/>
              <a:defRPr sz="1400">
                <a:solidFill>
                  <a:srgbClr val="30373E"/>
                </a:solidFill>
                <a:latin typeface="Aptos"/>
              </a:defRPr>
            </a:pPr>
            <a:r>
              <a:rPr lang="en-US" dirty="0"/>
              <a:t>Books, journals, learned societies, universities, and later international networks allowed findings to be shared and criticized.</a:t>
            </a:r>
          </a:p>
          <a:p>
            <a:pPr marL="0" indent="0">
              <a:spcAft>
                <a:spcPts val="100"/>
              </a:spcAft>
              <a:buNone/>
              <a:defRPr sz="1700" b="1">
                <a:solidFill>
                  <a:srgbClr val="26717C"/>
                </a:solidFill>
                <a:latin typeface="Aptos"/>
              </a:defRPr>
            </a:pPr>
            <a:r>
              <a:rPr lang="en-US" sz="2000" dirty="0"/>
              <a:t>Practical success</a:t>
            </a:r>
          </a:p>
          <a:p>
            <a:pPr marL="457200" lvl="1" indent="0">
              <a:buNone/>
              <a:defRPr sz="1400">
                <a:solidFill>
                  <a:srgbClr val="30373E"/>
                </a:solidFill>
                <a:latin typeface="Aptos"/>
              </a:defRPr>
            </a:pPr>
            <a:r>
              <a:rPr lang="en-US" dirty="0"/>
              <a:t>Progress in medicine, navigation, agriculture, engineering, and industry demonstrated the usefulness of scientific explanations.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97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2916" y="757705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t>The historical shift: from authority to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31520" y="1600200"/>
            <a:ext cx="5166360" cy="150876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600200"/>
            <a:ext cx="73152" cy="1508760"/>
          </a:xfrm>
          <a:prstGeom prst="rect">
            <a:avLst/>
          </a:prstGeom>
          <a:solidFill>
            <a:srgbClr val="C97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28216"/>
            <a:ext cx="4800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Before modern science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48840"/>
            <a:ext cx="42679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Natural events were explained through a mixture of observation, inherited authority, philosophy, religion, and practical experience.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600200"/>
            <a:ext cx="5166360" cy="150876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72200" y="1600200"/>
            <a:ext cx="73152" cy="1508760"/>
          </a:xfrm>
          <a:prstGeom prst="rect">
            <a:avLst/>
          </a:prstGeom>
          <a:solidFill>
            <a:srgbClr val="2671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73368" y="1728216"/>
            <a:ext cx="4800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New approaches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3368" y="2148840"/>
            <a:ext cx="42708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Observation, measurement, mathematics, experimentation, and public criticism gained greater importance.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74720"/>
            <a:ext cx="5166360" cy="150876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3474720"/>
            <a:ext cx="73152" cy="1508760"/>
          </a:xfrm>
          <a:prstGeom prst="rect">
            <a:avLst/>
          </a:prstGeom>
          <a:solidFill>
            <a:srgbClr val="2671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2688" y="3602736"/>
            <a:ext cx="4800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Institutions and tools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4023359"/>
            <a:ext cx="41536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Universities, scientific societies, journals, laboratories, and instruments helped standardize and spread research.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3474720"/>
            <a:ext cx="5166360" cy="1508760"/>
          </a:xfrm>
          <a:prstGeom prst="roundRect">
            <a:avLst/>
          </a:prstGeom>
          <a:solidFill>
            <a:srgbClr val="F6F8F9"/>
          </a:solidFill>
          <a:ln>
            <a:solidFill>
              <a:srgbClr val="E5EC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72200" y="3474720"/>
            <a:ext cx="73152" cy="1508760"/>
          </a:xfrm>
          <a:prstGeom prst="rect">
            <a:avLst/>
          </a:prstGeom>
          <a:solidFill>
            <a:srgbClr val="C97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73368" y="3602736"/>
            <a:ext cx="4800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54E"/>
                </a:solidFill>
                <a:latin typeface="Aptos"/>
              </a:defRPr>
            </a:pPr>
            <a:r>
              <a:t>Why it became influential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4023358"/>
            <a:ext cx="40565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73E"/>
                </a:solidFill>
                <a:latin typeface="Aptos"/>
              </a:defRPr>
            </a:pPr>
            <a:r>
              <a:t>Scientific approaches repeatedly produced testable explanations and practical results, though they did not replace every other way of thinking.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5935" y="1333248"/>
            <a:ext cx="472162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rPr dirty="0" smtClean="0"/>
              <a:t>Summary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437014"/>
            <a:ext cx="11161222" cy="3798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/>
              <a:t>What does modern science look like today?</a:t>
            </a:r>
          </a:p>
          <a:p>
            <a:pPr lvl="1">
              <a:spcAft>
                <a:spcPts val="7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/>
              <a:t>Systematic, evidence-based, collaborative, transparent, and open to revision.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/>
              <a:t>What are its advantages?</a:t>
            </a:r>
          </a:p>
          <a:p>
            <a:pPr lvl="1">
              <a:spcAft>
                <a:spcPts val="7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/>
              <a:t>It supports reliable investigation, error correction, explanation, prediction, and practical innovation.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/>
              <a:t>What are its limitations?</a:t>
            </a:r>
          </a:p>
          <a:p>
            <a:pPr lvl="1">
              <a:spcAft>
                <a:spcPts val="7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/>
              <a:t>Evidence and measurements may be incomplete; bias, uncertainty, ethics, and practical constraints matter.</a:t>
            </a:r>
          </a:p>
          <a:p>
            <a:pPr>
              <a:spcAft>
                <a:spcPts val="100"/>
              </a:spcAft>
              <a:defRPr sz="1700" b="1">
                <a:solidFill>
                  <a:srgbClr val="26717C"/>
                </a:solidFill>
                <a:latin typeface="Aptos"/>
              </a:defRPr>
            </a:pPr>
            <a:r>
              <a:rPr sz="2000"/>
              <a:t>How did it become dominant?</a:t>
            </a:r>
          </a:p>
          <a:p>
            <a:pPr lvl="1">
              <a:spcAft>
                <a:spcPts val="700"/>
              </a:spcAft>
              <a:defRPr sz="1400">
                <a:solidFill>
                  <a:srgbClr val="30373E"/>
                </a:solidFill>
                <a:latin typeface="Aptos"/>
              </a:defRPr>
            </a:pPr>
            <a:r>
              <a:rPr sz="2000"/>
              <a:t>Through the growth of observation, experimentation, mathematics, instruments, scientific communication, and practical success.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66806" y="1313653"/>
            <a:ext cx="610035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E354E"/>
                </a:solidFill>
                <a:latin typeface="Aptos Display"/>
              </a:defRPr>
            </a:pPr>
            <a:r>
              <a:rPr lang="en-US" dirty="0" smtClean="0"/>
              <a:t>Reference :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5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6546" cy="7445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06136" y="2620970"/>
            <a:ext cx="10361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Chalmers, A. F. (2013). What is this thing called science? (4th ed.). McGraw-Hill </a:t>
            </a:r>
            <a:r>
              <a:rPr lang="en-US" dirty="0" smtClean="0"/>
              <a:t>Education.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50</TotalTime>
  <Words>910</Words>
  <Application>Microsoft Office PowerPoint</Application>
  <PresentationFormat>Widescreen</PresentationFormat>
  <Paragraphs>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Garamond</vt:lpstr>
      <vt:lpstr>Organic</vt:lpstr>
      <vt:lpstr>PowerPoint Presentation</vt:lpstr>
      <vt:lpstr>PowerPoint Presentation</vt:lpstr>
      <vt:lpstr>PowerPoint Presentation</vt:lpstr>
      <vt:lpstr>Cont…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Mahnoor syed</cp:lastModifiedBy>
  <cp:revision>7</cp:revision>
  <dcterms:created xsi:type="dcterms:W3CDTF">2013-01-27T09:14:16Z</dcterms:created>
  <dcterms:modified xsi:type="dcterms:W3CDTF">2026-10-15T16:10:09Z</dcterms:modified>
  <cp:category/>
</cp:coreProperties>
</file>