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68" r:id="rId4"/>
    <p:sldId id="259" r:id="rId5"/>
    <p:sldId id="260" r:id="rId6"/>
    <p:sldId id="261" r:id="rId7"/>
    <p:sldId id="263" r:id="rId8"/>
    <p:sldId id="264" r:id="rId9"/>
    <p:sldId id="265" r:id="rId10"/>
    <p:sldId id="269" r:id="rId11"/>
    <p:sldId id="271" r:id="rId12"/>
    <p:sldId id="272" r:id="rId13"/>
    <p:sldId id="273" r:id="rId14"/>
    <p:sldId id="270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660033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068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36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6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44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8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64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9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55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2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6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55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4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3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5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82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09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62E9B2-E16F-4923-A009-5977DB72AA53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9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00D0-4734-0357-FDAA-8069B5937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142064"/>
            <a:ext cx="6815669" cy="1515533"/>
          </a:xfrm>
        </p:spPr>
        <p:txBody>
          <a:bodyPr/>
          <a:lstStyle/>
          <a:p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r>
              <a:rPr lang="en-US" sz="3000" b="1" dirty="0">
                <a:solidFill>
                  <a:schemeClr val="tx1"/>
                </a:solidFill>
                <a:latin typeface="Bahnschrift" panose="020B0502040204020203" pitchFamily="34" charset="0"/>
              </a:rPr>
              <a:t>Topic: Alternative Methods of Input </a:t>
            </a:r>
            <a:r>
              <a:rPr lang="en-US" sz="3000" b="1" dirty="0">
                <a:latin typeface="Bahnschrift" panose="020B0502040204020203" pitchFamily="34" charset="0"/>
              </a:rPr>
              <a:t> </a:t>
            </a:r>
            <a:br>
              <a:rPr lang="en-US" sz="2900" b="1" dirty="0">
                <a:latin typeface="Bahnschrift" panose="020B0502040204020203" pitchFamily="34" charset="0"/>
              </a:rPr>
            </a:br>
            <a:r>
              <a:rPr lang="en-US" sz="2900" b="1" dirty="0">
                <a:latin typeface="Bahnschrift" panose="020B0502040204020203" pitchFamily="34" charset="0"/>
              </a:rPr>
              <a:t>FSC-II (OTT/RIT/CT/PT/NUR)</a:t>
            </a:r>
            <a:br>
              <a:rPr lang="en-US" sz="4400" b="1" dirty="0">
                <a:latin typeface="Bahnschrift" panose="020B0502040204020203" pitchFamily="34" charset="0"/>
              </a:rPr>
            </a:br>
            <a:endParaRPr lang="en-US" sz="2000" b="1" dirty="0">
              <a:solidFill>
                <a:srgbClr val="C00000"/>
              </a:solidFill>
              <a:highlight>
                <a:srgbClr val="808000"/>
              </a:highlight>
              <a:latin typeface="Bahnschrift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E42FD-8CE9-D078-0AF6-5F91741863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highlight>
                  <a:srgbClr val="808000"/>
                </a:highlight>
                <a:latin typeface="Bahnschrift" panose="020B0502040204020203" pitchFamily="34" charset="0"/>
              </a:rPr>
              <a:t>(Doctors Institute of Medical &amp; Emerging Sciences)</a:t>
            </a:r>
          </a:p>
          <a:p>
            <a:r>
              <a:rPr lang="en-US" b="1" dirty="0">
                <a:latin typeface="Bahnschrift" panose="020B0502040204020203" pitchFamily="34" charset="0"/>
              </a:rPr>
              <a:t>Lecturer:  Aiza Munir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71BE8-7DEA-AFCE-CD88-41BFE9B1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28" y="1545903"/>
            <a:ext cx="4746171" cy="7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8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3CD7C-A96A-9023-A19B-96D88D26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Learning 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BCB02-448E-9919-0054-75DF0B683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672" y="2723185"/>
            <a:ext cx="9601196" cy="3318936"/>
          </a:xfrm>
        </p:spPr>
        <p:txBody>
          <a:bodyPr/>
          <a:lstStyle/>
          <a:p>
            <a:r>
              <a:rPr lang="en-US" dirty="0">
                <a:latin typeface="Bahnschrift" panose="020B0502040204020203" pitchFamily="34" charset="0"/>
              </a:rPr>
              <a:t>Hand Devices </a:t>
            </a:r>
          </a:p>
          <a:p>
            <a:r>
              <a:rPr lang="en-US" dirty="0">
                <a:latin typeface="Bahnschrift" panose="020B0502040204020203" pitchFamily="34" charset="0"/>
              </a:rPr>
              <a:t>Optical Devices</a:t>
            </a:r>
          </a:p>
          <a:p>
            <a:r>
              <a:rPr lang="en-US" dirty="0">
                <a:latin typeface="Bahnschrift" panose="020B0502040204020203" pitchFamily="34" charset="0"/>
              </a:rPr>
              <a:t>Audio-Visual Devices </a:t>
            </a:r>
          </a:p>
          <a:p>
            <a:r>
              <a:rPr lang="en-US" dirty="0">
                <a:latin typeface="Bahnschrift" panose="020B0502040204020203" pitchFamily="34" charset="0"/>
              </a:rPr>
              <a:t> Summary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F5BFE-A367-CCA6-7DDA-DD0476F98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65" y="544946"/>
            <a:ext cx="5169178" cy="87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7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6C1E3-7CC2-5BC1-2331-E436E869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067" y="1787330"/>
            <a:ext cx="8158688" cy="1822514"/>
          </a:xfrm>
        </p:spPr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Alternative Methods of Input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FC221-59E5-8859-1A9C-41DE45B70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Hand Devices, Optical Devices, and Audio-Visual Technologies</a:t>
            </a:r>
          </a:p>
        </p:txBody>
      </p:sp>
    </p:spTree>
    <p:extLst>
      <p:ext uri="{BB962C8B-B14F-4D97-AF65-F5344CB8AC3E}">
        <p14:creationId xmlns:p14="http://schemas.microsoft.com/office/powerpoint/2010/main" val="62530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4A32B-FC06-7412-E7B2-26E0576C3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94CE2-EF92-0E33-D7C0-430B23643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14" y="1167327"/>
            <a:ext cx="9601196" cy="1303867"/>
          </a:xfrm>
        </p:spPr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Introduction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906E1B-0A00-0844-8097-D18EEDBB8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BA6402-4B0A-A8D9-4F05-982A31FA080A}"/>
              </a:ext>
            </a:extLst>
          </p:cNvPr>
          <p:cNvSpPr txBox="1"/>
          <p:nvPr/>
        </p:nvSpPr>
        <p:spPr>
          <a:xfrm>
            <a:off x="1586833" y="2827662"/>
            <a:ext cx="84958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Bahnschrift" panose="020B0502040204020203" pitchFamily="34" charset="0"/>
              </a:rPr>
              <a:t>Beyond Keyboards: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Modern input devices that allow users to interact with computers faster and without standard typing.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Bahnschrift" panose="020B0502040204020203" pitchFamily="34" charset="0"/>
              </a:rPr>
              <a:t>Three Categories</a:t>
            </a:r>
            <a:r>
              <a:rPr lang="en-US" sz="2400" b="1" dirty="0">
                <a:latin typeface="Bahnschrift" panose="020B0502040204020203" pitchFamily="34" charset="0"/>
              </a:rPr>
              <a:t>:</a:t>
            </a:r>
            <a:r>
              <a:rPr lang="en-US" sz="2400" dirty="0">
                <a:latin typeface="Bahnschrift" panose="020B0502040204020203" pitchFamily="34" charset="0"/>
              </a:rPr>
              <a:t> Divided into Hand devices, Optical devices, and Audio-Visual devices.</a:t>
            </a:r>
          </a:p>
        </p:txBody>
      </p:sp>
    </p:spTree>
    <p:extLst>
      <p:ext uri="{BB962C8B-B14F-4D97-AF65-F5344CB8AC3E}">
        <p14:creationId xmlns:p14="http://schemas.microsoft.com/office/powerpoint/2010/main" val="73262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C2F4-01EA-B8CA-582B-70AAB803F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953F-920E-C8B6-C00E-A755E0E4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73626" y="1471990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3DBE00-0097-BA33-731F-53D4857FE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9C5039-44A0-DB13-4B4A-7A70123202A9}"/>
              </a:ext>
            </a:extLst>
          </p:cNvPr>
          <p:cNvSpPr txBox="1"/>
          <p:nvPr/>
        </p:nvSpPr>
        <p:spPr>
          <a:xfrm>
            <a:off x="2667903" y="1521580"/>
            <a:ext cx="36022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ahnschrift" panose="020B0502040204020203" pitchFamily="34" charset="0"/>
              </a:rPr>
              <a:t>Hand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96A854-DA4B-F8B7-8766-91E1C6608815}"/>
              </a:ext>
            </a:extLst>
          </p:cNvPr>
          <p:cNvSpPr txBox="1"/>
          <p:nvPr/>
        </p:nvSpPr>
        <p:spPr>
          <a:xfrm>
            <a:off x="1419000" y="2901418"/>
            <a:ext cx="88314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hnschrift" panose="020B0502040204020203" pitchFamily="34" charset="0"/>
              </a:rPr>
              <a:t>Definition:</a:t>
            </a:r>
            <a:r>
              <a:rPr lang="en-US" sz="2600" dirty="0">
                <a:solidFill>
                  <a:srgbClr val="00206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Input hardware operated directly using human hands or fingers.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Bahnschrift" panose="020B0502040204020203" pitchFamily="34" charset="0"/>
            </a:endParaRPr>
          </a:p>
          <a:p>
            <a:pPr lvl="0"/>
            <a:endParaRPr lang="en-US" sz="2600" dirty="0">
              <a:latin typeface="Bahnschrift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hnschrift" panose="020B0502040204020203" pitchFamily="34" charset="0"/>
              </a:rPr>
              <a:t>Functionality:</a:t>
            </a:r>
            <a:r>
              <a:rPr lang="en-US" sz="2600" dirty="0">
                <a:solidFill>
                  <a:srgbClr val="00206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Provides  control for tapping, dragging, zooming, and drawing directly on screens.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0332E-C4B8-195F-F866-774BF4E5A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700" y="743854"/>
            <a:ext cx="4483100" cy="193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50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C09DF-9370-D710-BB34-2BB461DE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AFF39-C341-D2A1-C4D8-A734D5684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6" y="1239096"/>
            <a:ext cx="9601196" cy="1303867"/>
          </a:xfrm>
        </p:spPr>
        <p:txBody>
          <a:bodyPr>
            <a:normAutofit/>
          </a:bodyPr>
          <a:lstStyle/>
          <a:p>
            <a:r>
              <a:rPr lang="en-US" b="1">
                <a:latin typeface="Bahnschrift" panose="020B0502040204020203" pitchFamily="34" charset="0"/>
              </a:rPr>
              <a:t>Hand Devices (Examples)</a:t>
            </a:r>
            <a:endParaRPr lang="en-US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49A856-8815-EC45-911B-5E124AC72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BA2FE0-8311-39A7-7639-7270A158EDF9}"/>
              </a:ext>
            </a:extLst>
          </p:cNvPr>
          <p:cNvSpPr txBox="1"/>
          <p:nvPr/>
        </p:nvSpPr>
        <p:spPr>
          <a:xfrm>
            <a:off x="1408670" y="2916820"/>
            <a:ext cx="923049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Touchscreens &amp; Stylus:</a:t>
            </a:r>
            <a:r>
              <a:rPr lang="en-US" sz="2600" dirty="0">
                <a:solidFill>
                  <a:srgbClr val="FF33CC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Direct screen contact on phones and ATMs; digital pens for precise drawing and digital signatures.</a:t>
            </a: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2400" dirty="0">
              <a:latin typeface="Bahnschrift" panose="020B0502040204020203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Gesture Recognition:</a:t>
            </a:r>
            <a:r>
              <a:rPr lang="en-US" sz="2600" dirty="0">
                <a:solidFill>
                  <a:srgbClr val="FF33CC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Motion-tracking devices (like Microsoft Kinect and Leap Motion) that turn hand movements into computer commands.</a:t>
            </a:r>
          </a:p>
        </p:txBody>
      </p:sp>
    </p:spTree>
    <p:extLst>
      <p:ext uri="{BB962C8B-B14F-4D97-AF65-F5344CB8AC3E}">
        <p14:creationId xmlns:p14="http://schemas.microsoft.com/office/powerpoint/2010/main" val="28560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D98A3-B124-B11C-9EC2-19BF1F5F8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7816F6-C231-40EF-180E-3CCC473AD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955F8F6-4F15-2D46-7174-981BBC23B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55698" y="1172632"/>
            <a:ext cx="9601196" cy="1303867"/>
          </a:xfrm>
        </p:spPr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Optical Devices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836F6E-1B08-D76C-89F2-F7EB80D6C587}"/>
              </a:ext>
            </a:extLst>
          </p:cNvPr>
          <p:cNvSpPr txBox="1"/>
          <p:nvPr/>
        </p:nvSpPr>
        <p:spPr>
          <a:xfrm>
            <a:off x="1295402" y="2921000"/>
            <a:ext cx="947419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hnschrift" panose="020B0502040204020203" pitchFamily="34" charset="0"/>
              </a:rPr>
              <a:t>Definition</a:t>
            </a:r>
            <a:r>
              <a:rPr lang="en-US" sz="2400" b="1" dirty="0">
                <a:latin typeface="Bahnschrift" panose="020B0502040204020203" pitchFamily="34" charset="0"/>
              </a:rPr>
              <a:t>:</a:t>
            </a:r>
            <a:r>
              <a:rPr lang="en-US" sz="2400" dirty="0">
                <a:latin typeface="Bahnschrift" panose="020B0502040204020203" pitchFamily="34" charset="0"/>
              </a:rPr>
              <a:t> Input devices that use light beams and optical sensors to detect physical movements and marks.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Bahnschrift" panose="020B0502040204020203" pitchFamily="34" charset="0"/>
            </a:endParaRP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hnschrift" panose="020B0502040204020203" pitchFamily="34" charset="0"/>
              </a:rPr>
              <a:t>Functionality:</a:t>
            </a:r>
            <a:r>
              <a:rPr lang="en-US" sz="2600" dirty="0">
                <a:solidFill>
                  <a:srgbClr val="00206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Delivers high precision and instantly converts printed or handwritten data into digital form.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472F90-AFFC-AD96-9EE1-9B988C36F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0" y="776815"/>
            <a:ext cx="40767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08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FE71-60CD-F5CE-EF5B-685666FA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9C49-4C09-343E-437D-98EC0C77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78986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E3A050-BEBA-A61D-A42A-853A9A46F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C6237-5214-A9F3-6E9F-EA218902E327}"/>
              </a:ext>
            </a:extLst>
          </p:cNvPr>
          <p:cNvSpPr txBox="1"/>
          <p:nvPr/>
        </p:nvSpPr>
        <p:spPr>
          <a:xfrm>
            <a:off x="2310380" y="1446965"/>
            <a:ext cx="70487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ahnschrift" panose="020B0502040204020203" pitchFamily="34" charset="0"/>
              </a:rPr>
              <a:t>Optical Devices (Examples)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E0D7B1-1503-1B8D-9113-0D8EDB9240C2}"/>
              </a:ext>
            </a:extLst>
          </p:cNvPr>
          <p:cNvSpPr txBox="1"/>
          <p:nvPr/>
        </p:nvSpPr>
        <p:spPr>
          <a:xfrm>
            <a:off x="1358900" y="2819400"/>
            <a:ext cx="92837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Optical Mouse &amp; Barcode Readers:</a:t>
            </a:r>
            <a:r>
              <a:rPr lang="en-US" sz="2600" dirty="0">
                <a:solidFill>
                  <a:srgbClr val="FF33CC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LEDs track surface movement for cursor control; scanners read retail barcodes instantly.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Bahnschrift" panose="020B0502040204020203" pitchFamily="34" charset="0"/>
            </a:endParaRP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Optical Character Recognition (OCR):</a:t>
            </a:r>
            <a:r>
              <a:rPr lang="en-US" sz="2600" dirty="0">
                <a:solidFill>
                  <a:srgbClr val="FF33CC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Scans printed or handwritten text from paper and converts it into editable digital files.</a:t>
            </a:r>
          </a:p>
        </p:txBody>
      </p:sp>
    </p:spTree>
    <p:extLst>
      <p:ext uri="{BB962C8B-B14F-4D97-AF65-F5344CB8AC3E}">
        <p14:creationId xmlns:p14="http://schemas.microsoft.com/office/powerpoint/2010/main" val="99987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3C20B-C3CB-5FB5-A373-FF2387A0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476F-9EE3-2060-C312-C297D0845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71600" y="1217082"/>
            <a:ext cx="10597240" cy="1303867"/>
          </a:xfrm>
        </p:spPr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Audio-Visual Devices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058A9-DEEB-4825-AF2F-E2CCC444E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E83FCC-726E-8C86-5464-CFB856930324}"/>
              </a:ext>
            </a:extLst>
          </p:cNvPr>
          <p:cNvSpPr txBox="1"/>
          <p:nvPr/>
        </p:nvSpPr>
        <p:spPr>
          <a:xfrm>
            <a:off x="1473200" y="2755900"/>
            <a:ext cx="92837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hnschrift" panose="020B0502040204020203" pitchFamily="34" charset="0"/>
              </a:rPr>
              <a:t>Definition:</a:t>
            </a:r>
            <a:r>
              <a:rPr lang="en-US" sz="2600" dirty="0">
                <a:solidFill>
                  <a:srgbClr val="00206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Hardware that captures sound, human speech, video, and visual cues from the surroundings.</a:t>
            </a: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hnschrift" panose="020B0502040204020203" pitchFamily="34" charset="0"/>
              </a:rPr>
              <a:t>Functionality: </a:t>
            </a:r>
            <a:r>
              <a:rPr lang="en-US" sz="2400" dirty="0">
                <a:latin typeface="Bahnschrift" panose="020B0502040204020203" pitchFamily="34" charset="0"/>
              </a:rPr>
              <a:t>Enables hands-free accessibility and immersive multimedia interaction without touching a keyboard.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C9EA0C-4D27-9BD3-A13C-9C8FBD435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090" y="720874"/>
            <a:ext cx="4001410" cy="1773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2661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6236-854D-8AA9-61EA-81A9ABA7A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Audio-Visual Devices (Examples)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BFEA5-5901-9C37-30C3-15C81529E4AF}"/>
              </a:ext>
            </a:extLst>
          </p:cNvPr>
          <p:cNvSpPr txBox="1"/>
          <p:nvPr/>
        </p:nvSpPr>
        <p:spPr>
          <a:xfrm>
            <a:off x="1130300" y="2794000"/>
            <a:ext cx="927100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Microphones &amp; Webcams:</a:t>
            </a:r>
            <a:r>
              <a:rPr lang="en-US" sz="2600" dirty="0">
                <a:solidFill>
                  <a:srgbClr val="FF33CC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Microphones convert speech to text for voice commands; webcams capture video for online meetings.</a:t>
            </a: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rgbClr val="FF33CC"/>
                </a:solidFill>
                <a:latin typeface="Bahnschrift" panose="020B0502040204020203" pitchFamily="34" charset="0"/>
              </a:rPr>
              <a:t>AR &amp; VR Devices: </a:t>
            </a:r>
            <a:r>
              <a:rPr lang="en-US" sz="2400" dirty="0">
                <a:latin typeface="Bahnschrift" panose="020B0502040204020203" pitchFamily="34" charset="0"/>
              </a:rPr>
              <a:t>Combine head tracking, 3D visual displays, and spatial audio to immerse users in virtual worlds.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F2E977-ED70-F4A7-7947-B69B56DAA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398" y="512231"/>
            <a:ext cx="87180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4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45C76-44C0-8614-AEBC-D1B9E1DCC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65" y="581140"/>
            <a:ext cx="11149069" cy="5695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0751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6E1FD-5623-7D8A-B223-F8DC3A032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73" y="608681"/>
            <a:ext cx="11138053" cy="5640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7118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BF891D-4D8E-500E-5E43-547EF9463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2" y="531564"/>
            <a:ext cx="11060935" cy="5794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6241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83411-BFEA-C190-E879-DA7C8BF48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Summary &amp; Key Benefits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42EAF1-A274-40D5-1F6A-0BA8CADE3E7D}"/>
              </a:ext>
            </a:extLst>
          </p:cNvPr>
          <p:cNvSpPr txBox="1"/>
          <p:nvPr/>
        </p:nvSpPr>
        <p:spPr>
          <a:xfrm>
            <a:off x="1409700" y="2768600"/>
            <a:ext cx="94868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700" b="1" dirty="0">
                <a:solidFill>
                  <a:srgbClr val="00B0F0"/>
                </a:solidFill>
                <a:latin typeface="Bahnschrift" panose="020B0502040204020203" pitchFamily="34" charset="0"/>
              </a:rPr>
              <a:t>Natural Interaction:</a:t>
            </a:r>
            <a:r>
              <a:rPr lang="en-US" sz="2700" dirty="0">
                <a:solidFill>
                  <a:srgbClr val="00B0F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Users can speak, wave, or touch naturally instead of relying only on keyboards.</a:t>
            </a:r>
          </a:p>
          <a:p>
            <a:pPr lvl="0"/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en-US" sz="2400" dirty="0">
              <a:latin typeface="Bahnschrift" panose="020B0502040204020203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en-US" sz="2700" b="1" dirty="0">
                <a:solidFill>
                  <a:srgbClr val="00B0F0"/>
                </a:solidFill>
                <a:latin typeface="Bahnschrift" panose="020B0502040204020203" pitchFamily="34" charset="0"/>
              </a:rPr>
              <a:t>Speed &amp; Accuracy:</a:t>
            </a:r>
            <a:r>
              <a:rPr lang="en-US" sz="2700" dirty="0">
                <a:solidFill>
                  <a:srgbClr val="00B0F0"/>
                </a:solidFill>
                <a:latin typeface="Bahnschrift" panose="020B0502040204020203" pitchFamily="34" charset="0"/>
              </a:rPr>
              <a:t> </a:t>
            </a:r>
            <a:r>
              <a:rPr lang="en-US" sz="2400" dirty="0">
                <a:latin typeface="Bahnschrift" panose="020B0502040204020203" pitchFamily="34" charset="0"/>
              </a:rPr>
              <a:t>Optical scanning and voice input eliminate human typing errors and save time.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69857-5E74-D581-9834-8831B703D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898" y="425778"/>
            <a:ext cx="87180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3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E718-E4E9-073E-081F-B4D0CDD0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126E2-A778-EEEE-320C-B1C397480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0000DB-8FDC-069D-D4F7-B1241CE65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EA6EF3-5B75-777E-6136-E22634374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2" y="576943"/>
            <a:ext cx="11038114" cy="57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3394239-1B4A-4C40-959F-9928B6FED11E}" vid="{1CBA6716-4FF0-4CDA-9BED-31F839F9968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268</TotalTime>
  <Words>385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Bahnschrift</vt:lpstr>
      <vt:lpstr>Garamond</vt:lpstr>
      <vt:lpstr>Wingdings</vt:lpstr>
      <vt:lpstr>Theme1</vt:lpstr>
      <vt:lpstr>        Topic: Alternative Methods of Input   FSC-II (OTT/RIT/CT/PT/NUR) </vt:lpstr>
      <vt:lpstr>Learning Outcomes </vt:lpstr>
      <vt:lpstr>Alternative Methods of Input</vt:lpstr>
      <vt:lpstr>Introduction</vt:lpstr>
      <vt:lpstr> </vt:lpstr>
      <vt:lpstr>Hand Devices (Examples)</vt:lpstr>
      <vt:lpstr>Optical Devices</vt:lpstr>
      <vt:lpstr> </vt:lpstr>
      <vt:lpstr>Audio-Visual Devices</vt:lpstr>
      <vt:lpstr>Audio-Visual Devices (Examples)</vt:lpstr>
      <vt:lpstr>PowerPoint Presentation</vt:lpstr>
      <vt:lpstr>PowerPoint Presentation</vt:lpstr>
      <vt:lpstr>PowerPoint Presentation</vt:lpstr>
      <vt:lpstr>Summary &amp; Key Benefits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kaiynat munir</dc:creator>
  <cp:lastModifiedBy>kaiynat munir</cp:lastModifiedBy>
  <cp:revision>16</cp:revision>
  <dcterms:created xsi:type="dcterms:W3CDTF">2026-09-22T03:28:55Z</dcterms:created>
  <dcterms:modified xsi:type="dcterms:W3CDTF">2026-10-16T04:35:04Z</dcterms:modified>
</cp:coreProperties>
</file>