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9" r:id="rId2"/>
    <p:sldId id="270" r:id="rId3"/>
    <p:sldId id="257" r:id="rId4"/>
    <p:sldId id="258" r:id="rId5"/>
    <p:sldId id="259" r:id="rId6"/>
    <p:sldId id="260" r:id="rId7"/>
    <p:sldId id="261" r:id="rId8"/>
    <p:sldId id="263" r:id="rId9"/>
    <p:sldId id="264" r:id="rId10"/>
    <p:sldId id="265" r:id="rId11"/>
    <p:sldId id="267" r:id="rId12"/>
    <p:sldId id="268" r:id="rId13"/>
    <p:sldId id="266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CC"/>
    <a:srgbClr val="FF33CC"/>
    <a:srgbClr val="6600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964" y="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6462E9B2-E16F-4923-A009-5977DB72AA53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7F4C266F-A32B-49FD-8A32-740AEC07E51C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99367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2E9B2-E16F-4923-A009-5977DB72AA53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C266F-A32B-49FD-8A32-740AEC07E5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0960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2E9B2-E16F-4923-A009-5977DB72AA53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C266F-A32B-49FD-8A32-740AEC07E51C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92448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2E9B2-E16F-4923-A009-5977DB72AA53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C266F-A32B-49FD-8A32-740AEC07E5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0888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2E9B2-E16F-4923-A009-5977DB72AA53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C266F-A32B-49FD-8A32-740AEC07E51C}" type="slidenum">
              <a:rPr lang="en-US" smtClean="0"/>
              <a:t>‹#›</a:t>
            </a:fld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81644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2E9B2-E16F-4923-A009-5977DB72AA53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C266F-A32B-49FD-8A32-740AEC07E51C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86949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2E9B2-E16F-4923-A009-5977DB72AA53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C266F-A32B-49FD-8A32-740AEC07E5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6744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2E9B2-E16F-4923-A009-5977DB72AA53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C266F-A32B-49FD-8A32-740AEC07E51C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50554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2E9B2-E16F-4923-A009-5977DB72AA53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C266F-A32B-49FD-8A32-740AEC07E5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7102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2E9B2-E16F-4923-A009-5977DB72AA53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C266F-A32B-49FD-8A32-740AEC07E5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4520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2E9B2-E16F-4923-A009-5977DB72AA53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C266F-A32B-49FD-8A32-740AEC07E51C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39660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2E9B2-E16F-4923-A009-5977DB72AA53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C266F-A32B-49FD-8A32-740AEC07E51C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32550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2E9B2-E16F-4923-A009-5977DB72AA53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C266F-A32B-49FD-8A32-740AEC07E5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2848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2E9B2-E16F-4923-A009-5977DB72AA53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C266F-A32B-49FD-8A32-740AEC07E51C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77374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2E9B2-E16F-4923-A009-5977DB72AA53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C266F-A32B-49FD-8A32-740AEC07E51C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19538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2E9B2-E16F-4923-A009-5977DB72AA53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C266F-A32B-49FD-8A32-740AEC07E51C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1820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2E9B2-E16F-4923-A009-5977DB72AA53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4C266F-A32B-49FD-8A32-740AEC07E51C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76096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6462E9B2-E16F-4923-A009-5977DB72AA53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7F4C266F-A32B-49FD-8A32-740AEC07E5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29902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6C00D0-4734-0357-FDAA-8069B5937D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92398" y="2142064"/>
            <a:ext cx="6815669" cy="1515533"/>
          </a:xfrm>
        </p:spPr>
        <p:txBody>
          <a:bodyPr/>
          <a:lstStyle/>
          <a:p>
            <a:br>
              <a:rPr lang="en-US" sz="3500" b="1" dirty="0">
                <a:latin typeface="Bahnschrift" panose="020B0502040204020203" pitchFamily="34" charset="0"/>
              </a:rPr>
            </a:br>
            <a:br>
              <a:rPr lang="en-US" sz="3500" b="1" dirty="0">
                <a:latin typeface="Bahnschrift" panose="020B0502040204020203" pitchFamily="34" charset="0"/>
              </a:rPr>
            </a:br>
            <a:br>
              <a:rPr lang="en-US" sz="3500" b="1" dirty="0">
                <a:latin typeface="Bahnschrift" panose="020B0502040204020203" pitchFamily="34" charset="0"/>
              </a:rPr>
            </a:br>
            <a:br>
              <a:rPr lang="en-US" sz="3500" b="1" dirty="0">
                <a:latin typeface="Bahnschrift" panose="020B0502040204020203" pitchFamily="34" charset="0"/>
              </a:rPr>
            </a:br>
            <a:br>
              <a:rPr lang="en-US" sz="3500" b="1" dirty="0">
                <a:latin typeface="Bahnschrift" panose="020B0502040204020203" pitchFamily="34" charset="0"/>
              </a:rPr>
            </a:br>
            <a:br>
              <a:rPr lang="en-US" sz="3500" b="1" dirty="0">
                <a:latin typeface="Bahnschrift" panose="020B0502040204020203" pitchFamily="34" charset="0"/>
              </a:rPr>
            </a:br>
            <a:br>
              <a:rPr lang="en-US" sz="3500" b="1" dirty="0">
                <a:latin typeface="Bahnschrift" panose="020B0502040204020203" pitchFamily="34" charset="0"/>
              </a:rPr>
            </a:br>
            <a:br>
              <a:rPr lang="en-US" sz="3500" b="1" dirty="0">
                <a:latin typeface="Bahnschrift" panose="020B0502040204020203" pitchFamily="34" charset="0"/>
              </a:rPr>
            </a:br>
            <a:r>
              <a:rPr lang="en-US" sz="3500" b="1" dirty="0">
                <a:solidFill>
                  <a:schemeClr val="tx1"/>
                </a:solidFill>
                <a:latin typeface="Bahnschrift" panose="020B0502040204020203" pitchFamily="34" charset="0"/>
              </a:rPr>
              <a:t>Topic: </a:t>
            </a:r>
            <a:r>
              <a:rPr lang="en-US" sz="3500" b="1" dirty="0">
                <a:latin typeface="Bahnschrift" panose="020B0502040204020203" pitchFamily="34" charset="0"/>
              </a:rPr>
              <a:t>The Measurements </a:t>
            </a:r>
            <a:br>
              <a:rPr lang="en-US" sz="2900" b="1" dirty="0">
                <a:latin typeface="Bahnschrift" panose="020B0502040204020203" pitchFamily="34" charset="0"/>
              </a:rPr>
            </a:br>
            <a:r>
              <a:rPr lang="en-US" sz="2900" b="1" dirty="0">
                <a:latin typeface="Bahnschrift" panose="020B0502040204020203" pitchFamily="34" charset="0"/>
              </a:rPr>
              <a:t>FSC-I (OTT/RIT/CT/PT/NUR)</a:t>
            </a:r>
            <a:br>
              <a:rPr lang="en-US" sz="4400" b="1" dirty="0">
                <a:latin typeface="Bahnschrift" panose="020B0502040204020203" pitchFamily="34" charset="0"/>
              </a:rPr>
            </a:br>
            <a:endParaRPr lang="en-US" sz="2000" b="1" dirty="0">
              <a:solidFill>
                <a:srgbClr val="C00000"/>
              </a:solidFill>
              <a:highlight>
                <a:srgbClr val="808000"/>
              </a:highlight>
              <a:latin typeface="Bahnschrift" panose="020B0502040204020203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F5E42FD-8CE9-D078-0AF6-5F917418637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>
                <a:highlight>
                  <a:srgbClr val="808000"/>
                </a:highlight>
                <a:latin typeface="Bahnschrift" panose="020B0502040204020203" pitchFamily="34" charset="0"/>
              </a:rPr>
              <a:t>(Doctors Institute of Medical &amp; Emerging Sciences)</a:t>
            </a:r>
          </a:p>
          <a:p>
            <a:r>
              <a:rPr lang="en-US" b="1" dirty="0">
                <a:latin typeface="Bahnschrift" panose="020B0502040204020203" pitchFamily="34" charset="0"/>
              </a:rPr>
              <a:t>Lecturer:  Aiza Munir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B071BE8-7DEA-AFCE-CD88-41BFE9B15A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0428" y="1545903"/>
            <a:ext cx="4746171" cy="794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030804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A3CD7C-A96A-9023-A19B-96D88D2637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Bahnschrift" panose="020B0502040204020203" pitchFamily="34" charset="0"/>
              </a:rPr>
              <a:t>Learning Outcomes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BBCB02-448E-9919-0054-75DF0B6830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2" y="3329817"/>
            <a:ext cx="9601196" cy="3318936"/>
          </a:xfrm>
        </p:spPr>
        <p:txBody>
          <a:bodyPr/>
          <a:lstStyle/>
          <a:p>
            <a:r>
              <a:rPr lang="en-US" dirty="0">
                <a:latin typeface="Bahnschrift" panose="020B0502040204020203" pitchFamily="34" charset="0"/>
              </a:rPr>
              <a:t>Supplementary Units</a:t>
            </a:r>
          </a:p>
          <a:p>
            <a:r>
              <a:rPr lang="en-US" dirty="0">
                <a:latin typeface="Bahnschrift" panose="020B0502040204020203" pitchFamily="34" charset="0"/>
              </a:rPr>
              <a:t>Radian &amp; Steradian </a:t>
            </a:r>
          </a:p>
          <a:p>
            <a:r>
              <a:rPr lang="en-US" dirty="0">
                <a:latin typeface="Bahnschrift" panose="020B0502040204020203" pitchFamily="34" charset="0"/>
              </a:rPr>
              <a:t>Scientific Notation 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4AF5BFE-A367-CCA6-7DDA-DD0476F98C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5565" y="544946"/>
            <a:ext cx="5169178" cy="874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5473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089979-E362-E7A6-E4FD-1F73F611CD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834" y="982131"/>
            <a:ext cx="10840378" cy="1303867"/>
          </a:xfrm>
        </p:spPr>
        <p:txBody>
          <a:bodyPr>
            <a:noAutofit/>
          </a:bodyPr>
          <a:lstStyle/>
          <a:p>
            <a:r>
              <a:rPr lang="en-US" sz="4800" b="1" dirty="0">
                <a:latin typeface="Bahnschrift" panose="020B0502040204020203" pitchFamily="34" charset="0"/>
              </a:rPr>
              <a:t>Supplementary Units (Introduction)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CA17FCA-5E4F-F92C-8464-2B0AADE262C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6164" y="459615"/>
            <a:ext cx="870857" cy="5225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3205F2D-2C3D-0764-414D-5368CF93224A}"/>
              </a:ext>
            </a:extLst>
          </p:cNvPr>
          <p:cNvSpPr txBox="1"/>
          <p:nvPr/>
        </p:nvSpPr>
        <p:spPr>
          <a:xfrm>
            <a:off x="1205696" y="2384385"/>
            <a:ext cx="9780608" cy="2769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endParaRPr lang="en-US" b="1" dirty="0"/>
          </a:p>
          <a:p>
            <a:pPr marL="0" marR="0">
              <a:buNone/>
            </a:pPr>
            <a:r>
              <a:rPr lang="en-US" sz="2800" b="1" dirty="0">
                <a:solidFill>
                  <a:srgbClr val="FF0000"/>
                </a:solidFill>
                <a:effectLst/>
                <a:latin typeface="Bahnschrift" panose="020B0502040204020203" pitchFamily="34" charset="0"/>
              </a:rPr>
              <a:t>What are they?</a:t>
            </a:r>
          </a:p>
          <a:p>
            <a:pPr marL="0" marR="0">
              <a:buNone/>
            </a:pPr>
            <a:endParaRPr lang="en-US" sz="2200" dirty="0">
              <a:effectLst/>
              <a:latin typeface="Bahnschrift" panose="020B0502040204020203" pitchFamily="34" charset="0"/>
            </a:endParaRPr>
          </a:p>
          <a:p>
            <a:pPr marL="0" marR="0" lvl="0" indent="-342900">
              <a:buFont typeface="Arial" panose="020B0604020202020204" pitchFamily="34" charset="0"/>
              <a:buChar char="•"/>
            </a:pPr>
            <a:r>
              <a:rPr lang="en-US" sz="2200" dirty="0">
                <a:effectLst/>
                <a:latin typeface="Bahnschrift" panose="020B0502040204020203" pitchFamily="34" charset="0"/>
              </a:rPr>
              <a:t>The General Conference on Weights and Measures did not place certain SI units under base or derived units. </a:t>
            </a:r>
          </a:p>
          <a:p>
            <a:pPr marR="0" lvl="0"/>
            <a:endParaRPr lang="en-US" sz="2200" dirty="0">
              <a:effectLst/>
              <a:latin typeface="Bahnschrift" panose="020B0502040204020203" pitchFamily="34" charset="0"/>
            </a:endParaRPr>
          </a:p>
          <a:p>
            <a:pPr marL="0" marR="0" lvl="0" indent="-342900">
              <a:buFont typeface="Arial" panose="020B0604020202020204" pitchFamily="34" charset="0"/>
              <a:buChar char="•"/>
            </a:pPr>
            <a:r>
              <a:rPr lang="en-US" sz="2200" dirty="0">
                <a:effectLst/>
                <a:latin typeface="Bahnschrift" panose="020B0502040204020203" pitchFamily="34" charset="0"/>
              </a:rPr>
              <a:t>These units were categorized separately as </a:t>
            </a:r>
            <a:r>
              <a:rPr lang="en-US" sz="2200" b="1" dirty="0">
                <a:effectLst/>
                <a:latin typeface="Bahnschrift" panose="020B0502040204020203" pitchFamily="34" charset="0"/>
              </a:rPr>
              <a:t>supplementary units</a:t>
            </a:r>
            <a:r>
              <a:rPr lang="en-US" dirty="0">
                <a:effectLst/>
                <a:latin typeface="Google Sans Text"/>
              </a:rPr>
              <a:t>. </a:t>
            </a:r>
          </a:p>
          <a:p>
            <a:pPr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0589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B8E4F1-3952-A371-A11F-49573364CF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77B6403-0982-B01C-FDA0-2387726F179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9314" y="459616"/>
            <a:ext cx="870857" cy="5225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571FAC4-7C45-0795-9DE2-D67FED5ABA68}"/>
              </a:ext>
            </a:extLst>
          </p:cNvPr>
          <p:cNvSpPr txBox="1"/>
          <p:nvPr/>
        </p:nvSpPr>
        <p:spPr>
          <a:xfrm>
            <a:off x="1258785" y="2819400"/>
            <a:ext cx="8550234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/>
            <a:r>
              <a:rPr lang="en-US" sz="2200" b="1" dirty="0">
                <a:effectLst/>
                <a:latin typeface="Bahnschrift" panose="020B0502040204020203" pitchFamily="34" charset="0"/>
              </a:rPr>
              <a:t>Nature:</a:t>
            </a:r>
          </a:p>
          <a:p>
            <a:pPr marR="0" lvl="0"/>
            <a:endParaRPr lang="en-US" sz="2200" dirty="0">
              <a:effectLst/>
              <a:latin typeface="Bahnschrift" panose="020B0502040204020203" pitchFamily="34" charset="0"/>
            </a:endParaRPr>
          </a:p>
          <a:p>
            <a:pPr marL="0" marR="0" lvl="1"/>
            <a:r>
              <a:rPr lang="en-US" sz="2200" dirty="0">
                <a:effectLst/>
                <a:latin typeface="Bahnschrift" panose="020B0502040204020203" pitchFamily="34" charset="0"/>
              </a:rPr>
              <a:t>They represent purely </a:t>
            </a:r>
            <a:r>
              <a:rPr lang="en-US" sz="2200" b="1" dirty="0">
                <a:effectLst/>
                <a:latin typeface="Bahnschrift" panose="020B0502040204020203" pitchFamily="34" charset="0"/>
              </a:rPr>
              <a:t>geometrical quantities</a:t>
            </a:r>
            <a:r>
              <a:rPr lang="en-US" sz="2200" dirty="0">
                <a:effectLst/>
                <a:latin typeface="Bahnschrift" panose="020B0502040204020203" pitchFamily="34" charset="0"/>
              </a:rPr>
              <a:t>.</a:t>
            </a:r>
          </a:p>
          <a:p>
            <a:pPr marL="0" marR="0" lvl="1"/>
            <a:r>
              <a:rPr lang="en-US" sz="2200" dirty="0">
                <a:effectLst/>
                <a:latin typeface="Bahnschrift" panose="020B0502040204020203" pitchFamily="34" charset="0"/>
              </a:rPr>
              <a:t> </a:t>
            </a:r>
          </a:p>
          <a:p>
            <a:pPr marR="0" lvl="0"/>
            <a:r>
              <a:rPr lang="en-US" sz="2200" b="1" dirty="0">
                <a:solidFill>
                  <a:srgbClr val="FF66CC"/>
                </a:solidFill>
                <a:effectLst/>
                <a:latin typeface="Bahnschrift" panose="020B0502040204020203" pitchFamily="34" charset="0"/>
              </a:rPr>
              <a:t>The Two Units:</a:t>
            </a:r>
          </a:p>
          <a:p>
            <a:pPr marR="0" lvl="0"/>
            <a:endParaRPr lang="en-US" sz="2200" dirty="0">
              <a:solidFill>
                <a:srgbClr val="FF66CC"/>
              </a:solidFill>
              <a:effectLst/>
              <a:latin typeface="Bahnschrift" panose="020B0502040204020203" pitchFamily="34" charset="0"/>
            </a:endParaRPr>
          </a:p>
          <a:p>
            <a:pPr marL="0" marR="0" lvl="1" indent="-285750">
              <a:buFont typeface="Arial" panose="020B0604020202020204" pitchFamily="34" charset="0"/>
              <a:buChar char="•"/>
            </a:pPr>
            <a:r>
              <a:rPr lang="en-US" sz="2200" dirty="0">
                <a:effectLst/>
                <a:latin typeface="Bahnschrift" panose="020B0502040204020203" pitchFamily="34" charset="0"/>
              </a:rPr>
              <a:t>Plane angle </a:t>
            </a:r>
          </a:p>
          <a:p>
            <a:pPr marL="0" marR="0" lvl="1" indent="-285750">
              <a:buFont typeface="Arial" panose="020B0604020202020204" pitchFamily="34" charset="0"/>
              <a:buChar char="•"/>
            </a:pPr>
            <a:r>
              <a:rPr lang="en-US" sz="2200" dirty="0">
                <a:effectLst/>
                <a:latin typeface="Bahnschrift" panose="020B0502040204020203" pitchFamily="34" charset="0"/>
              </a:rPr>
              <a:t>Solid angle </a:t>
            </a:r>
          </a:p>
        </p:txBody>
      </p:sp>
    </p:spTree>
    <p:extLst>
      <p:ext uri="{BB962C8B-B14F-4D97-AF65-F5344CB8AC3E}">
        <p14:creationId xmlns:p14="http://schemas.microsoft.com/office/powerpoint/2010/main" val="292217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34A32B-FC06-7412-E7B2-26E0576C3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C906E1B-0A00-0844-8097-D18EEDBB8C0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9314" y="459616"/>
            <a:ext cx="870857" cy="5225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F553D08-6D25-CB95-AFD0-35EDC59980B8}"/>
              </a:ext>
            </a:extLst>
          </p:cNvPr>
          <p:cNvSpPr txBox="1"/>
          <p:nvPr/>
        </p:nvSpPr>
        <p:spPr>
          <a:xfrm>
            <a:off x="2434440" y="2176965"/>
            <a:ext cx="102325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 </a:t>
            </a:r>
          </a:p>
          <a:p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99B4B316-CCE5-E71A-8133-7F4BAFE8109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4315901"/>
              </p:ext>
            </p:extLst>
          </p:nvPr>
        </p:nvGraphicFramePr>
        <p:xfrm>
          <a:off x="1295402" y="3213731"/>
          <a:ext cx="9855528" cy="2569551"/>
        </p:xfrm>
        <a:graphic>
          <a:graphicData uri="http://schemas.openxmlformats.org/drawingml/2006/table">
            <a:tbl>
              <a:tblPr/>
              <a:tblGrid>
                <a:gridCol w="2400300">
                  <a:extLst>
                    <a:ext uri="{9D8B030D-6E8A-4147-A177-3AD203B41FA5}">
                      <a16:colId xmlns:a16="http://schemas.microsoft.com/office/drawing/2014/main" val="1709235479"/>
                    </a:ext>
                  </a:extLst>
                </a:gridCol>
                <a:gridCol w="2400300">
                  <a:extLst>
                    <a:ext uri="{9D8B030D-6E8A-4147-A177-3AD203B41FA5}">
                      <a16:colId xmlns:a16="http://schemas.microsoft.com/office/drawing/2014/main" val="1784614182"/>
                    </a:ext>
                  </a:extLst>
                </a:gridCol>
                <a:gridCol w="2400300">
                  <a:extLst>
                    <a:ext uri="{9D8B030D-6E8A-4147-A177-3AD203B41FA5}">
                      <a16:colId xmlns:a16="http://schemas.microsoft.com/office/drawing/2014/main" val="407007726"/>
                    </a:ext>
                  </a:extLst>
                </a:gridCol>
                <a:gridCol w="2654628">
                  <a:extLst>
                    <a:ext uri="{9D8B030D-6E8A-4147-A177-3AD203B41FA5}">
                      <a16:colId xmlns:a16="http://schemas.microsoft.com/office/drawing/2014/main" val="3833344990"/>
                    </a:ext>
                  </a:extLst>
                </a:gridCol>
              </a:tblGrid>
              <a:tr h="856517">
                <a:tc>
                  <a:txBody>
                    <a:bodyPr/>
                    <a:lstStyle/>
                    <a:p>
                      <a:pPr marL="0" marR="0">
                        <a:spcAft>
                          <a:spcPts val="2400"/>
                        </a:spcAft>
                        <a:buNone/>
                      </a:pPr>
                      <a:r>
                        <a:rPr lang="en-US" sz="2000" b="1">
                          <a:solidFill>
                            <a:srgbClr val="00B050"/>
                          </a:solidFill>
                          <a:effectLst/>
                          <a:latin typeface="Google Sans Text"/>
                        </a:rPr>
                        <a:t>Physical Quantity</a:t>
                      </a:r>
                    </a:p>
                  </a:txBody>
                  <a:tcPr marL="76200" marR="76200" marT="50800" marB="50800" anchor="ctr">
                    <a:lnL w="635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Aft>
                          <a:spcPts val="2400"/>
                        </a:spcAft>
                        <a:buNone/>
                      </a:pPr>
                      <a:r>
                        <a:rPr lang="en-US" sz="2000" b="1" dirty="0">
                          <a:solidFill>
                            <a:srgbClr val="C00000"/>
                          </a:solidFill>
                          <a:effectLst/>
                          <a:latin typeface="Google Sans Text"/>
                        </a:rPr>
                        <a:t>SI Unit</a:t>
                      </a:r>
                    </a:p>
                  </a:txBody>
                  <a:tcPr marL="76200" marR="76200" marT="50800" marB="50800" anchor="ctr">
                    <a:lnL w="635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Aft>
                          <a:spcPts val="2400"/>
                        </a:spcAft>
                        <a:buNone/>
                      </a:pPr>
                      <a:r>
                        <a:rPr lang="en-US" sz="2000" b="1" dirty="0">
                          <a:solidFill>
                            <a:srgbClr val="C00000"/>
                          </a:solidFill>
                          <a:effectLst/>
                          <a:latin typeface="Google Sans Text"/>
                        </a:rPr>
                        <a:t>Symbol</a:t>
                      </a:r>
                    </a:p>
                  </a:txBody>
                  <a:tcPr marL="76200" marR="76200" marT="50800" marB="50800" anchor="ctr">
                    <a:lnL w="635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Aft>
                          <a:spcPts val="2400"/>
                        </a:spcAft>
                        <a:buNone/>
                      </a:pPr>
                      <a:r>
                        <a:rPr lang="en-US" sz="2000" b="1" dirty="0">
                          <a:solidFill>
                            <a:srgbClr val="C00000"/>
                          </a:solidFill>
                          <a:effectLst/>
                          <a:latin typeface="Google Sans Text"/>
                        </a:rPr>
                        <a:t>Dimension</a:t>
                      </a:r>
                    </a:p>
                  </a:txBody>
                  <a:tcPr marL="76200" marR="76200" marT="50800" marB="50800" anchor="ctr">
                    <a:lnL w="635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47643311"/>
                  </a:ext>
                </a:extLst>
              </a:tr>
              <a:tr h="856517">
                <a:tc>
                  <a:txBody>
                    <a:bodyPr/>
                    <a:lstStyle/>
                    <a:p>
                      <a:pPr marL="0" marR="0">
                        <a:spcAft>
                          <a:spcPts val="2400"/>
                        </a:spcAft>
                        <a:buNone/>
                      </a:pPr>
                      <a:r>
                        <a:rPr lang="en-US" sz="2000" b="1">
                          <a:solidFill>
                            <a:srgbClr val="00B050"/>
                          </a:solidFill>
                          <a:effectLst/>
                          <a:latin typeface="Google Sans Text"/>
                        </a:rPr>
                        <a:t>Plane angle</a:t>
                      </a:r>
                    </a:p>
                  </a:txBody>
                  <a:tcPr marL="76200" marR="76200" marT="50800" marB="50800" anchor="ctr">
                    <a:lnL w="635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Aft>
                          <a:spcPts val="2400"/>
                        </a:spcAft>
                        <a:buNone/>
                      </a:pPr>
                      <a:r>
                        <a:rPr lang="en-US" sz="2000" b="1">
                          <a:effectLst/>
                          <a:latin typeface="Google Sans Text"/>
                        </a:rPr>
                        <a:t>Radian</a:t>
                      </a:r>
                    </a:p>
                  </a:txBody>
                  <a:tcPr marL="76200" marR="76200" marT="50800" marB="50800" anchor="ctr">
                    <a:lnL w="635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Aft>
                          <a:spcPts val="2400"/>
                        </a:spcAft>
                        <a:buNone/>
                      </a:pPr>
                      <a:r>
                        <a:rPr lang="en-US" sz="2000" b="1">
                          <a:effectLst/>
                          <a:latin typeface="Google Sans Text"/>
                        </a:rPr>
                        <a:t>rad</a:t>
                      </a:r>
                    </a:p>
                  </a:txBody>
                  <a:tcPr marL="76200" marR="76200" marT="50800" marB="50800" anchor="ctr">
                    <a:lnL w="635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Aft>
                          <a:spcPts val="2400"/>
                        </a:spcAft>
                        <a:buNone/>
                      </a:pPr>
                      <a:r>
                        <a:rPr lang="en-US" sz="2000" b="1">
                          <a:effectLst/>
                          <a:latin typeface="Google Sans Text"/>
                        </a:rPr>
                        <a:t>Two-dimensional (2D) </a:t>
                      </a:r>
                    </a:p>
                  </a:txBody>
                  <a:tcPr marL="76200" marR="76200" marT="50800" marB="50800" anchor="ctr">
                    <a:lnL w="635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69775676"/>
                  </a:ext>
                </a:extLst>
              </a:tr>
              <a:tr h="856517">
                <a:tc>
                  <a:txBody>
                    <a:bodyPr/>
                    <a:lstStyle/>
                    <a:p>
                      <a:pPr marL="0" marR="0">
                        <a:spcAft>
                          <a:spcPts val="2400"/>
                        </a:spcAft>
                        <a:buNone/>
                      </a:pPr>
                      <a:r>
                        <a:rPr lang="en-US" sz="2000" b="1" dirty="0">
                          <a:solidFill>
                            <a:srgbClr val="00B050"/>
                          </a:solidFill>
                          <a:effectLst/>
                          <a:latin typeface="Google Sans Text"/>
                        </a:rPr>
                        <a:t>Solid angle</a:t>
                      </a:r>
                    </a:p>
                  </a:txBody>
                  <a:tcPr marL="76200" marR="76200" marT="50800" marB="50800" anchor="ctr">
                    <a:lnL w="635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Aft>
                          <a:spcPts val="2400"/>
                        </a:spcAft>
                        <a:buNone/>
                      </a:pPr>
                      <a:r>
                        <a:rPr lang="en-US" sz="2000" b="1">
                          <a:effectLst/>
                          <a:latin typeface="Google Sans Text"/>
                        </a:rPr>
                        <a:t>Steradian</a:t>
                      </a:r>
                    </a:p>
                  </a:txBody>
                  <a:tcPr marL="76200" marR="76200" marT="50800" marB="50800" anchor="ctr">
                    <a:lnL w="635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Aft>
                          <a:spcPts val="2400"/>
                        </a:spcAft>
                        <a:buNone/>
                      </a:pPr>
                      <a:r>
                        <a:rPr lang="en-US" sz="2000" b="1">
                          <a:effectLst/>
                          <a:latin typeface="Google Sans Text"/>
                        </a:rPr>
                        <a:t>sr</a:t>
                      </a:r>
                    </a:p>
                  </a:txBody>
                  <a:tcPr marL="76200" marR="76200" marT="50800" marB="50800" anchor="ctr">
                    <a:lnL w="635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spcAft>
                          <a:spcPts val="2400"/>
                        </a:spcAft>
                        <a:buNone/>
                      </a:pPr>
                      <a:r>
                        <a:rPr lang="en-US" sz="2000" b="1" dirty="0">
                          <a:effectLst/>
                          <a:latin typeface="Google Sans Text"/>
                        </a:rPr>
                        <a:t>Three-dimensional (3D) </a:t>
                      </a:r>
                    </a:p>
                  </a:txBody>
                  <a:tcPr marL="76200" marR="76200" marT="50800" marB="50800" anchor="ctr">
                    <a:lnL w="635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4C7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92789348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C6E1B873-8BCB-7E55-12C2-B80F8646B6F2}"/>
              </a:ext>
            </a:extLst>
          </p:cNvPr>
          <p:cNvSpPr txBox="1"/>
          <p:nvPr/>
        </p:nvSpPr>
        <p:spPr>
          <a:xfrm>
            <a:off x="3165270" y="1463364"/>
            <a:ext cx="611579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buNone/>
            </a:pPr>
            <a:r>
              <a:rPr lang="en-US" sz="3600" b="1" dirty="0">
                <a:effectLst/>
                <a:latin typeface="Google Sans"/>
              </a:rPr>
              <a:t>Table of Supplementary Units</a:t>
            </a:r>
          </a:p>
        </p:txBody>
      </p:sp>
    </p:spTree>
    <p:extLst>
      <p:ext uri="{BB962C8B-B14F-4D97-AF65-F5344CB8AC3E}">
        <p14:creationId xmlns:p14="http://schemas.microsoft.com/office/powerpoint/2010/main" val="732620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2BC2F4-01EA-B8CA-582B-70AAB803FE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CE953F-920E-C8B6-C00E-A755E0E492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227328" y="1470192"/>
            <a:ext cx="9601196" cy="1303867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FF0000"/>
                </a:solidFill>
                <a:latin typeface="Bahnschrift" panose="020B0502040204020203" pitchFamily="34" charset="0"/>
              </a:rPr>
              <a:t>Physical Quantities</a:t>
            </a:r>
            <a:br>
              <a:rPr lang="en-US" dirty="0"/>
            </a:br>
            <a:endParaRPr lang="en-US" sz="4000" b="1" dirty="0">
              <a:latin typeface="Bahnschrift" panose="020B0502040204020203" pitchFamily="34" charset="0"/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33DBE00-0097-BA33-731F-53D4857FED1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9314" y="459616"/>
            <a:ext cx="870857" cy="5225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42A4ADF-9E85-1322-2A26-1235FD943A8B}"/>
              </a:ext>
            </a:extLst>
          </p:cNvPr>
          <p:cNvSpPr txBox="1"/>
          <p:nvPr/>
        </p:nvSpPr>
        <p:spPr>
          <a:xfrm>
            <a:off x="1382485" y="2525486"/>
            <a:ext cx="910045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400" b="1" dirty="0">
                <a:solidFill>
                  <a:schemeClr val="accent4">
                    <a:lumMod val="75000"/>
                  </a:schemeClr>
                </a:solidFill>
                <a:latin typeface="Bahnschrift" panose="020B0502040204020203" pitchFamily="34" charset="0"/>
              </a:rPr>
              <a:t>Radian:</a:t>
            </a:r>
          </a:p>
          <a:p>
            <a:r>
              <a:rPr lang="en-US" sz="2200" dirty="0">
                <a:latin typeface="Bahnschrift" panose="020B0502040204020203" pitchFamily="34" charset="0"/>
              </a:rPr>
              <a:t>The radian is the plane angle between two radii of a circle which cut off on the circumference an arc equal in length to the radius.</a:t>
            </a:r>
          </a:p>
          <a:p>
            <a:endParaRPr lang="en-US" sz="2200" dirty="0">
              <a:latin typeface="Bahnschrift" panose="020B0502040204020203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400" b="1" dirty="0">
                <a:solidFill>
                  <a:schemeClr val="accent4">
                    <a:lumMod val="75000"/>
                  </a:schemeClr>
                </a:solidFill>
                <a:latin typeface="Bahnschrift" panose="020B0502040204020203" pitchFamily="34" charset="0"/>
              </a:rPr>
              <a:t>Steradian:</a:t>
            </a:r>
          </a:p>
          <a:p>
            <a:r>
              <a:rPr lang="en-US" sz="2200" dirty="0">
                <a:latin typeface="Bahnschrift" panose="020B0502040204020203" pitchFamily="34" charset="0"/>
              </a:rPr>
              <a:t> The steradian is the solid angle (three-dimensional angle) subtended at the center of a sphere by an area of its surface equal to the square of the radius of the sphere.</a:t>
            </a:r>
          </a:p>
        </p:txBody>
      </p:sp>
    </p:spTree>
    <p:extLst>
      <p:ext uri="{BB962C8B-B14F-4D97-AF65-F5344CB8AC3E}">
        <p14:creationId xmlns:p14="http://schemas.microsoft.com/office/powerpoint/2010/main" val="1745044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2C09DF-9370-D710-BB34-2BB461DE17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8AFF39-C341-D2A1-C4D8-A734D5684C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4144" y="1471990"/>
            <a:ext cx="9601196" cy="1303867"/>
          </a:xfrm>
        </p:spPr>
        <p:txBody>
          <a:bodyPr>
            <a:normAutofit fontScale="90000"/>
          </a:bodyPr>
          <a:lstStyle/>
          <a:p>
            <a:r>
              <a:rPr lang="en-US" sz="5300" b="1" dirty="0">
                <a:latin typeface="Bahnschrift" panose="020B0502040204020203" pitchFamily="34" charset="0"/>
              </a:rPr>
              <a:t>Derived Units </a:t>
            </a:r>
            <a:br>
              <a:rPr lang="en-US" dirty="0"/>
            </a:b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249A856-8815-EC45-911B-5E124AC724C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9314" y="459616"/>
            <a:ext cx="870857" cy="5225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16710CD-D3D7-3E2F-873A-FF9AE6A1ED84}"/>
              </a:ext>
            </a:extLst>
          </p:cNvPr>
          <p:cNvSpPr txBox="1"/>
          <p:nvPr/>
        </p:nvSpPr>
        <p:spPr>
          <a:xfrm>
            <a:off x="1203767" y="2986268"/>
            <a:ext cx="9722734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-342900">
              <a:buFont typeface="Arial" panose="020B0604020202020204" pitchFamily="34" charset="0"/>
              <a:buChar char="•"/>
            </a:pPr>
            <a:r>
              <a:rPr lang="en-US" sz="2200" dirty="0">
                <a:effectLst/>
                <a:latin typeface="Bahnschrift" panose="020B0502040204020203" pitchFamily="34" charset="0"/>
              </a:rPr>
              <a:t>SI units for measuring all other physical quantities are derived from the base and supplementary units. These units are called </a:t>
            </a:r>
            <a:r>
              <a:rPr lang="en-US" sz="2200" b="1" dirty="0">
                <a:effectLst/>
                <a:latin typeface="Bahnschrift" panose="020B0502040204020203" pitchFamily="34" charset="0"/>
              </a:rPr>
              <a:t>derived units</a:t>
            </a:r>
            <a:r>
              <a:rPr lang="en-US" sz="2200" dirty="0">
                <a:effectLst/>
                <a:latin typeface="Bahnschrift" panose="020B0502040204020203" pitchFamily="34" charset="0"/>
              </a:rPr>
              <a:t>.</a:t>
            </a:r>
          </a:p>
          <a:p>
            <a:pPr marR="0" lvl="0"/>
            <a:endParaRPr lang="en-US" sz="2200" dirty="0">
              <a:effectLst/>
              <a:latin typeface="Bahnschrift" panose="020B0502040204020203" pitchFamily="34" charset="0"/>
            </a:endParaRPr>
          </a:p>
          <a:p>
            <a:pPr marL="0" marR="0" lvl="0" indent="-342900">
              <a:buFont typeface="Arial" panose="020B0604020202020204" pitchFamily="34" charset="0"/>
              <a:buChar char="•"/>
            </a:pPr>
            <a:r>
              <a:rPr lang="en-US" sz="2200" b="1" dirty="0">
                <a:solidFill>
                  <a:srgbClr val="FF0000"/>
                </a:solidFill>
                <a:effectLst/>
                <a:latin typeface="Bahnschrift" panose="020B0502040204020203" pitchFamily="34" charset="0"/>
              </a:rPr>
              <a:t>For example: </a:t>
            </a:r>
            <a:r>
              <a:rPr lang="en-US" sz="2200" dirty="0">
                <a:effectLst/>
                <a:latin typeface="Bahnschrift" panose="020B0502040204020203" pitchFamily="34" charset="0"/>
              </a:rPr>
              <a:t>velocity, acceleration, and force are derived quantities and their units are obtained from the appropriate base units.</a:t>
            </a:r>
            <a:r>
              <a:rPr lang="en-US" sz="2200" dirty="0">
                <a:latin typeface="Bahnschrift" panose="020B0502040204020203" pitchFamily="34" charset="0"/>
              </a:rPr>
              <a:t> </a:t>
            </a:r>
            <a:endParaRPr lang="en-US" sz="2200" dirty="0">
              <a:effectLst/>
              <a:latin typeface="Bahnschrif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6085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ED98A3-B124-B11C-9EC2-19BF1F5F8B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D4D563-314C-6116-36CE-168A01AAB0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627758" y="1113389"/>
            <a:ext cx="9601196" cy="1303867"/>
          </a:xfrm>
        </p:spPr>
        <p:txBody>
          <a:bodyPr>
            <a:normAutofit fontScale="90000"/>
          </a:bodyPr>
          <a:lstStyle/>
          <a:p>
            <a:br>
              <a:rPr lang="en-US" dirty="0"/>
            </a:br>
            <a:r>
              <a:rPr lang="en-US" dirty="0"/>
              <a:t> </a:t>
            </a:r>
            <a:br>
              <a:rPr lang="en-US" dirty="0"/>
            </a:b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B7816F6-C231-40EF-180E-3CCC473ADA5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9314" y="459616"/>
            <a:ext cx="870857" cy="5225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E632DA0-0795-5B75-8AA4-3C9ACC9F72EE}"/>
              </a:ext>
            </a:extLst>
          </p:cNvPr>
          <p:cNvSpPr txBox="1"/>
          <p:nvPr/>
        </p:nvSpPr>
        <p:spPr>
          <a:xfrm>
            <a:off x="1563960" y="1303658"/>
            <a:ext cx="583685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>
                <a:latin typeface="Bahnschrift" panose="020B0502040204020203" pitchFamily="34" charset="0"/>
              </a:rPr>
              <a:t>Scientific Notation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2F60F51-E9BC-0147-28CE-D5A6E82B29FB}"/>
              </a:ext>
            </a:extLst>
          </p:cNvPr>
          <p:cNvSpPr txBox="1"/>
          <p:nvPr/>
        </p:nvSpPr>
        <p:spPr>
          <a:xfrm>
            <a:off x="949125" y="2777923"/>
            <a:ext cx="10232019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200" b="1" dirty="0">
                <a:latin typeface="Bahnschrift" panose="020B0502040204020203" pitchFamily="34" charset="0"/>
              </a:rPr>
              <a:t>Definition:</a:t>
            </a:r>
            <a:r>
              <a:rPr lang="en-US" sz="2200" dirty="0">
                <a:latin typeface="Bahnschrift" panose="020B0502040204020203" pitchFamily="34" charset="0"/>
              </a:rPr>
              <a:t> </a:t>
            </a:r>
          </a:p>
          <a:p>
            <a:r>
              <a:rPr lang="en-US" sz="2200" dirty="0">
                <a:latin typeface="Bahnschrift" panose="020B0502040204020203" pitchFamily="34" charset="0"/>
              </a:rPr>
              <a:t>Scientific notation, also called standard form, is a method of expressing very large or very small numbers conveniently by using powers of 10.</a:t>
            </a:r>
          </a:p>
          <a:p>
            <a:endParaRPr lang="en-US" sz="2200" dirty="0">
              <a:latin typeface="Bahnschrift" panose="020B0502040204020203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200" dirty="0">
                <a:latin typeface="Bahnschrift" panose="020B0502040204020203" pitchFamily="34" charset="0"/>
              </a:rPr>
              <a:t> It is commonly used in physics and other sciences because physical quantities may have values that are extremely large or extremely small. </a:t>
            </a:r>
          </a:p>
        </p:txBody>
      </p:sp>
    </p:spTree>
    <p:extLst>
      <p:ext uri="{BB962C8B-B14F-4D97-AF65-F5344CB8AC3E}">
        <p14:creationId xmlns:p14="http://schemas.microsoft.com/office/powerpoint/2010/main" val="2590819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89FE71-60CD-F5CE-EF5B-685666FA30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D29C49-4C09-343E-437D-98EC0C77D6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363133"/>
            <a:ext cx="9601196" cy="1303867"/>
          </a:xfrm>
        </p:spPr>
        <p:txBody>
          <a:bodyPr>
            <a:normAutofit fontScale="90000"/>
          </a:bodyPr>
          <a:lstStyle/>
          <a:p>
            <a:br>
              <a:rPr lang="en-US" dirty="0"/>
            </a:br>
            <a:endParaRPr lang="en-US" sz="4000" b="1" dirty="0">
              <a:latin typeface="Bahnschrift" panose="020B0502040204020203" pitchFamily="34" charset="0"/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8E3A050-BEBA-A61D-A42A-853A9A46FF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9314" y="459616"/>
            <a:ext cx="870857" cy="5225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672FF575-CEBA-A1FE-AF20-9F7A4B19FC42}"/>
                  </a:ext>
                </a:extLst>
              </p:cNvPr>
              <p:cNvSpPr txBox="1"/>
              <p:nvPr/>
            </p:nvSpPr>
            <p:spPr>
              <a:xfrm>
                <a:off x="1197428" y="2876491"/>
                <a:ext cx="9797144" cy="14465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>
                  <a:buNone/>
                </a:pPr>
                <a:r>
                  <a:rPr lang="en-US" sz="2200" b="1" dirty="0">
                    <a:solidFill>
                      <a:srgbClr val="FF0000"/>
                    </a:solidFill>
                    <a:effectLst/>
                    <a:latin typeface="Bahnschrift" panose="020B0502040204020203" pitchFamily="34" charset="0"/>
                  </a:rPr>
                  <a:t>General Form:</a:t>
                </a:r>
              </a:p>
              <a:p>
                <a:pPr marL="0" marR="0">
                  <a:buNone/>
                </a:pPr>
                <a:endParaRPr lang="en-US" sz="2200" b="1" dirty="0">
                  <a:solidFill>
                    <a:srgbClr val="FF0000"/>
                  </a:solidFill>
                  <a:latin typeface="Bahnschrift" panose="020B0502040204020203" pitchFamily="34" charset="0"/>
                </a:endParaRPr>
              </a:p>
              <a:p>
                <a:pPr marL="0" marR="0">
                  <a:buNone/>
                </a:pPr>
                <a:r>
                  <a:rPr lang="en-US" sz="2200" b="1" dirty="0">
                    <a:solidFill>
                      <a:srgbClr val="FF0000"/>
                    </a:solidFill>
                    <a:effectLst/>
                    <a:latin typeface="Bahnschrift" panose="020B0502040204020203" pitchFamily="34" charset="0"/>
                  </a:rPr>
                  <a:t> </a:t>
                </a:r>
                <a:r>
                  <a:rPr lang="en-US" sz="2200" dirty="0">
                    <a:effectLst/>
                    <a:latin typeface="Bahnschrift" panose="020B0502040204020203" pitchFamily="34" charset="0"/>
                  </a:rPr>
                  <a:t>In scientific notation, a number is generally written in the form: </a:t>
                </a:r>
              </a:p>
              <a:p>
                <a:pPr marL="0" marR="0"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US" sz="220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2200" i="0">
                          <a:latin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US" sz="2200" i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200" i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US" sz="2200" i="1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</m:oMath>
                  </m:oMathPara>
                </a14:m>
                <a:endParaRPr lang="en-US" sz="2200" dirty="0">
                  <a:effectLst/>
                  <a:latin typeface="Bahnschrift" panose="020B0502040204020203" pitchFamily="34" charset="0"/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672FF575-CEBA-A1FE-AF20-9F7A4B19FC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97428" y="2876491"/>
                <a:ext cx="9797144" cy="1446550"/>
              </a:xfrm>
              <a:prstGeom prst="rect">
                <a:avLst/>
              </a:prstGeom>
              <a:blipFill>
                <a:blip r:embed="rId3"/>
                <a:stretch>
                  <a:fillRect l="-808" t="-2954" b="-71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99871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B3C20B-C3CB-5FB5-A373-FF2387A0BB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CD476F-9EE3-2060-C312-C297D08451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A4058A9-DEEB-4825-AF2F-E2CCC444EC6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9314" y="459616"/>
            <a:ext cx="870857" cy="5225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EC266FB7-992E-7CD4-B450-BA9CAF7B48E6}"/>
                  </a:ext>
                </a:extLst>
              </p:cNvPr>
              <p:cNvSpPr txBox="1"/>
              <p:nvPr/>
            </p:nvSpPr>
            <p:spPr>
              <a:xfrm>
                <a:off x="1191986" y="2471055"/>
                <a:ext cx="9808028" cy="28007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>
                  <a:buNone/>
                </a:pPr>
                <a:endParaRPr lang="en-US" sz="2200" i="1" dirty="0">
                  <a:effectLst/>
                  <a:latin typeface="Bahnschrift" panose="020B0502040204020203" pitchFamily="34" charset="0"/>
                </a:endParaRPr>
              </a:p>
              <a:p>
                <a:pPr marL="0" marR="0">
                  <a:buNone/>
                </a:pPr>
                <a:r>
                  <a:rPr lang="en-US" sz="2200" i="1" dirty="0">
                    <a:effectLst/>
                    <a:latin typeface="Bahnschrift" panose="020B0502040204020203" pitchFamily="34" charset="0"/>
                  </a:rPr>
                  <a:t>where:</a:t>
                </a:r>
              </a:p>
              <a:p>
                <a:pPr marL="342900" marR="0" indent="-342900">
                  <a:buFont typeface="Wingdings" panose="05000000000000000000" pitchFamily="2" charset="2"/>
                  <a:buChar char="Ø"/>
                </a:pPr>
                <a:endParaRPr lang="en-US" sz="2200" dirty="0">
                  <a:effectLst/>
                  <a:latin typeface="Bahnschrift" panose="020B0502040204020203" pitchFamily="34" charset="0"/>
                </a:endParaRPr>
              </a:p>
              <a:p>
                <a:pPr marL="0" marR="0" lvl="0" indent="-342900">
                  <a:buFont typeface="Wingdings" panose="05000000000000000000" pitchFamily="2" charset="2"/>
                  <a:buChar char="Ø"/>
                </a:pPr>
                <a14:m>
                  <m:oMath xmlns:m="http://schemas.openxmlformats.org/officeDocument/2006/math">
                    <m:r>
                      <a:rPr lang="en-US" sz="220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  </m:t>
                    </m:r>
                  </m:oMath>
                </a14:m>
                <a:r>
                  <a:rPr lang="en-US" sz="2200" dirty="0">
                    <a:effectLst/>
                    <a:latin typeface="Bahnschrift" panose="020B0502040204020203" pitchFamily="34" charset="0"/>
                  </a:rPr>
                  <a:t>is a number greater than or equal to </a:t>
                </a:r>
                <a14:m>
                  <m:oMath xmlns:m="http://schemas.openxmlformats.org/officeDocument/2006/math">
                    <m:r>
                      <a:rPr lang="en-US" sz="2200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US" sz="2200" dirty="0">
                    <a:effectLst/>
                    <a:latin typeface="Bahnschrift" panose="020B0502040204020203" pitchFamily="34" charset="0"/>
                  </a:rPr>
                  <a:t>and less than </a:t>
                </a:r>
                <a14:m>
                  <m:oMath xmlns:m="http://schemas.openxmlformats.org/officeDocument/2006/math">
                    <m:r>
                      <a:rPr lang="en-US" sz="2200" smtClean="0">
                        <a:latin typeface="Cambria Math" panose="02040503050406030204" pitchFamily="18" charset="0"/>
                      </a:rPr>
                      <m:t>10</m:t>
                    </m:r>
                  </m:oMath>
                </a14:m>
                <a:r>
                  <a:rPr lang="en-US" sz="2200" dirty="0">
                    <a:effectLst/>
                    <a:latin typeface="Bahnschrift" panose="020B0502040204020203" pitchFamily="34" charset="0"/>
                  </a:rPr>
                  <a:t>. </a:t>
                </a:r>
              </a:p>
              <a:p>
                <a:pPr marL="342900" marR="0" lvl="0" indent="-342900">
                  <a:buFont typeface="Wingdings" panose="05000000000000000000" pitchFamily="2" charset="2"/>
                  <a:buChar char="Ø"/>
                </a:pPr>
                <a:endParaRPr lang="en-US" sz="2200" dirty="0">
                  <a:effectLst/>
                  <a:latin typeface="Bahnschrift" panose="020B0502040204020203" pitchFamily="34" charset="0"/>
                </a:endParaRPr>
              </a:p>
              <a:p>
                <a:pPr marL="0" marR="0" lvl="0" indent="-342900">
                  <a:buFont typeface="Wingdings" panose="05000000000000000000" pitchFamily="2" charset="2"/>
                  <a:buChar char="Ø"/>
                </a:pPr>
                <a14:m>
                  <m:oMath xmlns:m="http://schemas.openxmlformats.org/officeDocument/2006/math">
                    <m:r>
                      <a:rPr lang="en-US" sz="220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  </m:t>
                    </m:r>
                  </m:oMath>
                </a14:m>
                <a:r>
                  <a:rPr lang="en-US" sz="2200" dirty="0">
                    <a:effectLst/>
                    <a:latin typeface="Bahnschrift" panose="020B0502040204020203" pitchFamily="34" charset="0"/>
                  </a:rPr>
                  <a:t>is an integer that may be positive or negative.</a:t>
                </a:r>
              </a:p>
              <a:p>
                <a:pPr marL="342900" marR="0" lvl="0" indent="-342900">
                  <a:buFont typeface="Wingdings" panose="05000000000000000000" pitchFamily="2" charset="2"/>
                  <a:buChar char="Ø"/>
                </a:pPr>
                <a:r>
                  <a:rPr lang="en-US" sz="2200" dirty="0">
                    <a:effectLst/>
                    <a:latin typeface="Bahnschrift" panose="020B0502040204020203" pitchFamily="34" charset="0"/>
                  </a:rPr>
                  <a:t> </a:t>
                </a:r>
              </a:p>
              <a:p>
                <a:pPr marL="0" marR="0" lvl="0" indent="-342900">
                  <a:buFont typeface="Wingdings" panose="05000000000000000000" pitchFamily="2" charset="2"/>
                  <a:buChar char="Ø"/>
                </a:pPr>
                <a:r>
                  <a:rPr lang="en-US" sz="2200" dirty="0">
                    <a:effectLst/>
                    <a:latin typeface="Bahnschrift" panose="020B0502040204020203" pitchFamily="34" charset="0"/>
                  </a:rPr>
                  <a:t>There should be only one non-zero digit to the left of the decimal point. </a:t>
                </a: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EC266FB7-992E-7CD4-B450-BA9CAF7B48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91986" y="2471055"/>
                <a:ext cx="9808028" cy="2800767"/>
              </a:xfrm>
              <a:prstGeom prst="rect">
                <a:avLst/>
              </a:prstGeom>
              <a:blipFill>
                <a:blip r:embed="rId3"/>
                <a:stretch>
                  <a:fillRect l="-808" t="-1304" b="-34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26618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304B4E-ED9E-4343-F121-65C667DB3D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EDBC8B8-0E90-BF0D-F516-A0CEB403F49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marR="0">
                  <a:buNone/>
                </a:pPr>
                <a:r>
                  <a:rPr lang="en-US" b="1" dirty="0">
                    <a:solidFill>
                      <a:schemeClr val="accent6">
                        <a:lumMod val="75000"/>
                      </a:schemeClr>
                    </a:solidFill>
                    <a:effectLst/>
                    <a:latin typeface="Google Sans Text"/>
                  </a:rPr>
                  <a:t>Examples:</a:t>
                </a:r>
                <a:endParaRPr lang="en-US" dirty="0">
                  <a:solidFill>
                    <a:schemeClr val="accent6">
                      <a:lumMod val="75000"/>
                    </a:schemeClr>
                  </a:solidFill>
                  <a:effectLst/>
                  <a:latin typeface="Google Sans Text"/>
                </a:endParaRPr>
              </a:p>
              <a:p>
                <a:pPr marL="0" marR="0" lvl="0" indent="0">
                  <a:buNone/>
                </a:pPr>
                <a:r>
                  <a:rPr lang="en-US" b="1" dirty="0">
                    <a:effectLst/>
                    <a:latin typeface="Google Sans Text"/>
                  </a:rPr>
                  <a:t>Large numbers:</a:t>
                </a:r>
                <a:endParaRPr lang="en-US" dirty="0">
                  <a:effectLst/>
                  <a:latin typeface="Google Sans Text"/>
                </a:endParaRPr>
              </a:p>
              <a:p>
                <a:pPr marL="0" marR="0" lvl="1" indent="0"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US" smtClean="0">
                          <a:latin typeface="Cambria Math" panose="02040503050406030204" pitchFamily="18" charset="0"/>
                        </a:rPr>
                        <m:t>134.7</m:t>
                      </m:r>
                      <m:r>
                        <a:rPr lang="en-US" i="0">
                          <a:latin typeface="Cambria Math" panose="02040503050406030204" pitchFamily="18" charset="0"/>
                        </a:rPr>
                        <m:t>=1.347×</m:t>
                      </m:r>
                      <m:sSup>
                        <m:sSupPr>
                          <m:ctrlPr>
                            <a:rPr lang="en-US" i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dirty="0">
                  <a:effectLst/>
                  <a:latin typeface="Google Sans Text"/>
                </a:endParaRPr>
              </a:p>
              <a:p>
                <a:pPr marL="0" marR="0" lvl="1" indent="0"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US" smtClean="0">
                          <a:latin typeface="Cambria Math" panose="02040503050406030204" pitchFamily="18" charset="0"/>
                        </a:rPr>
                        <m:t>1347</m:t>
                      </m:r>
                      <m:r>
                        <a:rPr lang="en-US" i="0">
                          <a:latin typeface="Cambria Math" panose="02040503050406030204" pitchFamily="18" charset="0"/>
                        </a:rPr>
                        <m:t>=1.347×</m:t>
                      </m:r>
                      <m:sSup>
                        <m:sSupPr>
                          <m:ctrlPr>
                            <a:rPr lang="en-US" i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US" dirty="0">
                  <a:effectLst/>
                  <a:latin typeface="Google Sans Text"/>
                </a:endParaRPr>
              </a:p>
              <a:p>
                <a:pPr marL="0" marR="0" lvl="0" indent="0">
                  <a:buNone/>
                </a:pPr>
                <a:r>
                  <a:rPr lang="en-US" b="1" dirty="0">
                    <a:effectLst/>
                    <a:latin typeface="Google Sans Text"/>
                  </a:rPr>
                  <a:t>Very small number:</a:t>
                </a:r>
                <a:endParaRPr lang="en-US" dirty="0">
                  <a:effectLst/>
                  <a:latin typeface="Google Sans Text"/>
                </a:endParaRPr>
              </a:p>
              <a:p>
                <a:pPr marL="0" marR="0" lvl="1" indent="0"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US" smtClean="0">
                          <a:latin typeface="Cambria Math" panose="02040503050406030204" pitchFamily="18" charset="0"/>
                        </a:rPr>
                        <m:t>0.0023</m:t>
                      </m:r>
                      <m:r>
                        <a:rPr lang="en-US" i="0">
                          <a:latin typeface="Cambria Math" panose="02040503050406030204" pitchFamily="18" charset="0"/>
                        </a:rPr>
                        <m:t>=2.3×</m:t>
                      </m:r>
                      <m:sSup>
                        <m:sSupPr>
                          <m:ctrlPr>
                            <a:rPr lang="en-US" i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−3</m:t>
                          </m:r>
                        </m:sup>
                      </m:sSup>
                    </m:oMath>
                  </m:oMathPara>
                </a14:m>
                <a:endParaRPr lang="en-US" dirty="0">
                  <a:effectLst/>
                  <a:latin typeface="Google Sans Text"/>
                </a:endParaRP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EDBC8B8-0E90-BF0D-F516-A0CEB403F49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17" t="-146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3172C2E8-32A5-1B7B-FA71-F75E900A30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0097" y="457831"/>
            <a:ext cx="871804" cy="524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2866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617361-EB26-D0A6-9FD0-6398565E04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423781-5E45-4407-5C32-844DFF30A6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marR="0">
              <a:buNone/>
            </a:pPr>
            <a:r>
              <a:rPr lang="en-US" sz="3200" b="1" u="sng" dirty="0">
                <a:effectLst/>
                <a:latin typeface="Google Sans Text"/>
              </a:rPr>
              <a:t>Key Points: </a:t>
            </a:r>
            <a:endParaRPr lang="en-US" sz="3200" u="sng" dirty="0">
              <a:effectLst/>
              <a:latin typeface="Google Sans Text"/>
            </a:endParaRPr>
          </a:p>
          <a:p>
            <a:pPr marR="0" lvl="0">
              <a:buFont typeface="Wingdings" panose="05000000000000000000" pitchFamily="2" charset="2"/>
              <a:buChar char="q"/>
            </a:pPr>
            <a:r>
              <a:rPr lang="en-US" dirty="0">
                <a:effectLst/>
                <a:latin typeface="Google Sans Text"/>
              </a:rPr>
              <a:t> A </a:t>
            </a:r>
            <a:r>
              <a:rPr lang="en-US" b="1" dirty="0">
                <a:effectLst/>
                <a:latin typeface="Google Sans Text"/>
              </a:rPr>
              <a:t>positive power of 10</a:t>
            </a:r>
            <a:r>
              <a:rPr lang="en-US" dirty="0">
                <a:effectLst/>
                <a:latin typeface="Google Sans Text"/>
              </a:rPr>
              <a:t> is generally used for large numbers, whereas a </a:t>
            </a:r>
            <a:r>
              <a:rPr lang="en-US" b="1" dirty="0">
                <a:effectLst/>
                <a:latin typeface="Google Sans Text"/>
              </a:rPr>
              <a:t>negative power of 10</a:t>
            </a:r>
            <a:r>
              <a:rPr lang="en-US" dirty="0">
                <a:effectLst/>
                <a:latin typeface="Google Sans Text"/>
              </a:rPr>
              <a:t> is generally used for very small numbers. </a:t>
            </a:r>
          </a:p>
          <a:p>
            <a:pPr marL="0" marR="0" lvl="0" indent="0">
              <a:buNone/>
            </a:pPr>
            <a:endParaRPr lang="en-US" dirty="0">
              <a:effectLst/>
              <a:latin typeface="Google Sans Text"/>
            </a:endParaRPr>
          </a:p>
          <a:p>
            <a:pPr marR="0" lvl="0">
              <a:buFont typeface="Wingdings" panose="05000000000000000000" pitchFamily="2" charset="2"/>
              <a:buChar char="q"/>
            </a:pPr>
            <a:r>
              <a:rPr lang="en-US" dirty="0">
                <a:effectLst/>
                <a:latin typeface="Google Sans Text"/>
              </a:rPr>
              <a:t> Scientific notation makes calculations and the expression of physical quantities easier and more convenient. 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8500C4C-CB75-7A47-2CFD-7D77561AFC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65788" y="457831"/>
            <a:ext cx="871804" cy="524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0210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53E718-E4E9-073E-081F-B4D0CDD03A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4126E2-A778-EEEE-320C-B1C397480A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 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40000DB-8FDC-069D-D4F7-B1241CE657A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9314" y="459616"/>
            <a:ext cx="870857" cy="5225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B731434-270B-8582-8C5C-B56BCD2CB4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490" y="436756"/>
            <a:ext cx="11247120" cy="5938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605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heme1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1" id="{33394239-1B4A-4C40-959F-9928B6FED11E}" vid="{1CBA6716-4FF0-4CDA-9BED-31F839F9968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Theme1</Template>
  <TotalTime>202</TotalTime>
  <Words>434</Words>
  <Application>Microsoft Office PowerPoint</Application>
  <PresentationFormat>Widescreen</PresentationFormat>
  <Paragraphs>76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1" baseType="lpstr">
      <vt:lpstr>Arial</vt:lpstr>
      <vt:lpstr>Bahnschrift</vt:lpstr>
      <vt:lpstr>Cambria Math</vt:lpstr>
      <vt:lpstr>Garamond</vt:lpstr>
      <vt:lpstr>Google Sans</vt:lpstr>
      <vt:lpstr>Google Sans Text</vt:lpstr>
      <vt:lpstr>Wingdings</vt:lpstr>
      <vt:lpstr>Theme1</vt:lpstr>
      <vt:lpstr>        Topic: The Measurements  FSC-I (OTT/RIT/CT/PT/NUR) </vt:lpstr>
      <vt:lpstr>Learning Outcomes </vt:lpstr>
      <vt:lpstr>Supplementary Units (Introduction)</vt:lpstr>
      <vt:lpstr>PowerPoint Presentation</vt:lpstr>
      <vt:lpstr>PowerPoint Presentation</vt:lpstr>
      <vt:lpstr>Physical Quantities </vt:lpstr>
      <vt:lpstr>Derived Units  </vt:lpstr>
      <vt:lpstr>   </vt:lpstr>
      <vt:lpstr> </vt:lpstr>
      <vt:lpstr>PowerPoint Presentation</vt:lpstr>
      <vt:lpstr>PowerPoint Presentation</vt:lpstr>
      <vt:lpstr>PowerPoint Presentation</vt:lpstr>
      <vt:lpstr>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kaiynat munir</dc:creator>
  <cp:lastModifiedBy>kaiynat munir</cp:lastModifiedBy>
  <cp:revision>13</cp:revision>
  <dcterms:created xsi:type="dcterms:W3CDTF">2026-09-22T03:28:55Z</dcterms:created>
  <dcterms:modified xsi:type="dcterms:W3CDTF">2026-10-14T05:31:51Z</dcterms:modified>
</cp:coreProperties>
</file>