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68" r:id="rId3"/>
    <p:sldId id="257" r:id="rId4"/>
    <p:sldId id="258" r:id="rId5"/>
    <p:sldId id="267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660033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20DAA9-63D1-4DFF-8C58-F9E329DB0BED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FA2CD8-E625-4A97-8D08-9AA41654F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562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FA2CD8-E625-4A97-8D08-9AA41654F0E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406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6462E9B2-E16F-4923-A009-5977DB72AA5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93677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2E9B2-E16F-4923-A009-5977DB72AA5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9604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2E9B2-E16F-4923-A009-5977DB72AA5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24482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2E9B2-E16F-4923-A009-5977DB72AA5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8889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2E9B2-E16F-4923-A009-5977DB72AA5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16440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2E9B2-E16F-4923-A009-5977DB72AA5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69496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2E9B2-E16F-4923-A009-5977DB72AA5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7445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2E9B2-E16F-4923-A009-5977DB72AA5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05541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2E9B2-E16F-4923-A009-5977DB72AA5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1029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2E9B2-E16F-4923-A009-5977DB72AA5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5209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2E9B2-E16F-4923-A009-5977DB72AA5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96608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2E9B2-E16F-4923-A009-5977DB72AA5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25506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2E9B2-E16F-4923-A009-5977DB72AA5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8483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2E9B2-E16F-4923-A009-5977DB72AA5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73749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2E9B2-E16F-4923-A009-5977DB72AA5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95382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2E9B2-E16F-4923-A009-5977DB72AA5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18202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2E9B2-E16F-4923-A009-5977DB72AA5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60965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462E9B2-E16F-4923-A009-5977DB72AA5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990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C00D0-4734-0357-FDAA-8069B5937D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2398" y="2142064"/>
            <a:ext cx="6815669" cy="1515533"/>
          </a:xfrm>
        </p:spPr>
        <p:txBody>
          <a:bodyPr/>
          <a:lstStyle/>
          <a:p>
            <a:br>
              <a:rPr lang="en-US" sz="3500" b="1" dirty="0">
                <a:latin typeface="Bahnschrift" panose="020B0502040204020203" pitchFamily="34" charset="0"/>
              </a:rPr>
            </a:br>
            <a:br>
              <a:rPr lang="en-US" sz="3500" b="1" dirty="0">
                <a:latin typeface="Bahnschrift" panose="020B0502040204020203" pitchFamily="34" charset="0"/>
              </a:rPr>
            </a:br>
            <a:br>
              <a:rPr lang="en-US" sz="3500" b="1" dirty="0">
                <a:latin typeface="Bahnschrift" panose="020B0502040204020203" pitchFamily="34" charset="0"/>
              </a:rPr>
            </a:br>
            <a:br>
              <a:rPr lang="en-US" sz="3500" b="1" dirty="0">
                <a:latin typeface="Bahnschrift" panose="020B0502040204020203" pitchFamily="34" charset="0"/>
              </a:rPr>
            </a:br>
            <a:br>
              <a:rPr lang="en-US" sz="3500" b="1" dirty="0">
                <a:latin typeface="Bahnschrift" panose="020B0502040204020203" pitchFamily="34" charset="0"/>
              </a:rPr>
            </a:br>
            <a:br>
              <a:rPr lang="en-US" sz="3500" b="1" dirty="0">
                <a:latin typeface="Bahnschrift" panose="020B0502040204020203" pitchFamily="34" charset="0"/>
              </a:rPr>
            </a:br>
            <a:br>
              <a:rPr lang="en-US" sz="3500" b="1" dirty="0">
                <a:latin typeface="Bahnschrift" panose="020B0502040204020203" pitchFamily="34" charset="0"/>
              </a:rPr>
            </a:br>
            <a:br>
              <a:rPr lang="en-US" sz="3500" b="1" dirty="0">
                <a:latin typeface="Bahnschrift" panose="020B0502040204020203" pitchFamily="34" charset="0"/>
              </a:rPr>
            </a:br>
            <a:r>
              <a:rPr lang="en-US" sz="3500" b="1" dirty="0">
                <a:solidFill>
                  <a:schemeClr val="tx1"/>
                </a:solidFill>
                <a:latin typeface="Bahnschrift" panose="020B0502040204020203" pitchFamily="34" charset="0"/>
              </a:rPr>
              <a:t>Topic: </a:t>
            </a:r>
            <a:r>
              <a:rPr lang="en-US" sz="3500" b="1" dirty="0">
                <a:latin typeface="Bahnschrift" panose="020B0502040204020203" pitchFamily="34" charset="0"/>
              </a:rPr>
              <a:t>The Measurements </a:t>
            </a:r>
            <a:br>
              <a:rPr lang="en-US" sz="2900" b="1" dirty="0">
                <a:latin typeface="Bahnschrift" panose="020B0502040204020203" pitchFamily="34" charset="0"/>
              </a:rPr>
            </a:br>
            <a:r>
              <a:rPr lang="en-US" sz="2900" b="1" dirty="0">
                <a:latin typeface="Bahnschrift" panose="020B0502040204020203" pitchFamily="34" charset="0"/>
              </a:rPr>
              <a:t>FSC-I (OTT/RIT/CT/PT/NUR)</a:t>
            </a:r>
            <a:br>
              <a:rPr lang="en-US" sz="4400" b="1" dirty="0">
                <a:latin typeface="Bahnschrift" panose="020B0502040204020203" pitchFamily="34" charset="0"/>
              </a:rPr>
            </a:br>
            <a:endParaRPr lang="en-US" sz="2000" b="1" dirty="0">
              <a:solidFill>
                <a:srgbClr val="C00000"/>
              </a:solidFill>
              <a:highlight>
                <a:srgbClr val="808000"/>
              </a:highlight>
              <a:latin typeface="Bahnschrift" panose="020B0502040204020203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5E42FD-8CE9-D078-0AF6-5F91741863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highlight>
                  <a:srgbClr val="808000"/>
                </a:highlight>
                <a:latin typeface="Bahnschrift" panose="020B0502040204020203" pitchFamily="34" charset="0"/>
              </a:rPr>
              <a:t>(Doctors Institute of Medical &amp; Emerging Sciences)</a:t>
            </a:r>
          </a:p>
          <a:p>
            <a:r>
              <a:rPr lang="en-US" b="1" dirty="0">
                <a:latin typeface="Bahnschrift" panose="020B0502040204020203" pitchFamily="34" charset="0"/>
              </a:rPr>
              <a:t>Lecturer:  Aiza Munir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071BE8-7DEA-AFCE-CD88-41BFE9B15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428" y="1545904"/>
            <a:ext cx="4746171" cy="72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4379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84F6A-CCDA-F782-B8D4-A59F8B74F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Bahnschrift" panose="020B0502040204020203" pitchFamily="34" charset="0"/>
              </a:rPr>
              <a:t>Learning Outcomes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7DDDFF-4F5C-DB4D-C11F-16575F50E1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latin typeface="Bahnschrift" panose="020B0502040204020203" pitchFamily="34" charset="0"/>
            </a:endParaRPr>
          </a:p>
          <a:p>
            <a:r>
              <a:rPr lang="en-US" dirty="0">
                <a:latin typeface="Bahnschrift" panose="020B0502040204020203" pitchFamily="34" charset="0"/>
              </a:rPr>
              <a:t>Measurements </a:t>
            </a:r>
          </a:p>
          <a:p>
            <a:r>
              <a:rPr lang="en-US" dirty="0">
                <a:latin typeface="Bahnschrift" panose="020B0502040204020203" pitchFamily="34" charset="0"/>
              </a:rPr>
              <a:t>Physical Quantities &amp; Types</a:t>
            </a:r>
          </a:p>
          <a:p>
            <a:r>
              <a:rPr lang="en-US" dirty="0">
                <a:latin typeface="Bahnschrift" panose="020B0502040204020203" pitchFamily="34" charset="0"/>
              </a:rPr>
              <a:t>International system  of units SI </a:t>
            </a:r>
          </a:p>
          <a:p>
            <a:endParaRPr lang="en-US" dirty="0">
              <a:latin typeface="Bahnschrift" panose="020B0502040204020203" pitchFamily="34" charset="0"/>
            </a:endParaRPr>
          </a:p>
          <a:p>
            <a:endParaRPr lang="en-US" dirty="0">
              <a:latin typeface="Bahnschrift" panose="020B050204020402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72B75A-674E-0FF3-18B7-6008986017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137" y="670074"/>
            <a:ext cx="4743099" cy="795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58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89979-E362-E7A6-E4FD-1F73F611C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60712" y="1254275"/>
            <a:ext cx="9601196" cy="1303867"/>
          </a:xfrm>
        </p:spPr>
        <p:txBody>
          <a:bodyPr>
            <a:normAutofit/>
          </a:bodyPr>
          <a:lstStyle/>
          <a:p>
            <a:r>
              <a:rPr lang="en-US" b="1" dirty="0">
                <a:latin typeface="Bahnschrift" panose="020B0502040204020203" pitchFamily="34" charset="0"/>
              </a:rPr>
              <a:t>Measurements</a:t>
            </a:r>
            <a:endParaRPr lang="en-US" sz="4000" b="1" dirty="0">
              <a:latin typeface="Bahnschrift" panose="020B0502040204020203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CA17FCA-5E4F-F92C-8464-2B0AADE262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314" y="459616"/>
            <a:ext cx="870857" cy="522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A2FE1F-2CCB-092E-8D8F-37A742941FAC}"/>
              </a:ext>
            </a:extLst>
          </p:cNvPr>
          <p:cNvSpPr txBox="1"/>
          <p:nvPr/>
        </p:nvSpPr>
        <p:spPr>
          <a:xfrm>
            <a:off x="1447801" y="2558142"/>
            <a:ext cx="847997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ahnschrift" panose="020B0502040204020203" pitchFamily="34" charset="0"/>
              </a:rPr>
              <a:t>Measurement means finding the size or amount of something.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>
                <a:latin typeface="Bahnschrift" panose="020B0502040204020203" pitchFamily="34" charset="0"/>
              </a:rPr>
              <a:t>We compare a quantity with a standard unit.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>
                <a:latin typeface="Bahnschrift" panose="020B0502040204020203" pitchFamily="34" charset="0"/>
              </a:rPr>
              <a:t>Every measurement has: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dirty="0">
                <a:latin typeface="Bahnschrift" panose="020B0502040204020203" pitchFamily="34" charset="0"/>
              </a:rPr>
              <a:t>  Number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dirty="0">
                <a:latin typeface="Bahnschrift" panose="020B0502040204020203" pitchFamily="34" charset="0"/>
              </a:rPr>
              <a:t>    Unit</a:t>
            </a:r>
          </a:p>
          <a:p>
            <a:r>
              <a:rPr lang="en-US" sz="2000" dirty="0">
                <a:latin typeface="Bahnschrift" panose="020B0502040204020203" pitchFamily="34" charset="0"/>
              </a:rPr>
              <a:t> </a:t>
            </a:r>
          </a:p>
          <a:p>
            <a:r>
              <a:rPr lang="en-US" sz="2000" dirty="0">
                <a:latin typeface="Bahnschrift" panose="020B0502040204020203" pitchFamily="34" charset="0"/>
              </a:rPr>
              <a:t>Example:</a:t>
            </a:r>
          </a:p>
          <a:p>
            <a:r>
              <a:rPr lang="en-US" sz="2000" dirty="0">
                <a:latin typeface="Bahnschrift" panose="020B0502040204020203" pitchFamily="34" charset="0"/>
              </a:rPr>
              <a:t> 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Bahnschrift" panose="020B0502040204020203" pitchFamily="34" charset="0"/>
              </a:rPr>
              <a:t> Length of a table = 2 meters (2 m)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Bahnschrift" panose="020B0502040204020203" pitchFamily="34" charset="0"/>
              </a:rPr>
              <a:t> Weight of a bag = 5 kg</a:t>
            </a:r>
          </a:p>
        </p:txBody>
      </p:sp>
    </p:spTree>
    <p:extLst>
      <p:ext uri="{BB962C8B-B14F-4D97-AF65-F5344CB8AC3E}">
        <p14:creationId xmlns:p14="http://schemas.microsoft.com/office/powerpoint/2010/main" val="35905892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8E4F1-3952-A371-A11F-49573364C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3CAD3-9744-CA16-CB7C-19248190C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14397" y="1237945"/>
            <a:ext cx="9601196" cy="130386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Bahnschrift" panose="020B0502040204020203" pitchFamily="34" charset="0"/>
              </a:rPr>
              <a:t>Physical Quantities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77B6403-0982-B01C-FDA0-2387726F17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314" y="459616"/>
            <a:ext cx="870857" cy="522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571FAC4-7C45-0795-9DE2-D67FED5ABA68}"/>
              </a:ext>
            </a:extLst>
          </p:cNvPr>
          <p:cNvSpPr txBox="1"/>
          <p:nvPr/>
        </p:nvSpPr>
        <p:spPr>
          <a:xfrm>
            <a:off x="1654629" y="2819400"/>
            <a:ext cx="9296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ahnschrift" panose="020B0502040204020203" pitchFamily="34" charset="0"/>
              </a:rPr>
              <a:t>Definition: A physical quantity is something that can be measured.</a:t>
            </a:r>
          </a:p>
          <a:p>
            <a:r>
              <a:rPr lang="en-US" sz="2000" dirty="0">
                <a:latin typeface="Bahnschrift" panose="020B0502040204020203" pitchFamily="34" charset="0"/>
              </a:rPr>
              <a:t> </a:t>
            </a:r>
          </a:p>
          <a:p>
            <a:r>
              <a:rPr lang="en-US" sz="2000" dirty="0">
                <a:latin typeface="Bahnschrift" panose="020B0502040204020203" pitchFamily="34" charset="0"/>
              </a:rPr>
              <a:t>Examples:</a:t>
            </a:r>
          </a:p>
          <a:p>
            <a:r>
              <a:rPr lang="en-US" sz="2000" dirty="0">
                <a:latin typeface="Bahnschrift" panose="020B0502040204020203" pitchFamily="34" charset="0"/>
              </a:rPr>
              <a:t>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Bahnschrift" panose="020B0502040204020203" pitchFamily="34" charset="0"/>
              </a:rPr>
              <a:t> Length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Bahnschrift" panose="020B0502040204020203" pitchFamily="34" charset="0"/>
              </a:rPr>
              <a:t> Mass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Bahnschrift" panose="020B0502040204020203" pitchFamily="34" charset="0"/>
              </a:rPr>
              <a:t> Time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Bahnschrift" panose="020B0502040204020203" pitchFamily="34" charset="0"/>
              </a:rPr>
              <a:t> Temperature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Bahnschrift" panose="020B0502040204020203" pitchFamily="34" charset="0"/>
              </a:rPr>
              <a:t> Speed</a:t>
            </a:r>
          </a:p>
        </p:txBody>
      </p:sp>
    </p:spTree>
    <p:extLst>
      <p:ext uri="{BB962C8B-B14F-4D97-AF65-F5344CB8AC3E}">
        <p14:creationId xmlns:p14="http://schemas.microsoft.com/office/powerpoint/2010/main" val="2922174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8160E-C8B6-E9CD-DDA4-C7BB05273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AA7D69-B20A-99FD-CA9C-E93F72F9B5E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295402" y="2601537"/>
            <a:ext cx="9601196" cy="3761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600" b="1" dirty="0">
                <a:latin typeface="Bahnschrift" panose="020B0502040204020203" pitchFamily="34" charset="0"/>
              </a:rPr>
              <a:t>Two types: </a:t>
            </a:r>
          </a:p>
          <a:p>
            <a:pPr marL="0" indent="0">
              <a:buNone/>
            </a:pPr>
            <a:endParaRPr lang="en-US" sz="2600" b="1" dirty="0">
              <a:latin typeface="Bahnschrift" panose="020B0502040204020203" pitchFamily="34" charset="0"/>
            </a:endParaRPr>
          </a:p>
          <a:p>
            <a:r>
              <a:rPr lang="en-US" sz="2600" b="1" dirty="0">
                <a:solidFill>
                  <a:srgbClr val="FF33CC"/>
                </a:solidFill>
                <a:latin typeface="Bahnschrift" panose="020B0502040204020203" pitchFamily="34" charset="0"/>
              </a:rPr>
              <a:t>1. Base quantities</a:t>
            </a:r>
          </a:p>
          <a:p>
            <a:pPr marL="0" indent="0">
              <a:buNone/>
            </a:pPr>
            <a:endParaRPr lang="en-US" sz="2600" b="1" dirty="0">
              <a:solidFill>
                <a:srgbClr val="FF33CC"/>
              </a:solidFill>
              <a:latin typeface="Bahnschrift" panose="020B0502040204020203" pitchFamily="34" charset="0"/>
            </a:endParaRPr>
          </a:p>
          <a:p>
            <a:r>
              <a:rPr lang="en-US" sz="2600" b="1" dirty="0">
                <a:solidFill>
                  <a:srgbClr val="FF33CC"/>
                </a:solidFill>
                <a:latin typeface="Bahnschrift" panose="020B0502040204020203" pitchFamily="34" charset="0"/>
              </a:rPr>
              <a:t>2. Derived quantities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9E5EFB-3984-FFC9-080F-12A1EECCF3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4196" y="495433"/>
            <a:ext cx="871804" cy="5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801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4A32B-FC06-7412-E7B2-26E0576C3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94CE2-EF92-0E33-D7C0-430B23643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800" y="1134532"/>
            <a:ext cx="9601196" cy="1303867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FF33CC"/>
                </a:solidFill>
                <a:latin typeface="Bahnschrift" panose="020B0502040204020203" pitchFamily="34" charset="0"/>
              </a:rPr>
              <a:t>Base Quantities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C906E1B-0A00-0844-8097-D18EEDBB8C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314" y="459616"/>
            <a:ext cx="870857" cy="522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F553D08-6D25-CB95-AFD0-35EDC59980B8}"/>
              </a:ext>
            </a:extLst>
          </p:cNvPr>
          <p:cNvSpPr txBox="1"/>
          <p:nvPr/>
        </p:nvSpPr>
        <p:spPr>
          <a:xfrm>
            <a:off x="1055912" y="2438399"/>
            <a:ext cx="10232573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>
              <a:latin typeface="Bahnschrift" panose="020B0502040204020203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Bahnschrift" panose="020B0502040204020203" pitchFamily="34" charset="0"/>
              </a:rPr>
              <a:t> </a:t>
            </a:r>
            <a:r>
              <a:rPr lang="en-US" sz="2200" dirty="0">
                <a:latin typeface="Bahnschrift" panose="020B0502040204020203" pitchFamily="34" charset="0"/>
              </a:rPr>
              <a:t>Base quantities are the basic physical quantities.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200" dirty="0">
                <a:latin typeface="Bahnschrift" panose="020B0502040204020203" pitchFamily="34" charset="0"/>
              </a:rPr>
              <a:t> They are not made from other physical quantities.</a:t>
            </a:r>
          </a:p>
          <a:p>
            <a:endParaRPr lang="en-US" sz="2200" dirty="0">
              <a:latin typeface="Bahnschrift" panose="020B0502040204020203" pitchFamily="34" charset="0"/>
            </a:endParaRPr>
          </a:p>
          <a:p>
            <a:r>
              <a:rPr lang="en-US" sz="2200" b="1" dirty="0">
                <a:latin typeface="Bahnschrift" panose="020B0502040204020203" pitchFamily="34" charset="0"/>
              </a:rPr>
              <a:t>Examples: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200" dirty="0">
                <a:latin typeface="Bahnschrift" panose="020B0502040204020203" pitchFamily="34" charset="0"/>
              </a:rPr>
              <a:t> Length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200" dirty="0">
                <a:latin typeface="Bahnschrift" panose="020B0502040204020203" pitchFamily="34" charset="0"/>
              </a:rPr>
              <a:t> Mass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200" dirty="0">
                <a:latin typeface="Bahnschrift" panose="020B0502040204020203" pitchFamily="34" charset="0"/>
              </a:rPr>
              <a:t>Time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dirty="0">
                <a:latin typeface="Bahnschrift" panose="020B0502040204020203" pitchFamily="34" charset="0"/>
              </a:rPr>
              <a:t> We measure length directly in meters (m).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6201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BC2F4-01EA-B8CA-582B-70AAB803F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E953F-920E-C8B6-C00E-A755E0E49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896" y="1438536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en-US" sz="6000" b="1" dirty="0">
                <a:solidFill>
                  <a:srgbClr val="FF33CC"/>
                </a:solidFill>
                <a:latin typeface="Bahnschrift" panose="020B0502040204020203" pitchFamily="34" charset="0"/>
              </a:rPr>
              <a:t> Derived Quantities</a:t>
            </a:r>
            <a:br>
              <a:rPr lang="en-US" dirty="0"/>
            </a:br>
            <a:endParaRPr lang="en-US" sz="4000" b="1" dirty="0">
              <a:latin typeface="Bahnschrift" panose="020B0502040204020203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33DBE00-0097-BA33-731F-53D4857FED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314" y="459616"/>
            <a:ext cx="870857" cy="522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42A4ADF-9E85-1322-2A26-1235FD943A8B}"/>
              </a:ext>
            </a:extLst>
          </p:cNvPr>
          <p:cNvSpPr txBox="1"/>
          <p:nvPr/>
        </p:nvSpPr>
        <p:spPr>
          <a:xfrm>
            <a:off x="1382485" y="2525486"/>
            <a:ext cx="910045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Bahnschrift" panose="020B0502040204020203" pitchFamily="34" charset="0"/>
              </a:rPr>
              <a:t>Definition</a:t>
            </a:r>
            <a:r>
              <a:rPr lang="en-US" sz="2000" dirty="0">
                <a:latin typeface="Bahnschrift" panose="020B0502040204020203" pitchFamily="34" charset="0"/>
              </a:rPr>
              <a:t>: Derived quantities are obtained by using base quantities.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Bahnschrift" panose="020B0502040204020203" pitchFamily="34" charset="0"/>
              </a:rPr>
              <a:t>They are calculated from other physical quantities.</a:t>
            </a:r>
          </a:p>
          <a:p>
            <a:r>
              <a:rPr lang="en-US" sz="2000" dirty="0">
                <a:latin typeface="Bahnschrift" panose="020B0502040204020203" pitchFamily="34" charset="0"/>
              </a:rPr>
              <a:t> </a:t>
            </a:r>
          </a:p>
          <a:p>
            <a:r>
              <a:rPr lang="en-US" sz="2000" b="1" dirty="0">
                <a:latin typeface="Bahnschrift" panose="020B0502040204020203" pitchFamily="34" charset="0"/>
              </a:rPr>
              <a:t>Examples:</a:t>
            </a:r>
            <a:r>
              <a:rPr lang="en-US" sz="2000" dirty="0">
                <a:latin typeface="Bahnschrift" panose="020B0502040204020203" pitchFamily="34" charset="0"/>
              </a:rPr>
              <a:t> 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>
                <a:latin typeface="Bahnschrift" panose="020B0502040204020203" pitchFamily="34" charset="0"/>
              </a:rPr>
              <a:t>Velocity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>
                <a:latin typeface="Bahnschrift" panose="020B0502040204020203" pitchFamily="34" charset="0"/>
              </a:rPr>
              <a:t>Acceleration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>
                <a:latin typeface="Bahnschrift" panose="020B0502040204020203" pitchFamily="34" charset="0"/>
              </a:rPr>
              <a:t>Force</a:t>
            </a:r>
          </a:p>
          <a:p>
            <a:r>
              <a:rPr lang="en-US" sz="2000" dirty="0">
                <a:latin typeface="Bahnschrift" panose="020B0502040204020203" pitchFamily="34" charset="0"/>
              </a:rPr>
              <a:t> </a:t>
            </a:r>
          </a:p>
          <a:p>
            <a:endParaRPr lang="en-US" sz="2000" dirty="0">
              <a:latin typeface="Bahnschrift" panose="020B0502040204020203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>
                <a:latin typeface="Bahnschrift" panose="020B0502040204020203" pitchFamily="34" charset="0"/>
              </a:rPr>
              <a:t> Velocity = Distance ÷ Time</a:t>
            </a:r>
          </a:p>
        </p:txBody>
      </p:sp>
    </p:spTree>
    <p:extLst>
      <p:ext uri="{BB962C8B-B14F-4D97-AF65-F5344CB8AC3E}">
        <p14:creationId xmlns:p14="http://schemas.microsoft.com/office/powerpoint/2010/main" val="17450440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C09DF-9370-D710-BB34-2BB461DE1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AFF39-C341-D2A1-C4D8-A734D5684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73" y="1563188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en-US" dirty="0"/>
              <a:t> </a:t>
            </a:r>
            <a:r>
              <a:rPr lang="en-US" b="1" dirty="0">
                <a:latin typeface="Bahnschrift" panose="020B0502040204020203" pitchFamily="34" charset="0"/>
              </a:rPr>
              <a:t>International System of Units (SI)</a:t>
            </a:r>
            <a:br>
              <a:rPr lang="en-US" dirty="0"/>
            </a:b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249A856-8815-EC45-911B-5E124AC724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314" y="459616"/>
            <a:ext cx="870857" cy="522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F008C88-BC3C-FA26-B1CE-6498A9252289}"/>
              </a:ext>
            </a:extLst>
          </p:cNvPr>
          <p:cNvSpPr txBox="1"/>
          <p:nvPr/>
        </p:nvSpPr>
        <p:spPr>
          <a:xfrm>
            <a:off x="1409700" y="2775857"/>
            <a:ext cx="93726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>
                <a:latin typeface="Bahnschrift" panose="020B0502040204020203" pitchFamily="34" charset="0"/>
              </a:rPr>
              <a:t> SI stands for International System of Units.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>
                <a:latin typeface="Bahnschrift" panose="020B0502040204020203" pitchFamily="34" charset="0"/>
              </a:rPr>
              <a:t> It is a standard system used for measurements around the world.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>
                <a:latin typeface="Bahnschrift" panose="020B0502040204020203" pitchFamily="34" charset="0"/>
              </a:rPr>
              <a:t> It was established in 1960.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>
                <a:latin typeface="Bahnschrift" panose="020B0502040204020203" pitchFamily="34" charset="0"/>
              </a:rPr>
              <a:t> It makes measurements simple and uniform.</a:t>
            </a:r>
          </a:p>
          <a:p>
            <a:r>
              <a:rPr lang="en-US" sz="2000" dirty="0">
                <a:latin typeface="Bahnschrift" panose="020B0502040204020203" pitchFamily="34" charset="0"/>
              </a:rPr>
              <a:t> </a:t>
            </a:r>
          </a:p>
          <a:p>
            <a:r>
              <a:rPr lang="en-US" sz="2000" b="1" dirty="0">
                <a:solidFill>
                  <a:srgbClr val="7030A0"/>
                </a:solidFill>
                <a:latin typeface="Bahnschrift" panose="020B0502040204020203" pitchFamily="34" charset="0"/>
              </a:rPr>
              <a:t>SI has</a:t>
            </a:r>
            <a:r>
              <a:rPr lang="en-US" sz="2000" dirty="0">
                <a:solidFill>
                  <a:srgbClr val="7030A0"/>
                </a:solidFill>
                <a:latin typeface="Bahnschrift" panose="020B0502040204020203" pitchFamily="34" charset="0"/>
              </a:rPr>
              <a:t>:</a:t>
            </a:r>
          </a:p>
          <a:p>
            <a:r>
              <a:rPr lang="en-US" sz="2000" dirty="0">
                <a:latin typeface="Bahnschrift" panose="020B0502040204020203" pitchFamily="34" charset="0"/>
              </a:rPr>
              <a:t> </a:t>
            </a:r>
          </a:p>
          <a:p>
            <a:r>
              <a:rPr lang="en-US" sz="2000" dirty="0">
                <a:latin typeface="Bahnschrift" panose="020B0502040204020203" pitchFamily="34" charset="0"/>
              </a:rPr>
              <a:t>1. Base units</a:t>
            </a:r>
          </a:p>
          <a:p>
            <a:r>
              <a:rPr lang="en-US" sz="2000" dirty="0">
                <a:latin typeface="Bahnschrift" panose="020B0502040204020203" pitchFamily="34" charset="0"/>
              </a:rPr>
              <a:t>2. Supplementary units</a:t>
            </a:r>
          </a:p>
          <a:p>
            <a:r>
              <a:rPr lang="en-US" sz="2000" dirty="0">
                <a:latin typeface="Bahnschrift" panose="020B0502040204020203" pitchFamily="34" charset="0"/>
              </a:rPr>
              <a:t>3. Derived units</a:t>
            </a:r>
          </a:p>
        </p:txBody>
      </p:sp>
    </p:spTree>
    <p:extLst>
      <p:ext uri="{BB962C8B-B14F-4D97-AF65-F5344CB8AC3E}">
        <p14:creationId xmlns:p14="http://schemas.microsoft.com/office/powerpoint/2010/main" val="28560859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AF9FB-107C-50C0-1403-0CB01DFC0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3E8B1-DDC9-A4E0-5E60-21A4D6213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4" y="1070748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Bahnschrift" panose="020B0502040204020203" pitchFamily="34" charset="0"/>
              </a:rPr>
              <a:t>Seven SI Base Units</a:t>
            </a:r>
            <a:br>
              <a:rPr lang="en-US" dirty="0"/>
            </a:br>
            <a:endParaRPr lang="en-US" sz="4000" b="1" dirty="0">
              <a:latin typeface="Bahnschrift" panose="020B0502040204020203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483174B-F790-00CB-8116-DFE4F95E82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314" y="459616"/>
            <a:ext cx="870857" cy="522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334C6A5-0A8B-5307-9C38-4721B661B5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4479148"/>
              </p:ext>
            </p:extLst>
          </p:nvPr>
        </p:nvGraphicFramePr>
        <p:xfrm>
          <a:off x="1295404" y="2374615"/>
          <a:ext cx="9601194" cy="366695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200398">
                  <a:extLst>
                    <a:ext uri="{9D8B030D-6E8A-4147-A177-3AD203B41FA5}">
                      <a16:colId xmlns:a16="http://schemas.microsoft.com/office/drawing/2014/main" val="2367647353"/>
                    </a:ext>
                  </a:extLst>
                </a:gridCol>
                <a:gridCol w="3200398">
                  <a:extLst>
                    <a:ext uri="{9D8B030D-6E8A-4147-A177-3AD203B41FA5}">
                      <a16:colId xmlns:a16="http://schemas.microsoft.com/office/drawing/2014/main" val="3637776273"/>
                    </a:ext>
                  </a:extLst>
                </a:gridCol>
                <a:gridCol w="3200398">
                  <a:extLst>
                    <a:ext uri="{9D8B030D-6E8A-4147-A177-3AD203B41FA5}">
                      <a16:colId xmlns:a16="http://schemas.microsoft.com/office/drawing/2014/main" val="2446082173"/>
                    </a:ext>
                  </a:extLst>
                </a:gridCol>
              </a:tblGrid>
              <a:tr h="458369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" panose="020B0502040204020203" pitchFamily="34" charset="0"/>
                        </a:rPr>
                        <a:t>Quantity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Bahnschrift" panose="020B0502040204020203" pitchFamily="34" charset="0"/>
                        </a:rPr>
                        <a:t>Unit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Bahnschrift" panose="020B0502040204020203" pitchFamily="34" charset="0"/>
                        </a:rPr>
                        <a:t>Symbol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886380"/>
                  </a:ext>
                </a:extLst>
              </a:tr>
              <a:tr h="458369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Bahnschrift" panose="020B0502040204020203" pitchFamily="34" charset="0"/>
                        </a:rPr>
                        <a:t>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Bahnschrift" panose="020B0502040204020203" pitchFamily="34" charset="0"/>
                        </a:rPr>
                        <a:t>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Bahnschrift" panose="020B0502040204020203" pitchFamily="34" charset="0"/>
                        </a:rPr>
                        <a:t>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154884"/>
                  </a:ext>
                </a:extLst>
              </a:tr>
              <a:tr h="458369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Bahnschrift" panose="020B0502040204020203" pitchFamily="34" charset="0"/>
                        </a:rPr>
                        <a:t>Mass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Bahnschrift" panose="020B0502040204020203" pitchFamily="34" charset="0"/>
                        </a:rPr>
                        <a:t>kilogram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Bahnschrift" panose="020B0502040204020203" pitchFamily="34" charset="0"/>
                        </a:rPr>
                        <a:t>kg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560045"/>
                  </a:ext>
                </a:extLst>
              </a:tr>
              <a:tr h="458369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Bahnschrift" panose="020B0502040204020203" pitchFamily="34" charset="0"/>
                        </a:rPr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Bahnschrift" panose="020B0502040204020203" pitchFamily="34" charset="0"/>
                        </a:rPr>
                        <a:t>second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Bahnschrift" panose="020B0502040204020203" pitchFamily="34" charset="0"/>
                        </a:rPr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359738"/>
                  </a:ext>
                </a:extLst>
              </a:tr>
              <a:tr h="458369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Bahnschrift" panose="020B0502040204020203" pitchFamily="34" charset="0"/>
                        </a:rPr>
                        <a:t>Temperature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Bahnschrift" panose="020B0502040204020203" pitchFamily="34" charset="0"/>
                        </a:rPr>
                        <a:t>kelvin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Bahnschrift" panose="020B0502040204020203" pitchFamily="34" charset="0"/>
                        </a:rPr>
                        <a:t>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737168"/>
                  </a:ext>
                </a:extLst>
              </a:tr>
              <a:tr h="458369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Bahnschrift" panose="020B0502040204020203" pitchFamily="34" charset="0"/>
                        </a:rPr>
                        <a:t>Electric Current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Bahnschrift" panose="020B0502040204020203" pitchFamily="34" charset="0"/>
                        </a:rPr>
                        <a:t>ampere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Bahnschrift" panose="020B0502040204020203" pitchFamily="34" charset="0"/>
                        </a:rPr>
                        <a:t>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501296"/>
                  </a:ext>
                </a:extLst>
              </a:tr>
              <a:tr h="458369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Bahnschrift" panose="020B0502040204020203" pitchFamily="34" charset="0"/>
                        </a:rPr>
                        <a:t>Luminous Intensity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Bahnschrift" panose="020B0502040204020203" pitchFamily="34" charset="0"/>
                        </a:rPr>
                        <a:t>candela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Bahnschrift" panose="020B0502040204020203" pitchFamily="34" charset="0"/>
                        </a:rPr>
                        <a:t>cd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421171"/>
                  </a:ext>
                </a:extLst>
              </a:tr>
              <a:tr h="458369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Bahnschrift" panose="020B0502040204020203" pitchFamily="34" charset="0"/>
                        </a:rPr>
                        <a:t>Amount of Substance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Bahnschrift" panose="020B0502040204020203" pitchFamily="34" charset="0"/>
                        </a:rPr>
                        <a:t>mole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Bahnschrift" panose="020B0502040204020203" pitchFamily="34" charset="0"/>
                        </a:rPr>
                        <a:t>mol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2945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80732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ED98A3-B124-B11C-9EC2-19BF1F5F8B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4D563-314C-6116-36CE-168A01AAB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64770" y="1763095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Length, Mass &amp; Time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B7816F6-C231-40EF-180E-3CCC473ADA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314" y="459616"/>
            <a:ext cx="870857" cy="522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409079A-8CA9-7793-3BE0-1C3737EF587A}"/>
              </a:ext>
            </a:extLst>
          </p:cNvPr>
          <p:cNvSpPr txBox="1"/>
          <p:nvPr/>
        </p:nvSpPr>
        <p:spPr>
          <a:xfrm>
            <a:off x="1099458" y="2545804"/>
            <a:ext cx="96774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33CC"/>
                </a:solidFill>
                <a:latin typeface="Bahnschrift" panose="020B0502040204020203" pitchFamily="34" charset="0"/>
              </a:rPr>
              <a:t>Length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>
                <a:latin typeface="Bahnschrift" panose="020B0502040204020203" pitchFamily="34" charset="0"/>
              </a:rPr>
              <a:t>Unit: meter (m)</a:t>
            </a:r>
          </a:p>
          <a:p>
            <a:r>
              <a:rPr lang="en-US" sz="2000" b="1" dirty="0">
                <a:latin typeface="Bahnschrift" panose="020B0502040204020203" pitchFamily="34" charset="0"/>
              </a:rPr>
              <a:t>Example: </a:t>
            </a:r>
            <a:r>
              <a:rPr lang="en-US" sz="2000" dirty="0">
                <a:latin typeface="Bahnschrift" panose="020B0502040204020203" pitchFamily="34" charset="0"/>
              </a:rPr>
              <a:t>Table length = 2 m</a:t>
            </a:r>
          </a:p>
          <a:p>
            <a:r>
              <a:rPr lang="en-US" sz="2000" dirty="0">
                <a:latin typeface="Bahnschrift" panose="020B0502040204020203" pitchFamily="34" charset="0"/>
              </a:rPr>
              <a:t> </a:t>
            </a:r>
          </a:p>
          <a:p>
            <a:r>
              <a:rPr lang="en-US" sz="2400" b="1" dirty="0">
                <a:solidFill>
                  <a:srgbClr val="FF33CC"/>
                </a:solidFill>
                <a:latin typeface="Bahnschrift" panose="020B0502040204020203" pitchFamily="34" charset="0"/>
              </a:rPr>
              <a:t>Mass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>
                <a:latin typeface="Bahnschrift" panose="020B0502040204020203" pitchFamily="34" charset="0"/>
              </a:rPr>
              <a:t>Unit: kilogram (kg)</a:t>
            </a:r>
          </a:p>
          <a:p>
            <a:r>
              <a:rPr lang="en-US" sz="2000" b="1" dirty="0">
                <a:latin typeface="Bahnschrift" panose="020B0502040204020203" pitchFamily="34" charset="0"/>
              </a:rPr>
              <a:t>Example: </a:t>
            </a:r>
            <a:r>
              <a:rPr lang="en-US" sz="2000" dirty="0">
                <a:latin typeface="Bahnschrift" panose="020B0502040204020203" pitchFamily="34" charset="0"/>
              </a:rPr>
              <a:t>Bag mass = 5 kg</a:t>
            </a:r>
          </a:p>
          <a:p>
            <a:r>
              <a:rPr lang="en-US" sz="2000" dirty="0">
                <a:latin typeface="Bahnschrift" panose="020B0502040204020203" pitchFamily="34" charset="0"/>
              </a:rPr>
              <a:t> </a:t>
            </a:r>
          </a:p>
          <a:p>
            <a:r>
              <a:rPr lang="en-US" sz="2400" b="1" dirty="0">
                <a:solidFill>
                  <a:srgbClr val="FF33CC"/>
                </a:solidFill>
                <a:latin typeface="Bahnschrift" panose="020B0502040204020203" pitchFamily="34" charset="0"/>
              </a:rPr>
              <a:t>Time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>
                <a:latin typeface="Bahnschrift" panose="020B0502040204020203" pitchFamily="34" charset="0"/>
              </a:rPr>
              <a:t> Unit: second (s)</a:t>
            </a:r>
          </a:p>
          <a:p>
            <a:r>
              <a:rPr lang="en-US" sz="2000" b="1" dirty="0">
                <a:latin typeface="Bahnschrift" panose="020B0502040204020203" pitchFamily="34" charset="0"/>
              </a:rPr>
              <a:t>Example: </a:t>
            </a:r>
            <a:r>
              <a:rPr lang="en-US" sz="2000" dirty="0">
                <a:latin typeface="Bahnschrift" panose="020B0502040204020203" pitchFamily="34" charset="0"/>
              </a:rPr>
              <a:t>Race time = 20 s</a:t>
            </a:r>
          </a:p>
        </p:txBody>
      </p:sp>
    </p:spTree>
    <p:extLst>
      <p:ext uri="{BB962C8B-B14F-4D97-AF65-F5344CB8AC3E}">
        <p14:creationId xmlns:p14="http://schemas.microsoft.com/office/powerpoint/2010/main" val="25908194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9FE71-60CD-F5CE-EF5B-685666FA3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29C49-4C09-343E-437D-98EC0C77D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63133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Bahnschrift" panose="020B0502040204020203" pitchFamily="34" charset="0"/>
              </a:rPr>
              <a:t>Temperature, Current &amp; Light</a:t>
            </a:r>
            <a:br>
              <a:rPr lang="en-US" dirty="0"/>
            </a:br>
            <a:endParaRPr lang="en-US" sz="4000" b="1" dirty="0">
              <a:latin typeface="Bahnschrift" panose="020B0502040204020203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8E3A050-BEBA-A61D-A42A-853A9A46FF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314" y="459616"/>
            <a:ext cx="870857" cy="522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72FF575-CEBA-A1FE-AF20-9F7A4B19FC42}"/>
              </a:ext>
            </a:extLst>
          </p:cNvPr>
          <p:cNvSpPr txBox="1"/>
          <p:nvPr/>
        </p:nvSpPr>
        <p:spPr>
          <a:xfrm>
            <a:off x="1197428" y="2876491"/>
            <a:ext cx="9797144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33CC"/>
                </a:solidFill>
                <a:latin typeface="Bahnschrift" panose="020B0502040204020203" pitchFamily="34" charset="0"/>
              </a:rPr>
              <a:t>Temperature</a:t>
            </a:r>
          </a:p>
          <a:p>
            <a:r>
              <a:rPr lang="en-US" sz="2000" dirty="0">
                <a:latin typeface="Bahnschrift" panose="020B0502040204020203" pitchFamily="34" charset="0"/>
              </a:rPr>
              <a:t> 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Bahnschrift" panose="020B0502040204020203" pitchFamily="34" charset="0"/>
              </a:rPr>
              <a:t>Unit: kelvin (K)</a:t>
            </a:r>
          </a:p>
          <a:p>
            <a:r>
              <a:rPr lang="en-US" sz="2000" b="1" dirty="0">
                <a:latin typeface="Bahnschrift" panose="020B0502040204020203" pitchFamily="34" charset="0"/>
              </a:rPr>
              <a:t>Example: </a:t>
            </a:r>
            <a:r>
              <a:rPr lang="en-US" sz="2000" dirty="0">
                <a:latin typeface="Bahnschrift" panose="020B0502040204020203" pitchFamily="34" charset="0"/>
              </a:rPr>
              <a:t>300 K</a:t>
            </a:r>
          </a:p>
          <a:p>
            <a:r>
              <a:rPr lang="en-US" sz="2000" dirty="0">
                <a:latin typeface="Bahnschrift" panose="020B0502040204020203" pitchFamily="34" charset="0"/>
              </a:rPr>
              <a:t> </a:t>
            </a:r>
          </a:p>
          <a:p>
            <a:r>
              <a:rPr lang="en-US" sz="2400" b="1" dirty="0">
                <a:solidFill>
                  <a:srgbClr val="FF33CC"/>
                </a:solidFill>
                <a:latin typeface="Bahnschrift" panose="020B0502040204020203" pitchFamily="34" charset="0"/>
              </a:rPr>
              <a:t>Electric Current</a:t>
            </a:r>
          </a:p>
          <a:p>
            <a:r>
              <a:rPr lang="en-US" sz="2000" dirty="0">
                <a:latin typeface="Bahnschrift" panose="020B0502040204020203" pitchFamily="34" charset="0"/>
              </a:rPr>
              <a:t> 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Bahnschrift" panose="020B0502040204020203" pitchFamily="34" charset="0"/>
              </a:rPr>
              <a:t>Unit: ampere (A)</a:t>
            </a:r>
          </a:p>
          <a:p>
            <a:r>
              <a:rPr lang="en-US" sz="2000" dirty="0">
                <a:latin typeface="Bahnschrift" panose="020B0502040204020203" pitchFamily="34" charset="0"/>
              </a:rPr>
              <a:t> </a:t>
            </a:r>
            <a:r>
              <a:rPr lang="en-US" sz="2000" b="1" dirty="0">
                <a:latin typeface="Bahnschrift" panose="020B0502040204020203" pitchFamily="34" charset="0"/>
              </a:rPr>
              <a:t>Example: </a:t>
            </a:r>
            <a:r>
              <a:rPr lang="en-US" sz="2000" dirty="0">
                <a:latin typeface="Bahnschrift" panose="020B0502040204020203" pitchFamily="34" charset="0"/>
              </a:rPr>
              <a:t>2 A</a:t>
            </a:r>
          </a:p>
        </p:txBody>
      </p:sp>
    </p:spTree>
    <p:extLst>
      <p:ext uri="{BB962C8B-B14F-4D97-AF65-F5344CB8AC3E}">
        <p14:creationId xmlns:p14="http://schemas.microsoft.com/office/powerpoint/2010/main" val="9998713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3C20B-C3CB-5FB5-A373-FF2387A0B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D476F-9EE3-2060-C312-C297D0845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A4058A9-DEEB-4825-AF2F-E2CCC444EC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314" y="459616"/>
            <a:ext cx="870857" cy="522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C266FB7-992E-7CD4-B450-BA9CAF7B48E6}"/>
              </a:ext>
            </a:extLst>
          </p:cNvPr>
          <p:cNvSpPr txBox="1"/>
          <p:nvPr/>
        </p:nvSpPr>
        <p:spPr>
          <a:xfrm>
            <a:off x="1191986" y="2471055"/>
            <a:ext cx="9808028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33CC"/>
                </a:solidFill>
                <a:latin typeface="Bahnschrift" panose="020B0502040204020203" pitchFamily="34" charset="0"/>
              </a:rPr>
              <a:t>Luminous Intensity</a:t>
            </a:r>
            <a:endParaRPr lang="en-US" sz="2000" dirty="0">
              <a:latin typeface="Bahnschrift" panose="020B0502040204020203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>
                <a:latin typeface="Bahnschrift" panose="020B0502040204020203" pitchFamily="34" charset="0"/>
              </a:rPr>
              <a:t> Unit: candela (cd)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>
                <a:latin typeface="Bahnschrift" panose="020B0502040204020203" pitchFamily="34" charset="0"/>
              </a:rPr>
              <a:t>It tells us about the intensity/strength of light.</a:t>
            </a:r>
          </a:p>
          <a:p>
            <a:r>
              <a:rPr lang="en-US" sz="2400" b="1" dirty="0">
                <a:solidFill>
                  <a:srgbClr val="FF33CC"/>
                </a:solidFill>
                <a:latin typeface="Bahnschrift" panose="020B0502040204020203" pitchFamily="34" charset="0"/>
              </a:rPr>
              <a:t> Amount of Substance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>
                <a:latin typeface="Bahnschrift" panose="020B0502040204020203" pitchFamily="34" charset="0"/>
              </a:rPr>
              <a:t> Unit: mole (mol)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>
                <a:latin typeface="Bahnschrift" panose="020B0502040204020203" pitchFamily="34" charset="0"/>
              </a:rPr>
              <a:t> It is used to measure the amount of particles in a substance.</a:t>
            </a:r>
          </a:p>
          <a:p>
            <a:r>
              <a:rPr lang="en-US" sz="2000" dirty="0">
                <a:latin typeface="Bahnschrift" panose="020B0502040204020203" pitchFamily="34" charset="0"/>
              </a:rPr>
              <a:t> </a:t>
            </a:r>
          </a:p>
          <a:p>
            <a:r>
              <a:rPr lang="en-US" sz="2000" b="1" dirty="0">
                <a:latin typeface="Bahnschrift" panose="020B0502040204020203" pitchFamily="34" charset="0"/>
              </a:rPr>
              <a:t>Example:</a:t>
            </a:r>
          </a:p>
          <a:p>
            <a:r>
              <a:rPr lang="en-US" sz="2000" dirty="0">
                <a:latin typeface="Bahnschrift" panose="020B0502040204020203" pitchFamily="34" charset="0"/>
              </a:rPr>
              <a:t> </a:t>
            </a:r>
          </a:p>
          <a:p>
            <a:r>
              <a:rPr lang="en-US" sz="2000" dirty="0">
                <a:latin typeface="Bahnschrift" panose="020B0502040204020203" pitchFamily="34" charset="0"/>
              </a:rPr>
              <a:t> 1 mole of a substance contains a very large number of particles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266185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3E718-E4E9-073E-081F-B4D0CDD03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126E2-A778-EEEE-320C-B1C397480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40000DB-8FDC-069D-D4F7-B1241CE657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314" y="459616"/>
            <a:ext cx="870857" cy="522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8EA6EF3-5B75-777E-6136-E226343744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72" y="576943"/>
            <a:ext cx="11038114" cy="5725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056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me1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33394239-1B4A-4C40-959F-9928B6FED11E}" vid="{1CBA6716-4FF0-4CDA-9BED-31F839F9968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192</TotalTime>
  <Words>465</Words>
  <Application>Microsoft Office PowerPoint</Application>
  <PresentationFormat>Widescreen</PresentationFormat>
  <Paragraphs>127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Bahnschrift</vt:lpstr>
      <vt:lpstr>Calibri</vt:lpstr>
      <vt:lpstr>Garamond</vt:lpstr>
      <vt:lpstr>Wingdings</vt:lpstr>
      <vt:lpstr>Theme1</vt:lpstr>
      <vt:lpstr>        Topic: The Measurements  FSC-I (OTT/RIT/CT/PT/NUR) </vt:lpstr>
      <vt:lpstr>Learning Outcomes </vt:lpstr>
      <vt:lpstr>Measurements</vt:lpstr>
      <vt:lpstr>Physical Quantities </vt:lpstr>
      <vt:lpstr>PowerPoint Presentation</vt:lpstr>
      <vt:lpstr>Base Quantities </vt:lpstr>
      <vt:lpstr> Derived Quantities </vt:lpstr>
      <vt:lpstr> International System of Units (SI) </vt:lpstr>
      <vt:lpstr>Seven SI Base Units </vt:lpstr>
      <vt:lpstr>Length, Mass &amp; Time   </vt:lpstr>
      <vt:lpstr>Temperature, Current &amp; Light </vt:lpstr>
      <vt:lpstr>PowerPoint Presentation</vt:lpstr>
      <vt:lpstr>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kaiynat munir</dc:creator>
  <cp:lastModifiedBy>kaiynat munir</cp:lastModifiedBy>
  <cp:revision>15</cp:revision>
  <dcterms:created xsi:type="dcterms:W3CDTF">2026-09-22T03:28:55Z</dcterms:created>
  <dcterms:modified xsi:type="dcterms:W3CDTF">2026-10-14T05:33:11Z</dcterms:modified>
</cp:coreProperties>
</file>