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9D12C-FB9F-4693-B863-3F95300E46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F41E4-6FDA-450C-B84C-5DBEFCB0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8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885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3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0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3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96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04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8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953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8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24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47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128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60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178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659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106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95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3D5E65-336C-4202-B263-8BAF69D3FBF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4C2219-66FA-41D5-B38C-36E7A2A46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6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F49D-E70F-4CF7-89B6-C91D2832E6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Patient </a:t>
            </a:r>
            <a:r>
              <a:rPr lang="en-US" b="1" dirty="0" smtClean="0"/>
              <a:t>Care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4C3C4-44C2-4862-9C9F-B06578AE86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For BS OTT- 3</a:t>
            </a:r>
            <a:r>
              <a:rPr lang="en-US" b="1" baseline="30000" dirty="0" smtClean="0">
                <a:solidFill>
                  <a:srgbClr val="FF0000"/>
                </a:solidFill>
              </a:rPr>
              <a:t>rd</a:t>
            </a:r>
            <a:r>
              <a:rPr lang="en-US" b="1" dirty="0" smtClean="0">
                <a:solidFill>
                  <a:srgbClr val="FF0000"/>
                </a:solidFill>
              </a:rPr>
              <a:t> Semester</a:t>
            </a:r>
          </a:p>
          <a:p>
            <a:r>
              <a:rPr lang="en-US" b="1" dirty="0" smtClean="0"/>
              <a:t>ADNAN </a:t>
            </a:r>
            <a:r>
              <a:rPr lang="en-US" b="1" dirty="0" smtClean="0"/>
              <a:t>RAMZAN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48" y="1600198"/>
            <a:ext cx="3172968" cy="76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530" y="2454443"/>
            <a:ext cx="5471848" cy="3738530"/>
          </a:xfrm>
        </p:spPr>
      </p:pic>
    </p:spTree>
    <p:extLst>
      <p:ext uri="{BB962C8B-B14F-4D97-AF65-F5344CB8AC3E}">
        <p14:creationId xmlns:p14="http://schemas.microsoft.com/office/powerpoint/2010/main" val="378596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Patient </a:t>
            </a:r>
            <a:r>
              <a:rPr lang="en-US" dirty="0"/>
              <a:t>Care: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51053"/>
            <a:ext cx="9706274" cy="3728365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means providing support to improve the patient’s health.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includes physical, emotional, social, and psychological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care may be direct or indirect.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care involves contact between healthcare staff and the patient.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care supports the patient without direct physical contact.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patient care improves comfort, safety, and recovery.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patients need special care before, during, and after surgery.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Maslow’s hierarchy helps healthcare workers identify patient needs.</a:t>
            </a:r>
          </a:p>
        </p:txBody>
      </p:sp>
    </p:spTree>
    <p:extLst>
      <p:ext uri="{BB962C8B-B14F-4D97-AF65-F5344CB8AC3E}">
        <p14:creationId xmlns:p14="http://schemas.microsoft.com/office/powerpoint/2010/main" val="110059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Meaning of Patient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79929"/>
            <a:ext cx="9601196" cy="3776491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is the planned care provided to a sick or injured person.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aim is to maintain health and promote recovery.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care includes assessment, treatment, monitoring, and support.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safe, respectful, and patient-centered.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workers should understand the patient’s individual needs.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needs should be managed along with emotional needs.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is an important part of effective patient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patient care can reduce complications and improve outcomes.</a:t>
            </a:r>
          </a:p>
        </p:txBody>
      </p:sp>
    </p:spTree>
    <p:extLst>
      <p:ext uri="{BB962C8B-B14F-4D97-AF65-F5344CB8AC3E}">
        <p14:creationId xmlns:p14="http://schemas.microsoft.com/office/powerpoint/2010/main" val="160937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Types of Patient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70304"/>
            <a:ext cx="9601196" cy="3718739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can generally be divided into direct and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care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involves direct interaction with the patient.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include checking vital signs and giving medications.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Indirect care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performed away from direct patient contact.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include documentation and preparing equipment.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types of care are important for patient safety.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and indirect care work together during treatment.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patients require both types of care throughout their journey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6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Direct Patient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51053"/>
            <a:ext cx="9601196" cy="3699489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patient care means providing care while interacting with the patient.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healthcare worker observes and responds to patient needs.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Vital signs may be checked directly at the bedside.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 and prescribed treatments may be provided directly.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care and dressing changes are examples of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Helping a patient with hygiene and mobility is also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and emotional support are important parts of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care helps </a:t>
            </a:r>
            <a:r>
              <a:rPr lang="en-US" sz="1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trust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patient and healthcare team.</a:t>
            </a:r>
          </a:p>
        </p:txBody>
      </p:sp>
    </p:spTree>
    <p:extLst>
      <p:ext uri="{BB962C8B-B14F-4D97-AF65-F5344CB8AC3E}">
        <p14:creationId xmlns:p14="http://schemas.microsoft.com/office/powerpoint/2010/main" val="323294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Examples </a:t>
            </a:r>
            <a:r>
              <a:rPr lang="en-US" dirty="0"/>
              <a:t>of Direct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148" y="2431804"/>
            <a:ext cx="9601196" cy="3709114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patient’s level of consciousness is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Measuring temperature, pulse, respiration, and blood pressure is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medication according to the prescribed order is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a surgical dressing is direct patient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Helping the patient move safely after surgery is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personal hygiene and comfort measures is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pain and providing appropriate support is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Explaining procedures and answering patient questions is direct care.</a:t>
            </a:r>
          </a:p>
        </p:txBody>
      </p:sp>
    </p:spTree>
    <p:extLst>
      <p:ext uri="{BB962C8B-B14F-4D97-AF65-F5344CB8AC3E}">
        <p14:creationId xmlns:p14="http://schemas.microsoft.com/office/powerpoint/2010/main" val="271028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Indirect </a:t>
            </a:r>
            <a:r>
              <a:rPr lang="en-US" dirty="0"/>
              <a:t>Patient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89864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care supports the patient without continuous direct contact.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usually performed away from the patient’s bedside.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of patient information is an example of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Preparing instruments and equipment is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patient care is also an indirect activity.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patient information to the healthcare team is important.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records helps ensure continuity of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care improves the quality, safety, and organization of treatment.</a:t>
            </a:r>
          </a:p>
        </p:txBody>
      </p:sp>
    </p:spTree>
    <p:extLst>
      <p:ext uri="{BB962C8B-B14F-4D97-AF65-F5344CB8AC3E}">
        <p14:creationId xmlns:p14="http://schemas.microsoft.com/office/powerpoint/2010/main" val="386585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Examples </a:t>
            </a:r>
            <a:r>
              <a:rPr lang="en-US" dirty="0"/>
              <a:t>of Indirect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024" y="2383677"/>
            <a:ext cx="9601196" cy="3660988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Preparing the operating room before a surgical procedure is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Checking surgical instruments and equipment is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sterilization records is an indirect activity.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Preparing the patient’s documentation supports safe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Recording medications and treatments is an indirect activity.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important patient information to other staff is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the surgical procedure and required supplies is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indirect care helps prevent errors and delays during treatment.</a:t>
            </a:r>
          </a:p>
        </p:txBody>
      </p:sp>
    </p:spTree>
    <p:extLst>
      <p:ext uri="{BB962C8B-B14F-4D97-AF65-F5344CB8AC3E}">
        <p14:creationId xmlns:p14="http://schemas.microsoft.com/office/powerpoint/2010/main" val="51141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/>
              <a:t>8. Direct </a:t>
            </a:r>
            <a:r>
              <a:rPr lang="en-US" dirty="0" err="1"/>
              <a:t>vs</a:t>
            </a:r>
            <a:r>
              <a:rPr lang="en-US" dirty="0"/>
              <a:t> Indirect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774" y="2518431"/>
            <a:ext cx="9601196" cy="3660988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care involves physical or verbal contact with the patient.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care usually occurs without direct patient contact.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care focuses on immediate patient needs.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care supports the overall care process.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medication is an example of 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Preparing medication or checking records can be indirect care.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types of care are necessary for safe patient management.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healthcare requires a balance between direct and indirect care.</a:t>
            </a:r>
          </a:p>
        </p:txBody>
      </p:sp>
    </p:spTree>
    <p:extLst>
      <p:ext uri="{BB962C8B-B14F-4D97-AF65-F5344CB8AC3E}">
        <p14:creationId xmlns:p14="http://schemas.microsoft.com/office/powerpoint/2010/main" val="317678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714" y="603535"/>
            <a:ext cx="5650029" cy="5650029"/>
          </a:xfrm>
        </p:spPr>
      </p:pic>
    </p:spTree>
    <p:extLst>
      <p:ext uri="{BB962C8B-B14F-4D97-AF65-F5344CB8AC3E}">
        <p14:creationId xmlns:p14="http://schemas.microsoft.com/office/powerpoint/2010/main" val="373150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Maslow’s </a:t>
            </a:r>
            <a:r>
              <a:rPr lang="en-US" dirty="0" smtClean="0"/>
              <a:t>Hierarchy </a:t>
            </a:r>
            <a:r>
              <a:rPr lang="en-US" dirty="0"/>
              <a:t>of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70304"/>
            <a:ext cx="9601196" cy="3680239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Maslow’s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hierarchy explains human needs in a specific order.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proposed by psychologist Abraham Maslow.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needs are commonly shown as a five-level pyramid.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level contains basic physiological needs.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second level is safety and security.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third level is love and belonging.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fourth level is esteem and respect.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fifth level is self-actualization and personal development.</a:t>
            </a:r>
          </a:p>
        </p:txBody>
      </p:sp>
    </p:spTree>
    <p:extLst>
      <p:ext uri="{BB962C8B-B14F-4D97-AF65-F5344CB8AC3E}">
        <p14:creationId xmlns:p14="http://schemas.microsoft.com/office/powerpoint/2010/main" val="174375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Physiological </a:t>
            </a:r>
            <a:r>
              <a:rPr lang="en-US" dirty="0"/>
              <a:t>Needs in Surgical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99180"/>
            <a:ext cx="9601196" cy="3747616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needs are the most basic needs of a patient.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include oxygen, food,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sleep.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 control is an important physiological need in surgical patients.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Breathing and oxygenation should be monitored carefully.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and electrolyte balance should be maintained.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temperature should be monitored and maintained.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 should be provided according to the patient’s condition.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Meeting basic needs is the first priority in surgical care.</a:t>
            </a:r>
          </a:p>
        </p:txBody>
      </p:sp>
    </p:spTree>
    <p:extLst>
      <p:ext uri="{BB962C8B-B14F-4D97-AF65-F5344CB8AC3E}">
        <p14:creationId xmlns:p14="http://schemas.microsoft.com/office/powerpoint/2010/main" val="31073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Safety Needs in Surgical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99180"/>
            <a:ext cx="9601196" cy="3689864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second major level of Maslow’s hierarchy.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patients must be protected from injury and infection.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 patient identification is essential before surgery.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correct surgical site and procedure must be confirmed.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Aseptic technique helps prevent surgical site infections.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positioning prevents pressure injuries and nerve damage.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medication administration reduces treatment errors.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monitoring helps identify complications early.</a:t>
            </a:r>
          </a:p>
        </p:txBody>
      </p:sp>
    </p:spTree>
    <p:extLst>
      <p:ext uri="{BB962C8B-B14F-4D97-AF65-F5344CB8AC3E}">
        <p14:creationId xmlns:p14="http://schemas.microsoft.com/office/powerpoint/2010/main" val="349750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Love, Belonging, and Emotional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99181"/>
            <a:ext cx="9601196" cy="3709114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emotional support during illness and surgery.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Surgery can cause fear, anxiety, loneliness, and uncertainty.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workers should communicate in a calm and respectful way.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support can help patients feel safe and comfortable.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should be encouraged to express their concerns.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listening can reduce anxiety and improve cooperation.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Respectful communication builds trust between patient and staff.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support is especially important before and after surgery.</a:t>
            </a:r>
          </a:p>
        </p:txBody>
      </p:sp>
    </p:spTree>
    <p:extLst>
      <p:ext uri="{BB962C8B-B14F-4D97-AF65-F5344CB8AC3E}">
        <p14:creationId xmlns:p14="http://schemas.microsoft.com/office/powerpoint/2010/main" val="364142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Esteem </a:t>
            </a:r>
            <a:r>
              <a:rPr lang="en-US" dirty="0"/>
              <a:t>Needs in Surgical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70305"/>
            <a:ext cx="9601196" cy="3737990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Esteem needs involve respect, dignity, confidence, and self-worth.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Surgical patients should always be treated with dignity.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Privacy should be maintained during examination and procedures.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should be involved in decisions about their care when possible.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workers should avoid embarrassing or disrespectful behavior.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patient’s questions and opinions should be taken seriously.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Encouraging independence can improve the patient’s confidence.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Respectful care helps patients maintain a positive self-image.</a:t>
            </a:r>
          </a:p>
        </p:txBody>
      </p:sp>
    </p:spTree>
    <p:extLst>
      <p:ext uri="{BB962C8B-B14F-4D97-AF65-F5344CB8AC3E}">
        <p14:creationId xmlns:p14="http://schemas.microsoft.com/office/powerpoint/2010/main" val="272233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Self-Actualization and Surgical Recovery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537681"/>
            <a:ext cx="9601196" cy="3689864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Self-actualization means reaching one’s personal potential.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healthcare, it can relate to returning to normal life and activities.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should be encouraged to participate in their recovery.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 can help patients regain strength and independence.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education helps patients manage their condition after discharge.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can learn about wound care, medication, diet, and exercise.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Setting realistic recovery goals can increase motivation.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surgical care supports the patient’s return to a meaningful life.</a:t>
            </a:r>
          </a:p>
        </p:txBody>
      </p:sp>
    </p:spTree>
    <p:extLst>
      <p:ext uri="{BB962C8B-B14F-4D97-AF65-F5344CB8AC3E}">
        <p14:creationId xmlns:p14="http://schemas.microsoft.com/office/powerpoint/2010/main" val="328529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/>
            </a:pPr>
            <a:r>
              <a:rPr lang="en-US" dirty="0" smtClean="0"/>
              <a:t> </a:t>
            </a:r>
            <a:r>
              <a:rPr lang="en-US" dirty="0"/>
              <a:t>Application of Maslow in Surgical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70305"/>
            <a:ext cx="9601196" cy="3728364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Maslow’s hierarchy helps healthcare workers prioritize patient needs.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provide oxygen, fluids, nutrition, pain relief, and comfort.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Second, ensure safety through infection control and correct procedures.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Third, provide emotional support and maintain family connections.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Fourth, protect dignity, privacy, and patient confidence.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Finally, support rehabilitation, independence, and health education.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patient’s needs should be reassessed throughout the surgical process.</a:t>
            </a:r>
          </a:p>
          <a:p>
            <a:pPr>
              <a:spcAft>
                <a:spcPts val="1000"/>
              </a:spcAft>
              <a:defRPr sz="1900"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Maslow’s theory helps provide holistic and patient-centered care.</a:t>
            </a:r>
          </a:p>
        </p:txBody>
      </p:sp>
    </p:spTree>
    <p:extLst>
      <p:ext uri="{BB962C8B-B14F-4D97-AF65-F5344CB8AC3E}">
        <p14:creationId xmlns:p14="http://schemas.microsoft.com/office/powerpoint/2010/main" val="37965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06" y="2285999"/>
            <a:ext cx="5279587" cy="3946358"/>
          </a:xfrm>
        </p:spPr>
      </p:pic>
    </p:spTree>
    <p:extLst>
      <p:ext uri="{BB962C8B-B14F-4D97-AF65-F5344CB8AC3E}">
        <p14:creationId xmlns:p14="http://schemas.microsoft.com/office/powerpoint/2010/main" val="24692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432</TotalTime>
  <Words>1392</Words>
  <Application>Microsoft Office PowerPoint</Application>
  <PresentationFormat>Widescreen</PresentationFormat>
  <Paragraphs>138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Garamond</vt:lpstr>
      <vt:lpstr>Times New Roman</vt:lpstr>
      <vt:lpstr>Organic</vt:lpstr>
      <vt:lpstr>Patient Care</vt:lpstr>
      <vt:lpstr>PowerPoint Presentation</vt:lpstr>
      <vt:lpstr> Patient Care: Introduction</vt:lpstr>
      <vt:lpstr> Meaning of Patient Care</vt:lpstr>
      <vt:lpstr> Types of Patient Care</vt:lpstr>
      <vt:lpstr> Direct Patient Care</vt:lpstr>
      <vt:lpstr>Examples of Direct Care</vt:lpstr>
      <vt:lpstr>Indirect Patient Care</vt:lpstr>
      <vt:lpstr>Examples of Indirect Care</vt:lpstr>
      <vt:lpstr>8. Direct vs Indirect Care</vt:lpstr>
      <vt:lpstr>PowerPoint Presentation</vt:lpstr>
      <vt:lpstr> Maslow’s Hierarchy of Needs</vt:lpstr>
      <vt:lpstr>Physiological Needs in Surgical Care</vt:lpstr>
      <vt:lpstr> Safety Needs in Surgical Care</vt:lpstr>
      <vt:lpstr> Love, Belonging, and Emotional Needs</vt:lpstr>
      <vt:lpstr>Esteem Needs in Surgical Care</vt:lpstr>
      <vt:lpstr> Self-Actualization and Surgical Recovery</vt:lpstr>
      <vt:lpstr> Application of Maslow in Surgical Care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Kidneys and ureters</dc:title>
  <dc:creator>ZAIBI</dc:creator>
  <cp:lastModifiedBy>Eiman</cp:lastModifiedBy>
  <cp:revision>30</cp:revision>
  <dcterms:created xsi:type="dcterms:W3CDTF">2020-01-07T18:36:20Z</dcterms:created>
  <dcterms:modified xsi:type="dcterms:W3CDTF">2026-10-10T04:26:20Z</dcterms:modified>
</cp:coreProperties>
</file>