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B5860-5159-43B5-B254-7E68E6C99B62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5C0DD-F106-4B76-BCF0-43F5A50D8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2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C0DD-F106-4B76-BCF0-43F5A50D8A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011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5384" y="2178936"/>
            <a:ext cx="6815669" cy="1515533"/>
          </a:xfrm>
        </p:spPr>
        <p:txBody>
          <a:bodyPr/>
          <a:lstStyle/>
          <a:p>
            <a:r>
              <a:rPr lang="x-none" smtClean="0"/>
              <a:t>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MLT,OT ,RIT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17867" y="3244334"/>
            <a:ext cx="58507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Quantitative &amp; </a:t>
            </a:r>
            <a:r>
              <a:rPr lang="en-US" b="1" dirty="0"/>
              <a:t>Qualitative</a:t>
            </a:r>
            <a:r>
              <a:rPr lang="en-US" dirty="0"/>
              <a:t> Daily Requirements of </a:t>
            </a:r>
            <a:r>
              <a:rPr lang="en-US" sz="2000" b="1" dirty="0"/>
              <a:t>Nutrients</a:t>
            </a:r>
          </a:p>
        </p:txBody>
      </p:sp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Proteins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Growth and repair</a:t>
            </a:r>
          </a:p>
          <a:p>
            <a:r>
              <a:rPr lang="en-US" dirty="0"/>
              <a:t>• Enzyme formation</a:t>
            </a:r>
          </a:p>
          <a:p>
            <a:r>
              <a:rPr lang="en-US" dirty="0"/>
              <a:t>• Antibody production</a:t>
            </a:r>
          </a:p>
          <a:p>
            <a:r>
              <a:rPr lang="en-US" dirty="0"/>
              <a:t>• Transport proteins</a:t>
            </a:r>
          </a:p>
          <a:p>
            <a:r>
              <a:rPr lang="en-US" dirty="0"/>
              <a:t>• Maintaining fluid balance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Fats: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Concentrated energy source</a:t>
            </a:r>
          </a:p>
          <a:p>
            <a:r>
              <a:rPr lang="en-US" dirty="0"/>
              <a:t>• Provide 9 kcal/g</a:t>
            </a:r>
          </a:p>
          <a:p>
            <a:r>
              <a:rPr lang="en-US" dirty="0"/>
              <a:t>• Essential fatty acids required for health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84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Daily Fat Requirement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About 20–35% of total daily energy from fats.</a:t>
            </a:r>
          </a:p>
          <a:p>
            <a:endParaRPr lang="en-US" dirty="0"/>
          </a:p>
          <a:p>
            <a:r>
              <a:rPr lang="en-US" dirty="0"/>
              <a:t>2000 kcal diet:</a:t>
            </a:r>
          </a:p>
          <a:p>
            <a:r>
              <a:rPr lang="en-US" dirty="0"/>
              <a:t>≈44–78 g fat/day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142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Aspects of Fats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Healthy fats:</a:t>
            </a:r>
          </a:p>
          <a:p>
            <a:r>
              <a:rPr lang="en-US" dirty="0"/>
              <a:t>• Unsaturated fatty acids</a:t>
            </a:r>
          </a:p>
          <a:p>
            <a:r>
              <a:rPr lang="en-US" dirty="0"/>
              <a:t>• Omega-3 and Omega-6 fatty acids</a:t>
            </a:r>
          </a:p>
          <a:p>
            <a:endParaRPr lang="en-US" dirty="0"/>
          </a:p>
          <a:p>
            <a:r>
              <a:rPr lang="en-US" dirty="0"/>
              <a:t>Limit:</a:t>
            </a:r>
          </a:p>
          <a:p>
            <a:r>
              <a:rPr lang="en-US" dirty="0"/>
              <a:t>• Trans fats</a:t>
            </a:r>
          </a:p>
          <a:p>
            <a:r>
              <a:rPr lang="en-US" dirty="0"/>
              <a:t>• Excess saturated fats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49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Fats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Energy storage</a:t>
            </a:r>
          </a:p>
          <a:p>
            <a:r>
              <a:rPr lang="en-US" dirty="0"/>
              <a:t>• Cell membrane structure</a:t>
            </a:r>
          </a:p>
          <a:p>
            <a:r>
              <a:rPr lang="en-US" dirty="0"/>
              <a:t>• Hormone synthesis</a:t>
            </a:r>
          </a:p>
          <a:p>
            <a:r>
              <a:rPr lang="en-US" dirty="0"/>
              <a:t>• Absorption of vitamins A, D, E, K</a:t>
            </a:r>
          </a:p>
          <a:p>
            <a:r>
              <a:rPr lang="en-US" dirty="0"/>
              <a:t>• Body insulation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78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Vitamins: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Organic micronutrients needed in small amounts.</a:t>
            </a:r>
          </a:p>
          <a:p>
            <a:endParaRPr lang="en-US" dirty="0"/>
          </a:p>
          <a:p>
            <a:r>
              <a:rPr lang="en-US" dirty="0"/>
              <a:t>Types:</a:t>
            </a:r>
          </a:p>
          <a:p>
            <a:r>
              <a:rPr lang="en-US" dirty="0"/>
              <a:t>• Fat soluble: A, D, E, K</a:t>
            </a:r>
          </a:p>
          <a:p>
            <a:r>
              <a:rPr lang="en-US" dirty="0"/>
              <a:t>• Water soluble: B-complex, 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032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Vitamin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Requirements vary by vitamin, age and sex.</a:t>
            </a:r>
          </a:p>
          <a:p>
            <a:r>
              <a:rPr lang="en-US" dirty="0"/>
              <a:t>Examples:</a:t>
            </a:r>
          </a:p>
          <a:p>
            <a:r>
              <a:rPr lang="en-US" dirty="0"/>
              <a:t>Vitamin C: ~75–90 mg/day</a:t>
            </a:r>
          </a:p>
          <a:p>
            <a:r>
              <a:rPr lang="en-US" dirty="0"/>
              <a:t>Vitamin D: ~600 IU/day (varies)</a:t>
            </a:r>
          </a:p>
          <a:p>
            <a:r>
              <a:rPr lang="en-US" dirty="0"/>
              <a:t>Vitamin A: ~700–900 µg/day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052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Aspects of Vitamins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Consume diverse foods</a:t>
            </a:r>
          </a:p>
          <a:p>
            <a:r>
              <a:rPr lang="en-US" dirty="0"/>
              <a:t>• Preserve vitamins during cooking</a:t>
            </a:r>
          </a:p>
          <a:p>
            <a:r>
              <a:rPr lang="en-US" dirty="0"/>
              <a:t>• Avoid excessive supplementation</a:t>
            </a:r>
          </a:p>
          <a:p>
            <a:r>
              <a:rPr lang="en-US" dirty="0"/>
              <a:t>• Consider absorption and bioavailability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539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Vitamins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Vitamin A: Vision, immunity</a:t>
            </a:r>
          </a:p>
          <a:p>
            <a:r>
              <a:rPr lang="en-US" dirty="0"/>
              <a:t>Vitamin D: Calcium regulation</a:t>
            </a:r>
          </a:p>
          <a:p>
            <a:r>
              <a:rPr lang="en-US" dirty="0"/>
              <a:t>Vitamin C: Collagen synthesis</a:t>
            </a:r>
          </a:p>
          <a:p>
            <a:r>
              <a:rPr lang="en-US" dirty="0"/>
              <a:t>B vitamins: Energy metabolism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099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Minerals: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Inorganic nutrients required for body functions.</a:t>
            </a:r>
          </a:p>
          <a:p>
            <a:endParaRPr lang="en-US" dirty="0"/>
          </a:p>
          <a:p>
            <a:r>
              <a:rPr lang="en-US" dirty="0"/>
              <a:t>Major minerals:</a:t>
            </a:r>
          </a:p>
          <a:p>
            <a:r>
              <a:rPr lang="en-US" dirty="0"/>
              <a:t>Calcium, phosphorus, magnesium, sodium, potassium</a:t>
            </a:r>
          </a:p>
          <a:p>
            <a:endParaRPr lang="en-US" dirty="0"/>
          </a:p>
          <a:p>
            <a:r>
              <a:rPr lang="en-US" dirty="0"/>
              <a:t>Trace minerals:</a:t>
            </a:r>
          </a:p>
          <a:p>
            <a:r>
              <a:rPr lang="en-US" dirty="0"/>
              <a:t>Iron, zinc, iodine, selenium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8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to Daily Nutrient Requirements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Daily requirements are the amounts and types of nutrients needed to maintain:</a:t>
            </a:r>
          </a:p>
          <a:p>
            <a:r>
              <a:rPr lang="en-US" dirty="0"/>
              <a:t>• Energy balance</a:t>
            </a:r>
          </a:p>
          <a:p>
            <a:r>
              <a:rPr lang="en-US" dirty="0"/>
              <a:t>• Growth and repair</a:t>
            </a:r>
          </a:p>
          <a:p>
            <a:r>
              <a:rPr lang="en-US" dirty="0"/>
              <a:t>• Metabolism</a:t>
            </a:r>
          </a:p>
          <a:p>
            <a:r>
              <a:rPr lang="en-US" dirty="0"/>
              <a:t>• Immunity</a:t>
            </a:r>
          </a:p>
          <a:p>
            <a:r>
              <a:rPr lang="en-US" dirty="0"/>
              <a:t>• Normal physiological functions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Daily Mineral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Examples:</a:t>
            </a:r>
          </a:p>
          <a:p>
            <a:r>
              <a:rPr lang="en-US" dirty="0"/>
              <a:t>Calcium: ~1000 mg/day adults</a:t>
            </a:r>
          </a:p>
          <a:p>
            <a:r>
              <a:rPr lang="en-US" dirty="0"/>
              <a:t>Iron: ~8–18 mg/day depending on group</a:t>
            </a:r>
          </a:p>
          <a:p>
            <a:r>
              <a:rPr lang="en-US" dirty="0"/>
              <a:t>Potassium: ~2600–3400 mg/day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397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Aspects of Minerals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Mineral-rich foods</a:t>
            </a:r>
          </a:p>
          <a:p>
            <a:r>
              <a:rPr lang="en-US" dirty="0"/>
              <a:t>• Proper absorption</a:t>
            </a:r>
          </a:p>
          <a:p>
            <a:r>
              <a:rPr lang="en-US" dirty="0"/>
              <a:t>• Balance between minerals</a:t>
            </a:r>
          </a:p>
          <a:p>
            <a:r>
              <a:rPr lang="en-US" dirty="0"/>
              <a:t>• Avoid excess intake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50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Functions of Minerals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Calcium: Bones and muscles</a:t>
            </a:r>
          </a:p>
          <a:p>
            <a:r>
              <a:rPr lang="en-US" dirty="0"/>
              <a:t>Iron: Hemoglobin formation</a:t>
            </a:r>
          </a:p>
          <a:p>
            <a:r>
              <a:rPr lang="en-US" dirty="0"/>
              <a:t>Iodine: Thyroid hormones</a:t>
            </a:r>
          </a:p>
          <a:p>
            <a:r>
              <a:rPr lang="en-US" dirty="0"/>
              <a:t>Zinc: Immunity and enzymes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486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Nutrient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• Age</a:t>
            </a:r>
          </a:p>
          <a:p>
            <a:r>
              <a:rPr lang="en-US" dirty="0"/>
              <a:t>• Sex</a:t>
            </a:r>
          </a:p>
          <a:p>
            <a:r>
              <a:rPr lang="en-US" dirty="0"/>
              <a:t>• Body size</a:t>
            </a:r>
          </a:p>
          <a:p>
            <a:r>
              <a:rPr lang="en-US" dirty="0"/>
              <a:t>• Activity level</a:t>
            </a:r>
          </a:p>
          <a:p>
            <a:r>
              <a:rPr lang="en-US" dirty="0"/>
              <a:t>• Pregnancy/lactation</a:t>
            </a:r>
          </a:p>
          <a:p>
            <a:r>
              <a:rPr lang="en-US" dirty="0"/>
              <a:t>• Disease conditions</a:t>
            </a:r>
          </a:p>
          <a:p>
            <a:r>
              <a:rPr lang="en-US" dirty="0"/>
              <a:t>• Environmental factors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081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Balanced Diet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balanced diet provides:</a:t>
            </a:r>
          </a:p>
          <a:p>
            <a:r>
              <a:rPr lang="en-US" dirty="0"/>
              <a:t>• Adequate quantity</a:t>
            </a:r>
          </a:p>
          <a:p>
            <a:r>
              <a:rPr lang="en-US" dirty="0"/>
              <a:t>• Good quality nutrients</a:t>
            </a:r>
          </a:p>
          <a:p>
            <a:r>
              <a:rPr lang="en-US" dirty="0"/>
              <a:t>• Variety of foods</a:t>
            </a:r>
          </a:p>
          <a:p>
            <a:r>
              <a:rPr lang="en-US" dirty="0"/>
              <a:t>• Proper proportions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617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Macronutrients provide energy and building materials.</a:t>
            </a:r>
          </a:p>
          <a:p>
            <a:r>
              <a:rPr lang="en-US" dirty="0"/>
              <a:t>Micronutrients regulate body processes.</a:t>
            </a:r>
          </a:p>
          <a:p>
            <a:r>
              <a:rPr lang="en-US" dirty="0"/>
              <a:t>Both quantity and quality are essential for health.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88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</a:t>
            </a:r>
            <a:r>
              <a:rPr lang="en-US" dirty="0" err="1"/>
              <a:t>vs</a:t>
            </a:r>
            <a:r>
              <a:rPr lang="en-US" dirty="0"/>
              <a:t> Qualitative Requirements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Quantitative: Amount of nutrient needed per day (grams, mg, µg)</a:t>
            </a:r>
          </a:p>
          <a:p>
            <a:endParaRPr lang="en-US" dirty="0"/>
          </a:p>
          <a:p>
            <a:r>
              <a:rPr lang="en-US" dirty="0"/>
              <a:t>Qualitative: Quality, sources, bioavailability, nutrient composition and balance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Carbohydrates: Overview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Main energy-producing macronutrient</a:t>
            </a:r>
          </a:p>
          <a:p>
            <a:r>
              <a:rPr lang="en-US" dirty="0"/>
              <a:t>• Provide 4 kcal/g</a:t>
            </a:r>
          </a:p>
          <a:p>
            <a:r>
              <a:rPr lang="en-US" dirty="0"/>
              <a:t>• Major fuel for brain and muscles</a:t>
            </a:r>
          </a:p>
          <a:p>
            <a:r>
              <a:rPr lang="en-US" dirty="0"/>
              <a:t>• Classified as simple and complex carbohydrates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Carbohydrate Requirement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Adults generally require about 45–65% of total daily energy from carbohydrates.</a:t>
            </a:r>
          </a:p>
          <a:p>
            <a:endParaRPr lang="en-US" dirty="0"/>
          </a:p>
          <a:p>
            <a:r>
              <a:rPr lang="en-US" dirty="0"/>
              <a:t>Example:</a:t>
            </a:r>
          </a:p>
          <a:p>
            <a:r>
              <a:rPr lang="en-US" dirty="0"/>
              <a:t>2000 kcal diet → about 225–325 g carbohydrate/day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Aspects of Carbohydrates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Prefer:</a:t>
            </a:r>
          </a:p>
          <a:p>
            <a:r>
              <a:rPr lang="en-US" dirty="0"/>
              <a:t>• Whole grains</a:t>
            </a:r>
          </a:p>
          <a:p>
            <a:r>
              <a:rPr lang="en-US" dirty="0"/>
              <a:t>• Fruits</a:t>
            </a:r>
          </a:p>
          <a:p>
            <a:r>
              <a:rPr lang="en-US" dirty="0"/>
              <a:t>• Vegetables</a:t>
            </a:r>
          </a:p>
          <a:p>
            <a:r>
              <a:rPr lang="en-US" dirty="0"/>
              <a:t>• Legumes</a:t>
            </a:r>
          </a:p>
          <a:p>
            <a:r>
              <a:rPr lang="en-US" dirty="0"/>
              <a:t>• High-fiber carbohydrates</a:t>
            </a:r>
          </a:p>
          <a:p>
            <a:endParaRPr lang="en-US" dirty="0"/>
          </a:p>
          <a:p>
            <a:r>
              <a:rPr lang="en-US" dirty="0"/>
              <a:t>Limit excessive refined sugars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Carbohydrates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Energy supply</a:t>
            </a:r>
          </a:p>
          <a:p>
            <a:r>
              <a:rPr lang="en-US" dirty="0"/>
              <a:t>• Protein sparing action</a:t>
            </a:r>
          </a:p>
          <a:p>
            <a:r>
              <a:rPr lang="en-US" dirty="0"/>
              <a:t>• Fat metabolism</a:t>
            </a:r>
          </a:p>
          <a:p>
            <a:r>
              <a:rPr lang="en-US" dirty="0"/>
              <a:t>• Dietary fiber benefits</a:t>
            </a:r>
          </a:p>
          <a:p>
            <a:r>
              <a:rPr lang="en-US" dirty="0"/>
              <a:t>• Supports intestinal health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Proteins: Overview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Macronutrients made of amino acids</a:t>
            </a:r>
          </a:p>
          <a:p>
            <a:r>
              <a:rPr lang="en-US" dirty="0"/>
              <a:t>• Provide 4 kcal/g</a:t>
            </a:r>
          </a:p>
          <a:p>
            <a:r>
              <a:rPr lang="en-US" dirty="0"/>
              <a:t>• Required for tissues, enzymes, hormones and immunity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Aspects of Proteins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Complete proteins contain all essential amino acids.</a:t>
            </a:r>
          </a:p>
          <a:p>
            <a:endParaRPr lang="en-US" dirty="0"/>
          </a:p>
          <a:p>
            <a:r>
              <a:rPr lang="en-US" dirty="0"/>
              <a:t>Sources:</a:t>
            </a:r>
          </a:p>
          <a:p>
            <a:r>
              <a:rPr lang="en-US" dirty="0"/>
              <a:t>• Eggs</a:t>
            </a:r>
          </a:p>
          <a:p>
            <a:r>
              <a:rPr lang="en-US" dirty="0"/>
              <a:t>• Milk</a:t>
            </a:r>
          </a:p>
          <a:p>
            <a:r>
              <a:rPr lang="en-US" dirty="0"/>
              <a:t>• Meat</a:t>
            </a:r>
          </a:p>
          <a:p>
            <a:r>
              <a:rPr lang="en-US" dirty="0"/>
              <a:t>• Fish</a:t>
            </a:r>
          </a:p>
          <a:p>
            <a:r>
              <a:rPr lang="en-US" dirty="0"/>
              <a:t>• Soy</a:t>
            </a:r>
          </a:p>
          <a:p>
            <a:endParaRPr lang="en-US" dirty="0"/>
          </a:p>
          <a:p>
            <a:r>
              <a:rPr lang="en-US" dirty="0"/>
              <a:t>Incomplete proteins:</a:t>
            </a:r>
          </a:p>
          <a:p>
            <a:r>
              <a:rPr lang="en-US" dirty="0"/>
              <a:t>• Many plant sources (can be combined)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</TotalTime>
  <Words>611</Words>
  <Application>Microsoft Office PowerPoint</Application>
  <PresentationFormat>Custom</PresentationFormat>
  <Paragraphs>148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Organic</vt:lpstr>
      <vt:lpstr> </vt:lpstr>
      <vt:lpstr>Introduction to Daily Nutrient Requirements</vt:lpstr>
      <vt:lpstr>Quantitative vs Qualitative Requirements</vt:lpstr>
      <vt:lpstr>Carbohydrates: Overview</vt:lpstr>
      <vt:lpstr>Daily Carbohydrate Requirement</vt:lpstr>
      <vt:lpstr>Qualitative Aspects of Carbohydrates</vt:lpstr>
      <vt:lpstr>Functions of Carbohydrates</vt:lpstr>
      <vt:lpstr>Proteins: Overview</vt:lpstr>
      <vt:lpstr>Qualitative Aspects of Proteins</vt:lpstr>
      <vt:lpstr>Functions of Proteins</vt:lpstr>
      <vt:lpstr>Fats: Overview</vt:lpstr>
      <vt:lpstr>Daily Fat Requirement</vt:lpstr>
      <vt:lpstr>Qualitative Aspects of Fats</vt:lpstr>
      <vt:lpstr>Functions of Fats</vt:lpstr>
      <vt:lpstr>Vitamins: Overview</vt:lpstr>
      <vt:lpstr>Daily Vitamin Requirements</vt:lpstr>
      <vt:lpstr>Qualitative Aspects of Vitamins</vt:lpstr>
      <vt:lpstr>Functions of Vitamins</vt:lpstr>
      <vt:lpstr>Minerals: Overview</vt:lpstr>
      <vt:lpstr> Daily Mineral Requirements</vt:lpstr>
      <vt:lpstr>Qualitative Aspects of Minerals</vt:lpstr>
      <vt:lpstr>Functions of Minerals</vt:lpstr>
      <vt:lpstr>Factors Affecting Nutrient Requirements</vt:lpstr>
      <vt:lpstr>Balanced Diet Concept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MAC</dc:creator>
  <cp:lastModifiedBy>Bismillah computers</cp:lastModifiedBy>
  <cp:revision>6</cp:revision>
  <dcterms:created xsi:type="dcterms:W3CDTF">2025-09-15T17:01:40Z</dcterms:created>
  <dcterms:modified xsi:type="dcterms:W3CDTF">2026-06-17T06:53:41Z</dcterms:modified>
</cp:coreProperties>
</file>