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4C918-4A8B-3FD9-B27A-595455F0E8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data in Psychology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FE2FA-F14D-5A31-C60F-F5D96E36A4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BS PSYCHOLOGY</a:t>
            </a:r>
          </a:p>
          <a:p>
            <a:endParaRPr lang="en-US" dirty="0"/>
          </a:p>
          <a:p>
            <a:r>
              <a:rPr lang="en-US" dirty="0"/>
              <a:t>Awais hamza</a:t>
            </a:r>
          </a:p>
        </p:txBody>
      </p:sp>
    </p:spTree>
    <p:extLst>
      <p:ext uri="{BB962C8B-B14F-4D97-AF65-F5344CB8AC3E}">
        <p14:creationId xmlns:p14="http://schemas.microsoft.com/office/powerpoint/2010/main" val="1988250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3B56-DCAB-3063-4797-D2D0256B1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Measures of Central Tendency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39FC3-95EA-F955-2C61-CE688BFFD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Central Tendency</a:t>
            </a:r>
          </a:p>
          <a:p>
            <a:r>
              <a:rPr lang="en-US" dirty="0"/>
              <a:t>Measures that describe the center of a dataset.</a:t>
            </a:r>
          </a:p>
          <a:p>
            <a:r>
              <a:rPr lang="en-US" b="1" dirty="0"/>
              <a:t>Mean</a:t>
            </a:r>
          </a:p>
          <a:p>
            <a:r>
              <a:rPr lang="en-US" dirty="0"/>
              <a:t>Average score</a:t>
            </a:r>
          </a:p>
          <a:p>
            <a:r>
              <a:rPr lang="en-US" b="1" dirty="0"/>
              <a:t>Median</a:t>
            </a:r>
          </a:p>
          <a:p>
            <a:r>
              <a:rPr lang="en-US" dirty="0"/>
              <a:t>Middle value</a:t>
            </a:r>
          </a:p>
          <a:p>
            <a:r>
              <a:rPr lang="en-US" b="1" dirty="0"/>
              <a:t>Mode</a:t>
            </a:r>
          </a:p>
          <a:p>
            <a:r>
              <a:rPr lang="en-US" dirty="0"/>
              <a:t>Most frequently occurring value</a:t>
            </a:r>
          </a:p>
          <a:p>
            <a:r>
              <a:rPr lang="en-US" dirty="0"/>
              <a:t>Importance: Provides a quick summary of data.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23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9493A-3D1B-EDA2-C3D2-8DCF3C962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 in Psychology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8F912-7D54-97D2-2B6B-E0BEA2B78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Understanding the Mean</a:t>
            </a:r>
          </a:p>
          <a:p>
            <a:r>
              <a:rPr lang="en-US" dirty="0"/>
              <a:t>Formula: Mean = Sum of Scores ÷ Number of Scores</a:t>
            </a:r>
          </a:p>
          <a:p>
            <a:r>
              <a:rPr lang="en-US" dirty="0"/>
              <a:t>Example: Average anxiety score of participants</a:t>
            </a:r>
          </a:p>
          <a:p>
            <a:r>
              <a:rPr lang="en-US" dirty="0"/>
              <a:t>Advantages:</a:t>
            </a:r>
          </a:p>
          <a:p>
            <a:r>
              <a:rPr lang="en-US" dirty="0"/>
              <a:t>Easy to calculate</a:t>
            </a:r>
          </a:p>
          <a:p>
            <a:r>
              <a:rPr lang="en-US" dirty="0"/>
              <a:t>Commonly used in research</a:t>
            </a:r>
          </a:p>
          <a:p>
            <a:r>
              <a:rPr lang="en-US" dirty="0"/>
              <a:t>Limitation: Affected by extreme scores.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050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C8A82-7ADB-9CF7-B02A-F4A338892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Median and Mode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3CC1A-EE0E-2CD1-4EBF-9D13D91D5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Median</a:t>
            </a:r>
          </a:p>
          <a:p>
            <a:r>
              <a:rPr lang="en-US" dirty="0"/>
              <a:t>Middle value in ordered data</a:t>
            </a:r>
          </a:p>
          <a:p>
            <a:r>
              <a:rPr lang="en-US" dirty="0"/>
              <a:t>Useful for skewed distributions</a:t>
            </a:r>
          </a:p>
          <a:p>
            <a:r>
              <a:rPr lang="en-US" b="1" dirty="0"/>
              <a:t>Mode</a:t>
            </a:r>
          </a:p>
          <a:p>
            <a:r>
              <a:rPr lang="en-US" dirty="0"/>
              <a:t>Most common value</a:t>
            </a:r>
          </a:p>
          <a:p>
            <a:r>
              <a:rPr lang="en-US" dirty="0"/>
              <a:t>Useful for categorical data</a:t>
            </a:r>
          </a:p>
          <a:p>
            <a:r>
              <a:rPr lang="en-US" dirty="0"/>
              <a:t>Psychology Example: Most common therapy attendance frequency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301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C248F-3547-A68B-2984-23761BD7D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Measures of Variability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5230A-61AA-7FC5-4E99-9C2BCF5F9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Variability in Data</a:t>
            </a:r>
          </a:p>
          <a:p>
            <a:r>
              <a:rPr lang="en-US" dirty="0"/>
              <a:t>Variability describes how spread out data values are.</a:t>
            </a:r>
          </a:p>
          <a:p>
            <a:r>
              <a:rPr lang="en-US" dirty="0"/>
              <a:t>Main Measures:</a:t>
            </a:r>
          </a:p>
          <a:p>
            <a:r>
              <a:rPr lang="en-US" dirty="0"/>
              <a:t>Range</a:t>
            </a:r>
          </a:p>
          <a:p>
            <a:r>
              <a:rPr lang="en-US" dirty="0"/>
              <a:t>Variance</a:t>
            </a:r>
          </a:p>
          <a:p>
            <a:r>
              <a:rPr lang="en-US" dirty="0"/>
              <a:t>Standard Deviation</a:t>
            </a:r>
          </a:p>
          <a:p>
            <a:r>
              <a:rPr lang="en-US" dirty="0"/>
              <a:t>Importance: Shows consistency or diversity in participant responses.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647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C074B-99F0-2CD2-8D27-2F29FE725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Range and Variance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25869-2D8A-8522-02AF-035C43755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Range</a:t>
            </a:r>
          </a:p>
          <a:p>
            <a:r>
              <a:rPr lang="en-US" dirty="0"/>
              <a:t>Difference between highest and lowest values.</a:t>
            </a:r>
          </a:p>
          <a:p>
            <a:r>
              <a:rPr lang="en-US" dirty="0"/>
              <a:t>Example: Highest anxiety score – Lowest anxiety score</a:t>
            </a:r>
          </a:p>
          <a:p>
            <a:r>
              <a:rPr lang="en-US" b="1" dirty="0"/>
              <a:t>Variance</a:t>
            </a:r>
          </a:p>
          <a:p>
            <a:r>
              <a:rPr lang="en-US" dirty="0"/>
              <a:t>Measures average spread of data around the mean.</a:t>
            </a:r>
          </a:p>
          <a:p>
            <a:r>
              <a:rPr lang="en-US" dirty="0"/>
              <a:t>Higher variance indicates:</a:t>
            </a:r>
          </a:p>
          <a:p>
            <a:r>
              <a:rPr lang="en-US" dirty="0"/>
              <a:t>Greater variability among participants.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685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9DF09-2D7C-7198-2566-89941E91A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Deviation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2AE2C-0D62-89BD-2FAD-F05F0C9DD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Understanding Standard Deviation</a:t>
            </a:r>
          </a:p>
          <a:p>
            <a:r>
              <a:rPr lang="en-US" dirty="0"/>
              <a:t>Standard deviation measures how much scores deviate from the mean.</a:t>
            </a:r>
          </a:p>
          <a:p>
            <a:r>
              <a:rPr lang="en-US" dirty="0"/>
              <a:t>Low Standard Deviation:</a:t>
            </a:r>
          </a:p>
          <a:p>
            <a:r>
              <a:rPr lang="en-US" dirty="0"/>
              <a:t>Scores are close to the average</a:t>
            </a:r>
          </a:p>
          <a:p>
            <a:r>
              <a:rPr lang="en-US" dirty="0"/>
              <a:t>High Standard Deviation:</a:t>
            </a:r>
          </a:p>
          <a:p>
            <a:r>
              <a:rPr lang="en-US" dirty="0"/>
              <a:t>Scores are widely spread</a:t>
            </a:r>
          </a:p>
          <a:p>
            <a:r>
              <a:rPr lang="en-US" dirty="0"/>
              <a:t>Importance in Psychology: Evaluates consistency in behavior or test performance.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722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B5D64-C65A-2DAE-999D-29B583B77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Descriptive Analysis in SPSS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6B29C-C20C-C538-388A-846FDFB82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Steps in SPSS</a:t>
            </a:r>
          </a:p>
          <a:p>
            <a:r>
              <a:rPr lang="en-US" dirty="0"/>
              <a:t>Click Analyze</a:t>
            </a:r>
          </a:p>
          <a:p>
            <a:r>
              <a:rPr lang="en-US" dirty="0"/>
              <a:t>Select Descriptive Statistics</a:t>
            </a:r>
          </a:p>
          <a:p>
            <a:r>
              <a:rPr lang="en-US" dirty="0"/>
              <a:t>Choose Descriptives</a:t>
            </a:r>
          </a:p>
          <a:p>
            <a:r>
              <a:rPr lang="en-US" dirty="0"/>
              <a:t>Select variables</a:t>
            </a:r>
          </a:p>
          <a:p>
            <a:r>
              <a:rPr lang="en-US" dirty="0"/>
              <a:t>Run analysis</a:t>
            </a:r>
          </a:p>
          <a:p>
            <a:r>
              <a:rPr lang="en-US" dirty="0"/>
              <a:t>SPSS Outputs:</a:t>
            </a:r>
          </a:p>
          <a:p>
            <a:r>
              <a:rPr lang="en-US" dirty="0"/>
              <a:t>Mean</a:t>
            </a:r>
          </a:p>
          <a:p>
            <a:r>
              <a:rPr lang="en-US" dirty="0"/>
              <a:t>Standard deviation</a:t>
            </a:r>
          </a:p>
          <a:p>
            <a:r>
              <a:rPr lang="en-US" dirty="0"/>
              <a:t>Minimum and maximum values</a:t>
            </a:r>
          </a:p>
          <a:p>
            <a:r>
              <a:rPr lang="en-US" b="1" dirty="0"/>
              <a:t>Suggested Visual</a:t>
            </a:r>
            <a:r>
              <a:rPr lang="en-US" dirty="0"/>
              <a:t>: Screenshot of SPSS Descriptive Statistics menu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205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9B354-5767-BB20-2664-3E60D8CD4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Descriptive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35B6B-B7E0-6210-CFEE-928A541CC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9826278" cy="3318936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Example Interpretation</a:t>
            </a:r>
          </a:p>
          <a:p>
            <a:r>
              <a:rPr lang="en-US" dirty="0"/>
              <a:t>Example Results:</a:t>
            </a:r>
          </a:p>
          <a:p>
            <a:r>
              <a:rPr lang="en-US" dirty="0"/>
              <a:t>Mean anxiety score = 28.5</a:t>
            </a:r>
          </a:p>
          <a:p>
            <a:r>
              <a:rPr lang="en-US" dirty="0"/>
              <a:t>Standard deviation = 4.2</a:t>
            </a:r>
          </a:p>
          <a:p>
            <a:r>
              <a:rPr lang="en-US" dirty="0"/>
              <a:t>Interpretation: Most participants had moderate anxiety levels with limited variation.</a:t>
            </a:r>
          </a:p>
          <a:p>
            <a:r>
              <a:rPr lang="en-US" dirty="0"/>
              <a:t>Importance: Helps researchers summarize psychological data clearly.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693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94011-233C-1A18-5069-CB1B3D09C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in Psychological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12C73-068B-FB72-B06A-48D8C523C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Why Frequencies and Descriptive Analysis Matter</a:t>
            </a:r>
          </a:p>
          <a:p>
            <a:r>
              <a:rPr lang="en-US" dirty="0"/>
              <a:t>These analyses help researchers:</a:t>
            </a:r>
          </a:p>
          <a:p>
            <a:r>
              <a:rPr lang="en-US" dirty="0"/>
              <a:t>Understand participant characteristics</a:t>
            </a:r>
          </a:p>
          <a:p>
            <a:r>
              <a:rPr lang="en-US" dirty="0"/>
              <a:t>Detect unusual values</a:t>
            </a:r>
          </a:p>
          <a:p>
            <a:r>
              <a:rPr lang="en-US" dirty="0"/>
              <a:t>Summarize research findings</a:t>
            </a:r>
          </a:p>
          <a:p>
            <a:r>
              <a:rPr lang="en-US" dirty="0"/>
              <a:t>Prepare for advanced statistical testing</a:t>
            </a:r>
          </a:p>
          <a:p>
            <a:r>
              <a:rPr lang="en-US" dirty="0"/>
              <a:t>Applications:</a:t>
            </a:r>
          </a:p>
          <a:p>
            <a:r>
              <a:rPr lang="en-US" dirty="0"/>
              <a:t>Clinical psychology</a:t>
            </a:r>
          </a:p>
          <a:p>
            <a:r>
              <a:rPr lang="en-US" dirty="0"/>
              <a:t>Educational psychology</a:t>
            </a:r>
          </a:p>
          <a:p>
            <a:r>
              <a:rPr lang="en-US" dirty="0"/>
              <a:t>Experimental research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567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717-56BF-C409-700B-2B0E05996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Errors in Descriptive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8AF3C-9EE4-BA23-2235-A6C0F5010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Mistakes to Avoid</a:t>
            </a:r>
          </a:p>
          <a:p>
            <a:r>
              <a:rPr lang="en-US" dirty="0"/>
              <a:t>Incorrect data entry</a:t>
            </a:r>
          </a:p>
          <a:p>
            <a:r>
              <a:rPr lang="en-US" dirty="0"/>
              <a:t>Misinterpreting averages</a:t>
            </a:r>
          </a:p>
          <a:p>
            <a:r>
              <a:rPr lang="en-US" dirty="0"/>
              <a:t>Ignoring variability</a:t>
            </a:r>
          </a:p>
          <a:p>
            <a:r>
              <a:rPr lang="en-US" dirty="0"/>
              <a:t>Using inappropriate graphs</a:t>
            </a:r>
          </a:p>
          <a:p>
            <a:r>
              <a:rPr lang="en-US" dirty="0"/>
              <a:t>Consequences:</a:t>
            </a:r>
          </a:p>
          <a:p>
            <a:r>
              <a:rPr lang="en-US" dirty="0"/>
              <a:t>Invalid conclusions</a:t>
            </a:r>
          </a:p>
          <a:p>
            <a:r>
              <a:rPr lang="en-US" dirty="0"/>
              <a:t>Misleading interpretations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903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AB5C9-DFBC-FE5A-76EE-080D98194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Preliminary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862FC-A6B2-20FA-90CD-E9B1C9299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What is Preliminary Analysis?</a:t>
            </a:r>
          </a:p>
          <a:p>
            <a:r>
              <a:rPr lang="en-US" dirty="0"/>
              <a:t>Preliminary analysis is the first stage of examining data before conducting advanced statistical tests.</a:t>
            </a:r>
          </a:p>
          <a:p>
            <a:r>
              <a:rPr lang="en-US" b="1" dirty="0"/>
              <a:t>Purpose:</a:t>
            </a:r>
          </a:p>
          <a:p>
            <a:r>
              <a:rPr lang="en-US" dirty="0"/>
              <a:t>Understand the dataset</a:t>
            </a:r>
          </a:p>
          <a:p>
            <a:r>
              <a:rPr lang="en-US" dirty="0"/>
              <a:t>Detect errors and missing values</a:t>
            </a:r>
          </a:p>
          <a:p>
            <a:r>
              <a:rPr lang="en-US" dirty="0"/>
              <a:t>Summarize participant responses</a:t>
            </a:r>
          </a:p>
          <a:p>
            <a:r>
              <a:rPr lang="en-US" dirty="0"/>
              <a:t>Identify data patterns</a:t>
            </a:r>
          </a:p>
          <a:p>
            <a:r>
              <a:rPr lang="en-US" dirty="0"/>
              <a:t>Importance in Psychology: Ensures valid and reliable research findings.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001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09CEB-39D8-C9AF-000A-19B34A582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141B6-CCCE-5BE7-C58B-C7E42A6AD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Key Takeaways</a:t>
            </a:r>
          </a:p>
          <a:p>
            <a:r>
              <a:rPr lang="en-US" dirty="0"/>
              <a:t>Frequency analysis summarizes categorical data</a:t>
            </a:r>
          </a:p>
          <a:p>
            <a:r>
              <a:rPr lang="en-US" dirty="0"/>
              <a:t>Descriptive analysis summarizes numerical data</a:t>
            </a:r>
          </a:p>
          <a:p>
            <a:r>
              <a:rPr lang="en-US" dirty="0"/>
              <a:t>Central tendency explains average behavior</a:t>
            </a:r>
          </a:p>
          <a:p>
            <a:r>
              <a:rPr lang="en-US" dirty="0"/>
              <a:t>Variability measures spread of scores</a:t>
            </a:r>
          </a:p>
          <a:p>
            <a:r>
              <a:rPr lang="en-US" dirty="0"/>
              <a:t>SPSS simplifies preliminary data analysis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924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78728-381C-7130-2D29-7AA4DC856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Frequency Analysis?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0268D-4B3F-FD2D-57DC-4114FD758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Frequency analysis examines how often values or categories occur in a dataset.</a:t>
            </a:r>
          </a:p>
          <a:p>
            <a:r>
              <a:rPr lang="en-US" b="1" dirty="0"/>
              <a:t>Key Purpose:</a:t>
            </a:r>
          </a:p>
          <a:p>
            <a:r>
              <a:rPr lang="en-US" dirty="0"/>
              <a:t>Summarize categorical data</a:t>
            </a:r>
          </a:p>
          <a:p>
            <a:r>
              <a:rPr lang="en-US" dirty="0"/>
              <a:t>Identify common responses</a:t>
            </a:r>
          </a:p>
          <a:p>
            <a:r>
              <a:rPr lang="en-US" dirty="0"/>
              <a:t>Understand response distribution</a:t>
            </a:r>
          </a:p>
          <a:p>
            <a:r>
              <a:rPr lang="en-US" b="1" dirty="0"/>
              <a:t>Examples in Psychology:</a:t>
            </a:r>
          </a:p>
          <a:p>
            <a:r>
              <a:rPr lang="en-US" dirty="0"/>
              <a:t>Gender distribution</a:t>
            </a:r>
          </a:p>
          <a:p>
            <a:r>
              <a:rPr lang="en-US" dirty="0"/>
              <a:t>Therapy attendance frequency</a:t>
            </a:r>
          </a:p>
          <a:p>
            <a:r>
              <a:rPr lang="en-US" dirty="0"/>
              <a:t>Survey response categories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341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10621-6311-FF37-3E6A-165EF6995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Distribution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734A479-387D-E979-95B1-77C00995E0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1144674"/>
              </p:ext>
            </p:extLst>
          </p:nvPr>
        </p:nvGraphicFramePr>
        <p:xfrm>
          <a:off x="1098453" y="2501931"/>
          <a:ext cx="9601200" cy="146304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3114196747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3388887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Stress Level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Frequency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90197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Low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10179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Moderate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003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High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876077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E9F8B7DD-57FA-D3D7-4E74-283D8D29F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453" y="4049609"/>
            <a:ext cx="5205046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Understanding Frequency Distribution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frequency distribution organizes data according to how often values occurs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Benefits: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Simplifies data interpretation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Helps visualize patterns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031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816B0-8699-53E1-E44C-B67C1F69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Frequency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D72CB-B9F8-4F56-137B-6106F7909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Common Frequency Tables</a:t>
            </a:r>
          </a:p>
          <a:p>
            <a:r>
              <a:rPr lang="en-US" b="1" dirty="0"/>
              <a:t>Simple Frequency Table</a:t>
            </a:r>
          </a:p>
          <a:p>
            <a:r>
              <a:rPr lang="en-US" dirty="0"/>
              <a:t>Shows counts for each category.</a:t>
            </a:r>
          </a:p>
          <a:p>
            <a:r>
              <a:rPr lang="en-US" b="1" dirty="0"/>
              <a:t>Grouped Frequency Table</a:t>
            </a:r>
          </a:p>
          <a:p>
            <a:r>
              <a:rPr lang="en-US" dirty="0"/>
              <a:t>Groups numerical data into intervals.</a:t>
            </a:r>
          </a:p>
          <a:p>
            <a:r>
              <a:rPr lang="en-US" dirty="0"/>
              <a:t>Applications in Psychology:</a:t>
            </a:r>
          </a:p>
          <a:p>
            <a:r>
              <a:rPr lang="en-US" dirty="0"/>
              <a:t>Anxiety score grouping</a:t>
            </a:r>
          </a:p>
          <a:p>
            <a:r>
              <a:rPr lang="en-US" dirty="0"/>
              <a:t>Age categories</a:t>
            </a:r>
          </a:p>
          <a:p>
            <a:r>
              <a:rPr lang="en-US" dirty="0"/>
              <a:t>Depression severity levels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124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C79FF-EC4A-3551-A78D-D7D4CFA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Analysis in SPSS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86D82-072A-C349-5392-335F1F52A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Conducting Frequency Analysis</a:t>
            </a:r>
          </a:p>
          <a:p>
            <a:r>
              <a:rPr lang="en-US" dirty="0"/>
              <a:t>Steps in SPSS:</a:t>
            </a:r>
          </a:p>
          <a:p>
            <a:r>
              <a:rPr lang="en-US" dirty="0"/>
              <a:t>Click Analyze</a:t>
            </a:r>
          </a:p>
          <a:p>
            <a:r>
              <a:rPr lang="en-US" dirty="0"/>
              <a:t>Select Descriptive Statistics</a:t>
            </a:r>
          </a:p>
          <a:p>
            <a:r>
              <a:rPr lang="en-US" dirty="0"/>
              <a:t>Choose Frequencies</a:t>
            </a:r>
          </a:p>
          <a:p>
            <a:r>
              <a:rPr lang="en-US" dirty="0"/>
              <a:t>Select variables</a:t>
            </a:r>
          </a:p>
          <a:p>
            <a:r>
              <a:rPr lang="en-US" dirty="0"/>
              <a:t>Run analysis</a:t>
            </a:r>
          </a:p>
          <a:p>
            <a:r>
              <a:rPr lang="en-US" b="1" dirty="0"/>
              <a:t>SPSS Provides</a:t>
            </a:r>
            <a:r>
              <a:rPr lang="en-US" dirty="0"/>
              <a:t>:</a:t>
            </a:r>
          </a:p>
          <a:p>
            <a:r>
              <a:rPr lang="en-US" dirty="0"/>
              <a:t>Frequency tables , Percentages, Graphs</a:t>
            </a:r>
          </a:p>
          <a:p>
            <a:r>
              <a:rPr lang="en-US" b="1" dirty="0"/>
              <a:t>Suggested Visual:</a:t>
            </a:r>
          </a:p>
          <a:p>
            <a:r>
              <a:rPr lang="en-US" dirty="0"/>
              <a:t>Screenshot of SPSS Frequencies menu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565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09766-E338-0552-065D-77479CB27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Frequency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BD9DB-1D81-1D2D-EBEE-FA2AF997F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Example Interpretation</a:t>
            </a:r>
          </a:p>
          <a:p>
            <a:r>
              <a:rPr lang="en-US" dirty="0"/>
              <a:t>Example: 60% of students reported moderate stress levels.</a:t>
            </a:r>
          </a:p>
          <a:p>
            <a:r>
              <a:rPr lang="en-US" dirty="0"/>
              <a:t>Key Components:</a:t>
            </a:r>
          </a:p>
          <a:p>
            <a:r>
              <a:rPr lang="en-US" dirty="0"/>
              <a:t>Frequency</a:t>
            </a:r>
          </a:p>
          <a:p>
            <a:r>
              <a:rPr lang="en-US" dirty="0"/>
              <a:t>Percent</a:t>
            </a:r>
          </a:p>
          <a:p>
            <a:r>
              <a:rPr lang="en-US" dirty="0"/>
              <a:t>Valid Percent</a:t>
            </a:r>
          </a:p>
          <a:p>
            <a:r>
              <a:rPr lang="en-US" dirty="0"/>
              <a:t>Cumulative Percent</a:t>
            </a:r>
          </a:p>
          <a:p>
            <a:r>
              <a:rPr lang="en-US" dirty="0"/>
              <a:t>Importance: Helps researchers understand participant characteristics.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902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0267-C4F0-DF53-B2BB-59AEE6CCD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Graphical Representation of Frequencies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A1CA3-7B99-1E3E-5326-F1AFAD0C0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Common Graphs</a:t>
            </a:r>
          </a:p>
          <a:p>
            <a:r>
              <a:rPr lang="en-US" b="1" dirty="0"/>
              <a:t>Bar Charts</a:t>
            </a:r>
          </a:p>
          <a:p>
            <a:r>
              <a:rPr lang="en-US" dirty="0"/>
              <a:t>Used for categorical variables.</a:t>
            </a:r>
          </a:p>
          <a:p>
            <a:r>
              <a:rPr lang="en-US" b="1" dirty="0"/>
              <a:t>Pie Charts</a:t>
            </a:r>
          </a:p>
          <a:p>
            <a:r>
              <a:rPr lang="en-US" dirty="0"/>
              <a:t>Show proportions visually.</a:t>
            </a:r>
          </a:p>
          <a:p>
            <a:r>
              <a:rPr lang="en-US" b="1" dirty="0"/>
              <a:t>Histograms</a:t>
            </a:r>
          </a:p>
          <a:p>
            <a:r>
              <a:rPr lang="en-US" dirty="0"/>
              <a:t>Used for numerical distributions.</a:t>
            </a:r>
          </a:p>
          <a:p>
            <a:r>
              <a:rPr lang="en-US" dirty="0"/>
              <a:t>Suggested Visual:</a:t>
            </a:r>
          </a:p>
          <a:p>
            <a:r>
              <a:rPr lang="en-US" dirty="0"/>
              <a:t>Example frequency bar graph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03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F5D0B-9CEF-5168-E5AE-848121F5D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Descriptive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876CD-BF91-E9E5-95E9-464C26203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What is Descriptive Analysis?</a:t>
            </a:r>
          </a:p>
          <a:p>
            <a:r>
              <a:rPr lang="en-US" dirty="0"/>
              <a:t>Descriptive analysis summarizes and describes the main features of a dataset.</a:t>
            </a:r>
          </a:p>
          <a:p>
            <a:r>
              <a:rPr lang="en-US" dirty="0"/>
              <a:t>Purpose:</a:t>
            </a:r>
          </a:p>
          <a:p>
            <a:r>
              <a:rPr lang="en-US" dirty="0"/>
              <a:t>Simplify large amounts of data</a:t>
            </a:r>
          </a:p>
          <a:p>
            <a:r>
              <a:rPr lang="en-US" dirty="0"/>
              <a:t>Identify trends and patterns</a:t>
            </a:r>
          </a:p>
          <a:p>
            <a:r>
              <a:rPr lang="en-US" dirty="0"/>
              <a:t>Describe participant characteristics</a:t>
            </a:r>
          </a:p>
          <a:p>
            <a:r>
              <a:rPr lang="en-US" dirty="0"/>
              <a:t>Applications:</a:t>
            </a:r>
          </a:p>
          <a:p>
            <a:r>
              <a:rPr lang="en-US" dirty="0"/>
              <a:t>Psychological testing</a:t>
            </a:r>
          </a:p>
          <a:p>
            <a:r>
              <a:rPr lang="en-US" dirty="0"/>
              <a:t>Survey research</a:t>
            </a:r>
          </a:p>
          <a:p>
            <a:r>
              <a:rPr lang="en-US" dirty="0"/>
              <a:t>Experimental studies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1355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69</TotalTime>
  <Words>710</Words>
  <Application>Microsoft Office PowerPoint</Application>
  <PresentationFormat>Widescreen</PresentationFormat>
  <Paragraphs>186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Introduction to data in Psychology</vt:lpstr>
      <vt:lpstr>Introduction to Preliminary Analysis</vt:lpstr>
      <vt:lpstr>What is Frequency Analysis?</vt:lpstr>
      <vt:lpstr>Frequency Distribution</vt:lpstr>
      <vt:lpstr>Types of Frequency Tables</vt:lpstr>
      <vt:lpstr>Frequency Analysis in SPSS</vt:lpstr>
      <vt:lpstr>Interpreting Frequency Output</vt:lpstr>
      <vt:lpstr>Graphical Representation of Frequencies</vt:lpstr>
      <vt:lpstr>Introduction to Descriptive Analysis</vt:lpstr>
      <vt:lpstr>Measures of Central Tendency</vt:lpstr>
      <vt:lpstr>Mean in Psychology Research</vt:lpstr>
      <vt:lpstr>Median and Mode</vt:lpstr>
      <vt:lpstr>Measures of Variability</vt:lpstr>
      <vt:lpstr>Range and Variance</vt:lpstr>
      <vt:lpstr>Standard Deviation</vt:lpstr>
      <vt:lpstr>Descriptive Analysis in SPSS</vt:lpstr>
      <vt:lpstr>Interpreting Descriptive Statistics</vt:lpstr>
      <vt:lpstr>Importance in Psychological Research</vt:lpstr>
      <vt:lpstr>Common Errors in Descriptive Analysis</vt:lpstr>
      <vt:lpstr>Summary of Key Concepts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Awais Hamza</dc:creator>
  <cp:lastModifiedBy>Awais Hamza</cp:lastModifiedBy>
  <cp:revision>4</cp:revision>
  <dcterms:created xsi:type="dcterms:W3CDTF">2026-05-28T15:42:31Z</dcterms:created>
  <dcterms:modified xsi:type="dcterms:W3CDTF">2026-05-28T16:52:22Z</dcterms:modified>
</cp:coreProperties>
</file>