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4C918-4A8B-3FD9-B27A-595455F0E8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Introduction to data in Psychology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5FE2FA-F14D-5A31-C60F-F5D96E36A41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BS PSYCHOLOGY</a:t>
            </a:r>
          </a:p>
          <a:p>
            <a:endParaRPr lang="en-US" dirty="0"/>
          </a:p>
          <a:p>
            <a:r>
              <a:rPr lang="en-US" dirty="0"/>
              <a:t>Awais hamza</a:t>
            </a:r>
          </a:p>
        </p:txBody>
      </p:sp>
    </p:spTree>
    <p:extLst>
      <p:ext uri="{BB962C8B-B14F-4D97-AF65-F5344CB8AC3E}">
        <p14:creationId xmlns:p14="http://schemas.microsoft.com/office/powerpoint/2010/main" val="19882509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517A4-1CB8-6C68-621D-DD1159CD2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6079" y="1315512"/>
            <a:ext cx="9601196" cy="1303867"/>
          </a:xfrm>
        </p:spPr>
        <p:txBody>
          <a:bodyPr/>
          <a:lstStyle/>
          <a:p>
            <a:r>
              <a:rPr lang="en-US" dirty="0"/>
              <a:t>Example of Inter-Item Correlation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5CCCA60-4384-397F-770E-9D92A74981D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6700774"/>
              </p:ext>
            </p:extLst>
          </p:nvPr>
        </p:nvGraphicFramePr>
        <p:xfrm>
          <a:off x="1295398" y="2419643"/>
          <a:ext cx="9601200" cy="1828800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3860602279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val="1361174402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val="2257756605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val="572925174"/>
                    </a:ext>
                  </a:extLst>
                </a:gridCol>
              </a:tblGrid>
              <a:tr h="32581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Participant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Q1: Nervousness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Q2: Excessive Worry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Q3: Restlessness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5515508"/>
                  </a:ext>
                </a:extLst>
              </a:tr>
              <a:tr h="32581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8306564"/>
                  </a:ext>
                </a:extLst>
              </a:tr>
              <a:tr h="32581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4101940"/>
                  </a:ext>
                </a:extLst>
              </a:tr>
              <a:tr h="32581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3707384"/>
                  </a:ext>
                </a:extLst>
              </a:tr>
              <a:tr h="32581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55287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DBFD5C6A-68F0-853F-114D-F6367ACB3C23}"/>
              </a:ext>
            </a:extLst>
          </p:cNvPr>
          <p:cNvSpPr txBox="1"/>
          <p:nvPr/>
        </p:nvSpPr>
        <p:spPr>
          <a:xfrm>
            <a:off x="1154721" y="4238622"/>
            <a:ext cx="6200335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400" dirty="0"/>
              <a:t>Interpretation: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Participants scoring high on one anxiety item also score high on related items.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Indicates consistency among questionnaire items. </a:t>
            </a:r>
            <a:endParaRPr lang="en-US" sz="1100" dirty="0"/>
          </a:p>
          <a:p>
            <a:pPr>
              <a:buNone/>
            </a:pPr>
            <a:r>
              <a:rPr lang="en-US" sz="1100" dirty="0"/>
              <a:t>Suggested Visuals: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100" dirty="0"/>
              <a:t>Small questionnaire illustration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Anxiety scale graphic </a:t>
            </a:r>
          </a:p>
        </p:txBody>
      </p:sp>
    </p:spTree>
    <p:extLst>
      <p:ext uri="{BB962C8B-B14F-4D97-AF65-F5344CB8AC3E}">
        <p14:creationId xmlns:p14="http://schemas.microsoft.com/office/powerpoint/2010/main" val="5857551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6B1E3-CBF3-90CE-089C-2EFE6359B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Inter-Item Correlation Show?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D9F40B-552E-D36F-3915-9B827DAE60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Purpose of Correlation Between Items</a:t>
            </a:r>
          </a:p>
          <a:p>
            <a:r>
              <a:rPr lang="en-US" dirty="0"/>
              <a:t>Inter-item correlation helps determine whether questionnaire items:</a:t>
            </a:r>
          </a:p>
          <a:p>
            <a:r>
              <a:rPr lang="en-US" dirty="0"/>
              <a:t>Measure the same psychological construct </a:t>
            </a:r>
          </a:p>
          <a:p>
            <a:r>
              <a:rPr lang="en-US" dirty="0"/>
              <a:t>Work consistently together </a:t>
            </a:r>
          </a:p>
          <a:p>
            <a:r>
              <a:rPr lang="en-US" dirty="0"/>
              <a:t>Contribute to overall reliability </a:t>
            </a:r>
          </a:p>
          <a:p>
            <a:r>
              <a:rPr lang="en-US" dirty="0"/>
              <a:t>Example:</a:t>
            </a:r>
            <a:br>
              <a:rPr lang="en-US" dirty="0"/>
            </a:br>
            <a:r>
              <a:rPr lang="en-US" dirty="0"/>
              <a:t>Items measuring depression should correlate positively with each other.</a:t>
            </a:r>
          </a:p>
          <a:p>
            <a:r>
              <a:rPr lang="en-US" dirty="0"/>
              <a:t>Importance in Psychology:</a:t>
            </a:r>
            <a:br>
              <a:rPr lang="en-US" dirty="0"/>
            </a:br>
            <a:r>
              <a:rPr lang="en-US" dirty="0"/>
              <a:t>Ensures scales accurately measure emotions, behaviors, or personality traits.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6487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332EB-EDBA-29E8-B714-4B6FEA146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Positive and Negative Correlations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7E433A-CB7E-79F2-F653-5625C0DADF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Understanding Correlation Direction</a:t>
            </a:r>
          </a:p>
          <a:p>
            <a:r>
              <a:rPr lang="en-US" b="1" dirty="0"/>
              <a:t>Positive Correlation</a:t>
            </a:r>
          </a:p>
          <a:p>
            <a:r>
              <a:rPr lang="en-US" dirty="0"/>
              <a:t>Both item scores increase together </a:t>
            </a:r>
          </a:p>
          <a:p>
            <a:r>
              <a:rPr lang="en-US" dirty="0"/>
              <a:t>Indicates items measure similar concepts </a:t>
            </a:r>
          </a:p>
          <a:p>
            <a:r>
              <a:rPr lang="en-US" dirty="0"/>
              <a:t>Example:</a:t>
            </a:r>
            <a:br>
              <a:rPr lang="en-US" dirty="0"/>
            </a:br>
            <a:r>
              <a:rPr lang="en-US" dirty="0"/>
              <a:t>Higher stress → Higher anxiety</a:t>
            </a:r>
          </a:p>
          <a:p>
            <a:r>
              <a:rPr lang="en-US" b="1" dirty="0"/>
              <a:t>Negative Correlation</a:t>
            </a:r>
          </a:p>
          <a:p>
            <a:r>
              <a:rPr lang="en-US" dirty="0"/>
              <a:t>One score increases while the other decreases </a:t>
            </a:r>
          </a:p>
          <a:p>
            <a:r>
              <a:rPr lang="en-US" dirty="0"/>
              <a:t>Example:</a:t>
            </a:r>
            <a:br>
              <a:rPr lang="en-US" dirty="0"/>
            </a:br>
            <a:r>
              <a:rPr lang="en-US" dirty="0"/>
              <a:t>Higher relaxation → Lower anxiety</a:t>
            </a:r>
          </a:p>
          <a:p>
            <a:r>
              <a:rPr lang="en-US" dirty="0"/>
              <a:t>Importance:</a:t>
            </a:r>
            <a:br>
              <a:rPr lang="en-US" dirty="0"/>
            </a:br>
            <a:r>
              <a:rPr lang="en-US" dirty="0"/>
              <a:t>Negative items may require reverse coding.</a:t>
            </a:r>
          </a:p>
        </p:txBody>
      </p:sp>
    </p:spTree>
    <p:extLst>
      <p:ext uri="{BB962C8B-B14F-4D97-AF65-F5344CB8AC3E}">
        <p14:creationId xmlns:p14="http://schemas.microsoft.com/office/powerpoint/2010/main" val="20832045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D0F0D-3410-7F55-F855-8873E59D8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1048954"/>
            <a:ext cx="9601196" cy="1303867"/>
          </a:xfrm>
        </p:spPr>
        <p:txBody>
          <a:bodyPr/>
          <a:lstStyle/>
          <a:p>
            <a:r>
              <a:rPr lang="en-US" dirty="0"/>
              <a:t>Inter-Item Correlation Matrix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A406878-E7BB-53B5-B5C8-EF961983876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824225"/>
              </p:ext>
            </p:extLst>
          </p:nvPr>
        </p:nvGraphicFramePr>
        <p:xfrm>
          <a:off x="1295400" y="2697480"/>
          <a:ext cx="9601200" cy="1463040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2019651814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val="3961688719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val="659224991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val="3553445254"/>
                    </a:ext>
                  </a:extLst>
                </a:gridCol>
              </a:tblGrid>
              <a:tr h="32596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Items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Q1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Q2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Q3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15086"/>
                  </a:ext>
                </a:extLst>
              </a:tr>
              <a:tr h="32596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Q1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1.00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.48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.52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7702746"/>
                  </a:ext>
                </a:extLst>
              </a:tr>
              <a:tr h="32596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Q2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.48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1.00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.44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5306124"/>
                  </a:ext>
                </a:extLst>
              </a:tr>
              <a:tr h="32596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Q3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.52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.44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1.00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504906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47194BB-2F91-05D0-B2DE-3B1BDA1AEC2E}"/>
              </a:ext>
            </a:extLst>
          </p:cNvPr>
          <p:cNvSpPr txBox="1"/>
          <p:nvPr/>
        </p:nvSpPr>
        <p:spPr>
          <a:xfrm>
            <a:off x="1157067" y="4160520"/>
            <a:ext cx="611241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/>
              <a:t>Interpretation: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All items show moderate positive relationships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Indicates acceptable internal consistency </a:t>
            </a:r>
          </a:p>
          <a:p>
            <a:pPr>
              <a:buNone/>
            </a:pPr>
            <a:r>
              <a:rPr lang="en-US" dirty="0"/>
              <a:t>Suggested Visuals: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SPSS correlation matrix screenshot </a:t>
            </a:r>
          </a:p>
        </p:txBody>
      </p:sp>
    </p:spTree>
    <p:extLst>
      <p:ext uri="{BB962C8B-B14F-4D97-AF65-F5344CB8AC3E}">
        <p14:creationId xmlns:p14="http://schemas.microsoft.com/office/powerpoint/2010/main" val="11179953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61D9B-5C82-069B-6D88-C1245BC29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Reverse Coding in Reliability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6AA50-6D44-50AC-EF5B-8C659D10C3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Why Reverse Coding is Important</a:t>
            </a:r>
          </a:p>
          <a:p>
            <a:r>
              <a:rPr lang="en-US" dirty="0"/>
              <a:t>Some questionnaire items are negatively worded.</a:t>
            </a:r>
          </a:p>
          <a:p>
            <a:r>
              <a:rPr lang="en-US" dirty="0"/>
              <a:t>Example:</a:t>
            </a:r>
            <a:br>
              <a:rPr lang="en-US" dirty="0"/>
            </a:br>
            <a:r>
              <a:rPr lang="en-US" dirty="0"/>
              <a:t>“I feel calm during stressful situations.”</a:t>
            </a:r>
          </a:p>
          <a:p>
            <a:r>
              <a:rPr lang="en-US" dirty="0"/>
              <a:t>Problem:</a:t>
            </a:r>
            <a:br>
              <a:rPr lang="en-US" dirty="0"/>
            </a:br>
            <a:r>
              <a:rPr lang="en-US" dirty="0"/>
              <a:t>Negative wording may produce negative correlations with anxiety items.</a:t>
            </a:r>
          </a:p>
          <a:p>
            <a:r>
              <a:rPr lang="en-US" dirty="0"/>
              <a:t>Solution:</a:t>
            </a:r>
            <a:br>
              <a:rPr lang="en-US" dirty="0"/>
            </a:br>
            <a:r>
              <a:rPr lang="en-US" dirty="0"/>
              <a:t>Reverse-score the item before reliability analysis.</a:t>
            </a:r>
          </a:p>
          <a:p>
            <a:r>
              <a:rPr lang="en-US" dirty="0"/>
              <a:t>Benefit:</a:t>
            </a:r>
            <a:br>
              <a:rPr lang="en-US" dirty="0"/>
            </a:br>
            <a:r>
              <a:rPr lang="en-US" dirty="0"/>
              <a:t>Improves internal consistency of the scale.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2167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2623C-A302-B882-04E7-33938AD13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Inter-Item Correlation in SPSS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A2926C-C312-08BF-CFA7-1936AB7577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b="1" dirty="0"/>
              <a:t>Steps in SPSS</a:t>
            </a:r>
          </a:p>
          <a:p>
            <a:r>
              <a:rPr lang="en-US" dirty="0"/>
              <a:t>Click Analyze </a:t>
            </a:r>
          </a:p>
          <a:p>
            <a:r>
              <a:rPr lang="en-US" dirty="0"/>
              <a:t>Select Scale </a:t>
            </a:r>
          </a:p>
          <a:p>
            <a:r>
              <a:rPr lang="en-US" dirty="0"/>
              <a:t>Choose Reliability Analysis </a:t>
            </a:r>
          </a:p>
          <a:p>
            <a:r>
              <a:rPr lang="en-US" dirty="0"/>
              <a:t>Move questionnaire items into the analysis box </a:t>
            </a:r>
          </a:p>
          <a:p>
            <a:r>
              <a:rPr lang="en-US" dirty="0"/>
              <a:t>Click Statistics </a:t>
            </a:r>
          </a:p>
          <a:p>
            <a:r>
              <a:rPr lang="en-US" dirty="0"/>
              <a:t>Select Inter-Item Correlations </a:t>
            </a:r>
          </a:p>
          <a:p>
            <a:r>
              <a:rPr lang="en-US" dirty="0"/>
              <a:t>Click OK </a:t>
            </a:r>
          </a:p>
          <a:p>
            <a:r>
              <a:rPr lang="en-US" b="1" dirty="0"/>
              <a:t>SPSS Produces:</a:t>
            </a:r>
          </a:p>
          <a:p>
            <a:r>
              <a:rPr lang="en-US" dirty="0"/>
              <a:t>Correlation matrix, Reliability statistics </a:t>
            </a:r>
          </a:p>
          <a:p>
            <a:r>
              <a:rPr lang="en-US" dirty="0"/>
              <a:t>Cronbach’s Alpha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7554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59DEF-D6F9-A66F-3105-B8DD2CACB8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Common Problems in Inter-Item Correlation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AF3C10-B8DC-A03D-14D0-6EA5F736A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Issues Researchers May Encounter</a:t>
            </a:r>
          </a:p>
          <a:p>
            <a:r>
              <a:rPr lang="en-US" dirty="0"/>
              <a:t>Very low correlations </a:t>
            </a:r>
          </a:p>
          <a:p>
            <a:r>
              <a:rPr lang="en-US" dirty="0"/>
              <a:t>Negative correlations </a:t>
            </a:r>
          </a:p>
          <a:p>
            <a:r>
              <a:rPr lang="en-US" dirty="0"/>
              <a:t>Repetitive questionnaire items </a:t>
            </a:r>
          </a:p>
          <a:p>
            <a:r>
              <a:rPr lang="en-US" dirty="0"/>
              <a:t>Ambiguous wording </a:t>
            </a:r>
          </a:p>
          <a:p>
            <a:r>
              <a:rPr lang="en-US" dirty="0"/>
              <a:t>Poorly designed questions </a:t>
            </a:r>
          </a:p>
          <a:p>
            <a:r>
              <a:rPr lang="en-US" dirty="0"/>
              <a:t>Consequences:</a:t>
            </a:r>
          </a:p>
          <a:p>
            <a:r>
              <a:rPr lang="en-US" dirty="0"/>
              <a:t>Weak reliability </a:t>
            </a:r>
          </a:p>
          <a:p>
            <a:r>
              <a:rPr lang="en-US" dirty="0"/>
              <a:t>Inaccurate psychological measurement </a:t>
            </a:r>
          </a:p>
          <a:p>
            <a:r>
              <a:rPr lang="en-US" dirty="0"/>
              <a:t>Reduced research validity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3790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20FC5-2B0C-FB97-A76C-612668137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Improving Inter-Item Correlation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6911C1-D378-3C73-3522-728F96390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b="1" dirty="0"/>
              <a:t>Strategies for Better Reliability</a:t>
            </a:r>
          </a:p>
          <a:p>
            <a:r>
              <a:rPr lang="en-US" dirty="0"/>
              <a:t>Researchers can improve reliability by:</a:t>
            </a:r>
          </a:p>
          <a:p>
            <a:r>
              <a:rPr lang="en-US" dirty="0"/>
              <a:t>Removing weak items </a:t>
            </a:r>
          </a:p>
          <a:p>
            <a:r>
              <a:rPr lang="en-US" dirty="0"/>
              <a:t>Revising unclear wording </a:t>
            </a:r>
          </a:p>
          <a:p>
            <a:r>
              <a:rPr lang="en-US" dirty="0"/>
              <a:t>Reverse-coding negative items </a:t>
            </a:r>
          </a:p>
          <a:p>
            <a:r>
              <a:rPr lang="en-US" dirty="0"/>
              <a:t>Conducting pilot testing </a:t>
            </a:r>
          </a:p>
          <a:p>
            <a:r>
              <a:rPr lang="en-US" dirty="0"/>
              <a:t>Ensuring items measure the same construct </a:t>
            </a:r>
          </a:p>
          <a:p>
            <a:r>
              <a:rPr lang="en-US" dirty="0"/>
              <a:t>Benefits:</a:t>
            </a:r>
          </a:p>
          <a:p>
            <a:r>
              <a:rPr lang="en-US" dirty="0"/>
              <a:t>More accurate scales </a:t>
            </a:r>
          </a:p>
          <a:p>
            <a:r>
              <a:rPr lang="en-US" dirty="0"/>
              <a:t>Better psychological assessment </a:t>
            </a:r>
          </a:p>
          <a:p>
            <a:r>
              <a:rPr lang="en-US" dirty="0"/>
              <a:t>Stronger research findings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3702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CC0E6-3ECC-EDBD-5EDC-D95752E85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Reliability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D565E-E80F-927F-75DA-A7E7D79079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What is Reliability?</a:t>
            </a:r>
          </a:p>
          <a:p>
            <a:r>
              <a:rPr lang="en-US" dirty="0"/>
              <a:t>Reliability refers to the consistency and stability of a measurement tool.</a:t>
            </a:r>
          </a:p>
          <a:p>
            <a:r>
              <a:rPr lang="en-US" dirty="0"/>
              <a:t>A reliable psychological test produces:</a:t>
            </a:r>
          </a:p>
          <a:p>
            <a:r>
              <a:rPr lang="en-US" dirty="0"/>
              <a:t>Consistent results </a:t>
            </a:r>
          </a:p>
          <a:p>
            <a:r>
              <a:rPr lang="en-US" dirty="0"/>
              <a:t>Accurate measurements </a:t>
            </a:r>
          </a:p>
          <a:p>
            <a:r>
              <a:rPr lang="en-US" dirty="0"/>
              <a:t>Stable outcomes over time </a:t>
            </a:r>
          </a:p>
          <a:p>
            <a:r>
              <a:rPr lang="en-US" dirty="0"/>
              <a:t>Examples in Psychology:</a:t>
            </a:r>
          </a:p>
          <a:p>
            <a:r>
              <a:rPr lang="en-US" dirty="0"/>
              <a:t>Anxiety scales </a:t>
            </a:r>
          </a:p>
          <a:p>
            <a:r>
              <a:rPr lang="en-US" dirty="0"/>
              <a:t>Depression inventories </a:t>
            </a:r>
          </a:p>
          <a:p>
            <a:r>
              <a:rPr lang="en-US" dirty="0"/>
              <a:t>Personality questionnaires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819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7B639-FE64-F5E1-7653-177A1E1F5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Importance of Reliability in Psychology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9038B3-8864-BB57-F0B3-FC5EBF337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Why Reliability Matters</a:t>
            </a:r>
          </a:p>
          <a:p>
            <a:r>
              <a:rPr lang="en-US" dirty="0"/>
              <a:t>Reliable instruments help psychologists:</a:t>
            </a:r>
          </a:p>
          <a:p>
            <a:r>
              <a:rPr lang="en-US" dirty="0"/>
              <a:t>Measure behavior accurately </a:t>
            </a:r>
          </a:p>
          <a:p>
            <a:r>
              <a:rPr lang="en-US" dirty="0"/>
              <a:t>Reduce measurement error </a:t>
            </a:r>
          </a:p>
          <a:p>
            <a:r>
              <a:rPr lang="en-US" dirty="0"/>
              <a:t>Improve research validity </a:t>
            </a:r>
          </a:p>
          <a:p>
            <a:r>
              <a:rPr lang="en-US" dirty="0"/>
              <a:t>Produce trustworthy conclusions </a:t>
            </a:r>
          </a:p>
          <a:p>
            <a:r>
              <a:rPr lang="en-US" dirty="0"/>
              <a:t>Without reliability:</a:t>
            </a:r>
          </a:p>
          <a:p>
            <a:r>
              <a:rPr lang="en-US" dirty="0"/>
              <a:t>Results become inconsistent </a:t>
            </a:r>
          </a:p>
          <a:p>
            <a:r>
              <a:rPr lang="en-US" dirty="0"/>
              <a:t>Research findings lose credibility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2883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E84BE-87C0-3B13-0516-B4658DA11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Reliability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083197-A280-7626-176D-700781249D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Major Types of Reliability</a:t>
            </a:r>
          </a:p>
          <a:p>
            <a:r>
              <a:rPr lang="en-US" dirty="0"/>
              <a:t>Test-Retest Reliability </a:t>
            </a:r>
          </a:p>
          <a:p>
            <a:r>
              <a:rPr lang="en-US" dirty="0"/>
              <a:t>Inter-Rater Reliability </a:t>
            </a:r>
          </a:p>
          <a:p>
            <a:r>
              <a:rPr lang="en-US" dirty="0"/>
              <a:t>Parallel Forms Reliability </a:t>
            </a:r>
          </a:p>
          <a:p>
            <a:r>
              <a:rPr lang="en-US" dirty="0"/>
              <a:t>Internal Consistency Reliability </a:t>
            </a:r>
          </a:p>
          <a:p>
            <a:r>
              <a:rPr lang="en-US" dirty="0"/>
              <a:t>Focus of This Lecture:</a:t>
            </a:r>
          </a:p>
          <a:p>
            <a:r>
              <a:rPr lang="en-US" b="1" dirty="0"/>
              <a:t>Internal Consistency and Inter-Item Correlation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844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80B00B-11E2-A3F2-EBCD-FB7D5AF1C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Internal Consistency?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974B4E-FEB4-607F-54C4-3149A82A6C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Internal consistency examines whether items in a scale measure the same construct.</a:t>
            </a:r>
          </a:p>
          <a:p>
            <a:r>
              <a:rPr lang="en-US" dirty="0"/>
              <a:t>Purpose:</a:t>
            </a:r>
          </a:p>
          <a:p>
            <a:r>
              <a:rPr lang="en-US" dirty="0"/>
              <a:t>Determine consistency among questionnaire items </a:t>
            </a:r>
          </a:p>
          <a:p>
            <a:r>
              <a:rPr lang="en-US" dirty="0"/>
              <a:t>Evaluate quality of psychological scales </a:t>
            </a:r>
          </a:p>
          <a:p>
            <a:r>
              <a:rPr lang="en-US" dirty="0"/>
              <a:t>Example:</a:t>
            </a:r>
            <a:br>
              <a:rPr lang="en-US" dirty="0"/>
            </a:br>
            <a:r>
              <a:rPr lang="en-US" dirty="0"/>
              <a:t>Items measuring anxiety should correlate with each other.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443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DF9BF-F9CB-2972-391A-FA3AEC8663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Inter-Item Correlation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8D282C-43CD-9E5B-4F7B-57F455697B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Inter-item correlation measures the relationship between individual items within a scale.</a:t>
            </a:r>
          </a:p>
          <a:p>
            <a:r>
              <a:rPr lang="en-US" dirty="0"/>
              <a:t>Purpose:</a:t>
            </a:r>
          </a:p>
          <a:p>
            <a:r>
              <a:rPr lang="en-US" dirty="0"/>
              <a:t>Assess consistency between questions </a:t>
            </a:r>
          </a:p>
          <a:p>
            <a:r>
              <a:rPr lang="en-US" dirty="0"/>
              <a:t>Determine whether items measure the same concept </a:t>
            </a:r>
          </a:p>
          <a:p>
            <a:r>
              <a:rPr lang="en-US" dirty="0"/>
              <a:t>Example:</a:t>
            </a:r>
            <a:br>
              <a:rPr lang="en-US" dirty="0"/>
            </a:br>
            <a:r>
              <a:rPr lang="en-US" dirty="0"/>
              <a:t>Questions about stress should show positive relationships.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818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05C14-4B27-DCE3-C60A-91A5DDC3E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Correlation Between Items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2801AD-CBC2-15D5-BB4F-D4DEBD27F0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Correlation Concept</a:t>
            </a:r>
          </a:p>
          <a:p>
            <a:r>
              <a:rPr lang="en-US" dirty="0"/>
              <a:t>Correlation shows the strength and direction of relationship between variables.</a:t>
            </a:r>
          </a:p>
          <a:p>
            <a:r>
              <a:rPr lang="en-US" b="1" dirty="0"/>
              <a:t>Positive Correlation</a:t>
            </a:r>
          </a:p>
          <a:p>
            <a:r>
              <a:rPr lang="en-US" dirty="0"/>
              <a:t>As one item score increases, the other increases.</a:t>
            </a:r>
          </a:p>
          <a:p>
            <a:r>
              <a:rPr lang="en-US" b="1" dirty="0"/>
              <a:t>Negative Correlation</a:t>
            </a:r>
          </a:p>
          <a:p>
            <a:r>
              <a:rPr lang="en-US" dirty="0"/>
              <a:t>As one item score increases, the other decreases.</a:t>
            </a:r>
          </a:p>
          <a:p>
            <a:r>
              <a:rPr lang="en-US" dirty="0"/>
              <a:t>Importance:</a:t>
            </a:r>
            <a:br>
              <a:rPr lang="en-US" dirty="0"/>
            </a:br>
            <a:r>
              <a:rPr lang="en-US" dirty="0"/>
              <a:t>Reliable scales usually show moderate positive correlations.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766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C3E7E-26E4-3C00-4637-F291C3D96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Correlation Coefficient Range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309A04D-679D-A542-7165-ADCF009C097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0000" lnSpcReduction="20000"/>
              </a:bodyPr>
              <a:lstStyle/>
              <a:p>
                <a:r>
                  <a:rPr lang="en-US" b="1" dirty="0"/>
                  <a:t>Interpreting Correlation Values</a:t>
                </a:r>
              </a:p>
              <a:p>
                <a14:m>
                  <m:oMath xmlns:m="http://schemas.openxmlformats.org/officeDocument/2006/math">
                    <m:r>
                      <a:rPr lang="en-US"/>
                      <m:t>−1≤</m:t>
                    </m:r>
                    <m:r>
                      <a:rPr lang="en-US" i="1"/>
                      <m:t>𝑟</m:t>
                    </m:r>
                    <m:r>
                      <a:rPr lang="en-US"/>
                      <m:t>≤1</m:t>
                    </m:r>
                  </m:oMath>
                </a14:m>
                <a:endParaRPr lang="en-US" dirty="0"/>
              </a:p>
              <a:p>
                <a:r>
                  <a:rPr lang="en-US" b="1" dirty="0"/>
                  <a:t>r = +1</a:t>
                </a:r>
              </a:p>
              <a:p>
                <a:r>
                  <a:rPr lang="en-US" dirty="0"/>
                  <a:t>Perfect positive relationship</a:t>
                </a:r>
              </a:p>
              <a:p>
                <a:r>
                  <a:rPr lang="en-US" b="1" dirty="0"/>
                  <a:t>r = 0</a:t>
                </a:r>
              </a:p>
              <a:p>
                <a:r>
                  <a:rPr lang="en-US" dirty="0"/>
                  <a:t>No relationship</a:t>
                </a:r>
              </a:p>
              <a:p>
                <a:r>
                  <a:rPr lang="en-US" b="1" dirty="0"/>
                  <a:t>r = -1</a:t>
                </a:r>
              </a:p>
              <a:p>
                <a:r>
                  <a:rPr lang="en-US" dirty="0"/>
                  <a:t>Perfect negative relationship</a:t>
                </a:r>
              </a:p>
              <a:p>
                <a:r>
                  <a:rPr lang="en-US" dirty="0"/>
                  <a:t>Recommended Inter-Item Correlation:</a:t>
                </a:r>
                <a:br>
                  <a:rPr lang="en-US" dirty="0"/>
                </a:br>
                <a:r>
                  <a:rPr lang="en-US" dirty="0"/>
                  <a:t>Approximately 0.20 to 0.50</a:t>
                </a:r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309A04D-679D-A542-7165-ADCF009C097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72" t="-2752" b="-3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94325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480B6-558A-1225-291D-2820B5667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 of Inter-Item Correlation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F6E345-5E4F-58AF-4192-9A102060D9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Why Researchers Use It</a:t>
            </a:r>
          </a:p>
          <a:p>
            <a:r>
              <a:rPr lang="en-US" dirty="0"/>
              <a:t>Inter-item correlation helps researchers:</a:t>
            </a:r>
          </a:p>
          <a:p>
            <a:r>
              <a:rPr lang="en-US" dirty="0"/>
              <a:t>Evaluate scale quality </a:t>
            </a:r>
          </a:p>
          <a:p>
            <a:r>
              <a:rPr lang="en-US" dirty="0"/>
              <a:t>Detect weak or unrelated items </a:t>
            </a:r>
          </a:p>
          <a:p>
            <a:r>
              <a:rPr lang="en-US" dirty="0"/>
              <a:t>Improve questionnaire design </a:t>
            </a:r>
          </a:p>
          <a:p>
            <a:r>
              <a:rPr lang="en-US" dirty="0"/>
              <a:t>Increase reliability of instruments </a:t>
            </a:r>
          </a:p>
          <a:p>
            <a:r>
              <a:rPr lang="en-US" dirty="0"/>
              <a:t>Applications in Psychology:</a:t>
            </a:r>
          </a:p>
          <a:p>
            <a:r>
              <a:rPr lang="en-US" dirty="0"/>
              <a:t>Personality testing </a:t>
            </a:r>
          </a:p>
          <a:p>
            <a:r>
              <a:rPr lang="en-US" dirty="0"/>
              <a:t>Mental health assessments </a:t>
            </a:r>
          </a:p>
          <a:p>
            <a:r>
              <a:rPr lang="en-US" dirty="0"/>
              <a:t>Educational psychology surveys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1724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127</TotalTime>
  <Words>725</Words>
  <Application>Microsoft Office PowerPoint</Application>
  <PresentationFormat>Widescreen</PresentationFormat>
  <Paragraphs>185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Garamond</vt:lpstr>
      <vt:lpstr>Organic</vt:lpstr>
      <vt:lpstr>Introduction to data in Psychology</vt:lpstr>
      <vt:lpstr>Introduction to Reliability Analysis</vt:lpstr>
      <vt:lpstr>Importance of Reliability in Psychology</vt:lpstr>
      <vt:lpstr>Types of Reliability</vt:lpstr>
      <vt:lpstr>What is Internal Consistency?</vt:lpstr>
      <vt:lpstr>Introduction to Inter-Item Correlation</vt:lpstr>
      <vt:lpstr>Understanding Correlation Between Items</vt:lpstr>
      <vt:lpstr>Correlation Coefficient Range</vt:lpstr>
      <vt:lpstr>Purpose of Inter-Item Correlation</vt:lpstr>
      <vt:lpstr>Example of Inter-Item Correlation</vt:lpstr>
      <vt:lpstr>What Does Inter-Item Correlation Show?</vt:lpstr>
      <vt:lpstr>Positive and Negative Correlations</vt:lpstr>
      <vt:lpstr>Inter-Item Correlation Matrix</vt:lpstr>
      <vt:lpstr>Reverse Coding in Reliability Analysis</vt:lpstr>
      <vt:lpstr>Inter-Item Correlation in SPSS</vt:lpstr>
      <vt:lpstr>Common Problems in Inter-Item Correlation</vt:lpstr>
      <vt:lpstr>Improving Inter-Item Correlation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Awais Hamza</dc:creator>
  <cp:lastModifiedBy>Awais Hamza</cp:lastModifiedBy>
  <cp:revision>8</cp:revision>
  <dcterms:created xsi:type="dcterms:W3CDTF">2026-05-28T15:42:31Z</dcterms:created>
  <dcterms:modified xsi:type="dcterms:W3CDTF">2026-05-28T17:49:49Z</dcterms:modified>
</cp:coreProperties>
</file>