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9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in Clot Retraction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Platelets trapped within fibrin threads contract the clot</a:t>
            </a:r>
          </a:p>
          <a:p>
            <a:r>
              <a:rPr lang="en-US" b="1" dirty="0"/>
              <a:t>Contractile Proteins</a:t>
            </a:r>
          </a:p>
          <a:p>
            <a:r>
              <a:rPr lang="en-US" dirty="0"/>
              <a:t>Actin </a:t>
            </a:r>
          </a:p>
          <a:p>
            <a:r>
              <a:rPr lang="en-US" dirty="0"/>
              <a:t>Myosin </a:t>
            </a:r>
          </a:p>
          <a:p>
            <a:r>
              <a:rPr lang="en-US" dirty="0" err="1"/>
              <a:t>Thrombosthenin</a:t>
            </a:r>
            <a:r>
              <a:rPr lang="en-US" dirty="0"/>
              <a:t>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Shrinks and strengthens clot </a:t>
            </a:r>
          </a:p>
          <a:p>
            <a:r>
              <a:rPr lang="en-US" dirty="0"/>
              <a:t>Helps wound </a:t>
            </a:r>
            <a:r>
              <a:rPr lang="en-US" dirty="0" smtClean="0"/>
              <a:t>healing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in Hemostasis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Prevention of Blood Loss</a:t>
            </a:r>
          </a:p>
          <a:p>
            <a:r>
              <a:rPr lang="en-US" dirty="0"/>
              <a:t>Platelets help hemostasis in 3 ways:</a:t>
            </a:r>
          </a:p>
          <a:p>
            <a:r>
              <a:rPr lang="en-US" b="1" dirty="0"/>
              <a:t>1. Vasoconstriction</a:t>
            </a:r>
          </a:p>
          <a:p>
            <a:r>
              <a:rPr lang="en-US" dirty="0"/>
              <a:t>Secrete serotonin (5-HT) </a:t>
            </a:r>
          </a:p>
          <a:p>
            <a:r>
              <a:rPr lang="en-US" dirty="0"/>
              <a:t>Causes constriction of blood vessels </a:t>
            </a:r>
          </a:p>
          <a:p>
            <a:r>
              <a:rPr lang="en-US" b="1" dirty="0"/>
              <a:t>2. Adhesion</a:t>
            </a:r>
          </a:p>
          <a:p>
            <a:r>
              <a:rPr lang="en-US" dirty="0"/>
              <a:t>Seal damaged capillaries </a:t>
            </a:r>
          </a:p>
          <a:p>
            <a:r>
              <a:rPr lang="en-US" b="1" dirty="0"/>
              <a:t>3. Platelet Plug Formation</a:t>
            </a:r>
          </a:p>
          <a:p>
            <a:r>
              <a:rPr lang="en-US" dirty="0"/>
              <a:t>Form temporary plug at injury site </a:t>
            </a:r>
          </a:p>
        </p:txBody>
      </p:sp>
    </p:spTree>
    <p:extLst>
      <p:ext uri="{BB962C8B-B14F-4D97-AF65-F5344CB8AC3E}">
        <p14:creationId xmlns:p14="http://schemas.microsoft.com/office/powerpoint/2010/main" val="11578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 &amp; Defense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Repair of Blood Vessels</a:t>
            </a:r>
          </a:p>
          <a:p>
            <a:r>
              <a:rPr lang="en-US" b="1" dirty="0"/>
              <a:t>Platelet-Derived Growth Factor (PDGF)</a:t>
            </a:r>
          </a:p>
          <a:p>
            <a:r>
              <a:rPr lang="en-US" dirty="0"/>
              <a:t>Repairs endothelium </a:t>
            </a:r>
          </a:p>
          <a:p>
            <a:r>
              <a:rPr lang="en-US" dirty="0"/>
              <a:t>Repairs ruptured vessels </a:t>
            </a:r>
          </a:p>
          <a:p>
            <a:r>
              <a:rPr lang="en-US" dirty="0"/>
              <a:t>Promotes healing </a:t>
            </a:r>
          </a:p>
          <a:p>
            <a:r>
              <a:rPr lang="en-US" b="1" dirty="0"/>
              <a:t>Role in Defense</a:t>
            </a:r>
          </a:p>
          <a:p>
            <a:r>
              <a:rPr lang="en-US" dirty="0"/>
              <a:t>Platelets surround foreign bodies </a:t>
            </a:r>
          </a:p>
          <a:p>
            <a:r>
              <a:rPr lang="en-US" dirty="0"/>
              <a:t>Destroy them by agglutination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0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&amp; Inhibitors of Platelets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Activators of Platelets</a:t>
            </a:r>
          </a:p>
          <a:p>
            <a:r>
              <a:rPr lang="en-US" dirty="0"/>
              <a:t>Collagen </a:t>
            </a:r>
            <a:r>
              <a:rPr lang="en-US" dirty="0" smtClean="0"/>
              <a:t>, von </a:t>
            </a:r>
            <a:r>
              <a:rPr lang="en-US" dirty="0" err="1"/>
              <a:t>Willebrand</a:t>
            </a:r>
            <a:r>
              <a:rPr lang="en-US" dirty="0"/>
              <a:t> factor </a:t>
            </a:r>
          </a:p>
          <a:p>
            <a:r>
              <a:rPr lang="en-US" dirty="0"/>
              <a:t>Thromboxane A₂ </a:t>
            </a:r>
            <a:r>
              <a:rPr lang="en-US" dirty="0" smtClean="0"/>
              <a:t>, Platelet-activating </a:t>
            </a:r>
            <a:r>
              <a:rPr lang="en-US" dirty="0"/>
              <a:t>factor </a:t>
            </a:r>
          </a:p>
          <a:p>
            <a:r>
              <a:rPr lang="en-US" dirty="0"/>
              <a:t>Thrombin </a:t>
            </a:r>
            <a:r>
              <a:rPr lang="en-US" dirty="0" smtClean="0"/>
              <a:t>, ADP </a:t>
            </a:r>
            <a:endParaRPr lang="en-US" dirty="0"/>
          </a:p>
          <a:p>
            <a:r>
              <a:rPr lang="en-US" dirty="0"/>
              <a:t>Calcium ions </a:t>
            </a:r>
            <a:r>
              <a:rPr lang="en-US" dirty="0" smtClean="0"/>
              <a:t>, P-selectin </a:t>
            </a:r>
            <a:endParaRPr lang="en-US" dirty="0"/>
          </a:p>
          <a:p>
            <a:r>
              <a:rPr lang="en-US" dirty="0" err="1"/>
              <a:t>Convulxin</a:t>
            </a:r>
            <a:r>
              <a:rPr lang="en-US" dirty="0"/>
              <a:t> </a:t>
            </a:r>
          </a:p>
          <a:p>
            <a:r>
              <a:rPr lang="en-US" b="1" dirty="0"/>
              <a:t>Inhibitors of </a:t>
            </a:r>
            <a:r>
              <a:rPr lang="en-US" b="1" dirty="0" smtClean="0"/>
              <a:t>Platelets: </a:t>
            </a:r>
            <a:r>
              <a:rPr lang="en-US" dirty="0" smtClean="0"/>
              <a:t>Nitric </a:t>
            </a:r>
            <a:r>
              <a:rPr lang="en-US" dirty="0"/>
              <a:t>oxide </a:t>
            </a:r>
            <a:r>
              <a:rPr lang="en-US" dirty="0" smtClean="0"/>
              <a:t>, Prostacyclin , </a:t>
            </a:r>
            <a:r>
              <a:rPr lang="en-US" dirty="0" err="1" smtClean="0"/>
              <a:t>Nucleotidases</a:t>
            </a:r>
            <a:r>
              <a:rPr lang="en-US" dirty="0" smtClean="0"/>
              <a:t> , Clotting factors </a:t>
            </a:r>
            <a:r>
              <a:rPr lang="en-US" dirty="0"/>
              <a:t>II, IX, X, XI, </a:t>
            </a:r>
            <a:r>
              <a:rPr lang="en-US" dirty="0" smtClean="0"/>
              <a:t>XII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Development, Lifespan &amp; Fate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Development of Platelets</a:t>
            </a:r>
          </a:p>
          <a:p>
            <a:r>
              <a:rPr lang="en-US" dirty="0"/>
              <a:t>Stem cell → CFU-M → Megakaryocyte → Platelets</a:t>
            </a:r>
          </a:p>
          <a:p>
            <a:r>
              <a:rPr lang="en-US" b="1" dirty="0"/>
              <a:t>Regulation</a:t>
            </a:r>
          </a:p>
          <a:p>
            <a:r>
              <a:rPr lang="en-US" b="1" dirty="0"/>
              <a:t>Colony Stimulating Factors</a:t>
            </a:r>
          </a:p>
          <a:p>
            <a:r>
              <a:rPr lang="en-US" dirty="0"/>
              <a:t>Secreted by monocytes &amp; T lymphocytes </a:t>
            </a:r>
          </a:p>
          <a:p>
            <a:r>
              <a:rPr lang="en-US" b="1" dirty="0" err="1"/>
              <a:t>Thrombopoietin</a:t>
            </a:r>
            <a:endParaRPr lang="en-US" b="1" dirty="0"/>
          </a:p>
          <a:p>
            <a:r>
              <a:rPr lang="en-US" dirty="0"/>
              <a:t>Glycoprotein hormone </a:t>
            </a:r>
          </a:p>
          <a:p>
            <a:r>
              <a:rPr lang="en-US" dirty="0"/>
              <a:t>Secreted by liver &amp; kidneys </a:t>
            </a:r>
          </a:p>
          <a:p>
            <a:r>
              <a:rPr lang="en-US" b="1" dirty="0"/>
              <a:t>Lifespan</a:t>
            </a:r>
          </a:p>
          <a:p>
            <a:r>
              <a:rPr lang="en-US" dirty="0"/>
              <a:t>8  to 11 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8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Destroyed by macrophages in spleen </a:t>
            </a:r>
          </a:p>
          <a:p>
            <a:r>
              <a:rPr lang="en-US" dirty="0"/>
              <a:t>Splenomegaly ↓ platelet count </a:t>
            </a:r>
          </a:p>
          <a:p>
            <a:r>
              <a:rPr lang="en-US" dirty="0"/>
              <a:t>Splenectomy ↑ platelet count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Platelet Disorders Occur Due To</a:t>
            </a:r>
          </a:p>
          <a:p>
            <a:r>
              <a:rPr lang="en-US" dirty="0"/>
              <a:t>Abnormal platelet count </a:t>
            </a:r>
          </a:p>
          <a:p>
            <a:r>
              <a:rPr lang="en-US" dirty="0"/>
              <a:t>Platelet dysfunction </a:t>
            </a:r>
          </a:p>
          <a:p>
            <a:r>
              <a:rPr lang="en-US" b="1" dirty="0"/>
              <a:t>Types of Platelet Disorders</a:t>
            </a:r>
          </a:p>
          <a:p>
            <a:r>
              <a:rPr lang="en-US" dirty="0"/>
              <a:t>Thrombocytopenia </a:t>
            </a:r>
          </a:p>
          <a:p>
            <a:r>
              <a:rPr lang="en-US" dirty="0"/>
              <a:t>Thrombocytosis </a:t>
            </a:r>
          </a:p>
          <a:p>
            <a:r>
              <a:rPr lang="en-US" dirty="0" err="1"/>
              <a:t>Thrombocythemia</a:t>
            </a:r>
            <a:r>
              <a:rPr lang="en-US" dirty="0"/>
              <a:t> </a:t>
            </a:r>
          </a:p>
          <a:p>
            <a:r>
              <a:rPr lang="en-US" dirty="0"/>
              <a:t>Glanzmann’s </a:t>
            </a:r>
            <a:r>
              <a:rPr lang="en-US" dirty="0" err="1"/>
              <a:t>thrombasthenia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8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Decrease </a:t>
            </a:r>
            <a:r>
              <a:rPr lang="en-US" dirty="0"/>
              <a:t>in platelet count</a:t>
            </a:r>
          </a:p>
          <a:p>
            <a:r>
              <a:rPr lang="en-US" b="1" dirty="0" smtClean="0"/>
              <a:t>Result: </a:t>
            </a:r>
            <a:r>
              <a:rPr lang="en-US" dirty="0" smtClean="0"/>
              <a:t>Causes </a:t>
            </a:r>
            <a:r>
              <a:rPr lang="en-US" dirty="0"/>
              <a:t>thrombocytopenic purpura 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Acute infections </a:t>
            </a:r>
            <a:r>
              <a:rPr lang="en-US" dirty="0" smtClean="0"/>
              <a:t>, Acute </a:t>
            </a:r>
            <a:r>
              <a:rPr lang="en-US" dirty="0"/>
              <a:t>leukemia </a:t>
            </a:r>
          </a:p>
          <a:p>
            <a:r>
              <a:rPr lang="en-US" dirty="0"/>
              <a:t>Aplastic anemia </a:t>
            </a:r>
            <a:r>
              <a:rPr lang="en-US" dirty="0" smtClean="0"/>
              <a:t>, Pernicious </a:t>
            </a:r>
            <a:r>
              <a:rPr lang="en-US" dirty="0"/>
              <a:t>anemia </a:t>
            </a:r>
          </a:p>
          <a:p>
            <a:r>
              <a:rPr lang="en-US" dirty="0"/>
              <a:t>Chickenpox </a:t>
            </a:r>
            <a:r>
              <a:rPr lang="en-US" dirty="0" smtClean="0"/>
              <a:t>, Smallpox </a:t>
            </a:r>
            <a:endParaRPr lang="en-US" dirty="0"/>
          </a:p>
          <a:p>
            <a:r>
              <a:rPr lang="en-US" dirty="0"/>
              <a:t>Splenomegaly </a:t>
            </a:r>
            <a:r>
              <a:rPr lang="en-US" dirty="0" smtClean="0"/>
              <a:t>, Scarlet </a:t>
            </a:r>
            <a:r>
              <a:rPr lang="en-US" dirty="0"/>
              <a:t>fever </a:t>
            </a:r>
          </a:p>
          <a:p>
            <a:r>
              <a:rPr lang="en-US" dirty="0"/>
              <a:t>Typhoid </a:t>
            </a:r>
            <a:r>
              <a:rPr lang="en-US" dirty="0" smtClean="0"/>
              <a:t>,Tuberculosis </a:t>
            </a:r>
            <a:endParaRPr lang="en-US" dirty="0"/>
          </a:p>
          <a:p>
            <a:r>
              <a:rPr lang="en-US" dirty="0" err="1"/>
              <a:t>Gaucher’s</a:t>
            </a:r>
            <a:r>
              <a:rPr lang="en-US" dirty="0"/>
              <a:t> </a:t>
            </a:r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0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Increase in platelet count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Allergy </a:t>
            </a:r>
            <a:r>
              <a:rPr lang="en-US" dirty="0" smtClean="0"/>
              <a:t>, Asphyxia </a:t>
            </a:r>
            <a:endParaRPr lang="en-US" dirty="0"/>
          </a:p>
          <a:p>
            <a:r>
              <a:rPr lang="en-US" dirty="0"/>
              <a:t>Hemorrhage </a:t>
            </a:r>
            <a:r>
              <a:rPr lang="en-US" dirty="0" smtClean="0"/>
              <a:t>, Bone </a:t>
            </a:r>
            <a:r>
              <a:rPr lang="en-US" dirty="0"/>
              <a:t>fractures </a:t>
            </a:r>
          </a:p>
          <a:p>
            <a:r>
              <a:rPr lang="en-US" dirty="0"/>
              <a:t>Surgical operations </a:t>
            </a:r>
            <a:r>
              <a:rPr lang="en-US" dirty="0" smtClean="0"/>
              <a:t>, Splenectomy </a:t>
            </a:r>
            <a:endParaRPr lang="en-US" dirty="0"/>
          </a:p>
          <a:p>
            <a:r>
              <a:rPr lang="en-US" dirty="0"/>
              <a:t>Rheumatic fever </a:t>
            </a:r>
          </a:p>
          <a:p>
            <a:r>
              <a:rPr lang="en-US" dirty="0"/>
              <a:t>Trauma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7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Thrombocythemia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Persistent abnormal increase in platelet count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Carcinoma </a:t>
            </a:r>
          </a:p>
          <a:p>
            <a:r>
              <a:rPr lang="en-US" dirty="0"/>
              <a:t>Chronic leukemia </a:t>
            </a:r>
          </a:p>
          <a:p>
            <a:r>
              <a:rPr lang="en-US" dirty="0"/>
              <a:t>Hodgkin’s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1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Platelets or thrombocytes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Platelets or thrombocytes are the formed elements of blood. </a:t>
            </a:r>
            <a:endParaRPr lang="en-US" dirty="0" smtClean="0"/>
          </a:p>
          <a:p>
            <a:r>
              <a:rPr lang="en-US" dirty="0" smtClean="0"/>
              <a:t>Platelets </a:t>
            </a:r>
            <a:r>
              <a:rPr lang="en-US" dirty="0"/>
              <a:t>are small colorless, non-nucleated and moderately refractive bodies. These formed elements of blood are considered to be the fragments of </a:t>
            </a:r>
            <a:r>
              <a:rPr lang="en-US" dirty="0" smtClean="0"/>
              <a:t>cytoplasm</a:t>
            </a:r>
          </a:p>
          <a:p>
            <a:r>
              <a:rPr lang="en-US" b="1" dirty="0"/>
              <a:t>Shapes</a:t>
            </a:r>
          </a:p>
          <a:p>
            <a:r>
              <a:rPr lang="en-US" dirty="0"/>
              <a:t>Spherical </a:t>
            </a:r>
            <a:r>
              <a:rPr lang="en-US" dirty="0" smtClean="0"/>
              <a:t>, Rod-shaped , Oval/disk-shaped </a:t>
            </a:r>
            <a:r>
              <a:rPr lang="en-US" dirty="0"/>
              <a:t>(inactive platelets) </a:t>
            </a:r>
          </a:p>
          <a:p>
            <a:r>
              <a:rPr lang="en-US" dirty="0"/>
              <a:t>Sometimes: </a:t>
            </a:r>
          </a:p>
          <a:p>
            <a:pPr lvl="1"/>
            <a:r>
              <a:rPr lang="en-US" dirty="0"/>
              <a:t>Dumbbell-shaped </a:t>
            </a:r>
          </a:p>
          <a:p>
            <a:pPr lvl="1"/>
            <a:r>
              <a:rPr lang="en-US" dirty="0"/>
              <a:t>Comma-shaped </a:t>
            </a:r>
          </a:p>
          <a:p>
            <a:pPr lvl="1"/>
            <a:r>
              <a:rPr lang="en-US" dirty="0"/>
              <a:t>Cigar-shaped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0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smtClean="0"/>
              <a:t>Platelets-Cell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Thickness: 6 nm </a:t>
            </a:r>
          </a:p>
          <a:p>
            <a:r>
              <a:rPr lang="en-US" dirty="0"/>
              <a:t>Has open </a:t>
            </a:r>
            <a:r>
              <a:rPr lang="en-US" dirty="0" err="1"/>
              <a:t>canalicular</a:t>
            </a:r>
            <a:r>
              <a:rPr lang="en-US" dirty="0"/>
              <a:t> system </a:t>
            </a:r>
          </a:p>
          <a:p>
            <a:pPr lvl="1"/>
            <a:r>
              <a:rPr lang="en-US" dirty="0"/>
              <a:t>Tunnel system for release of granule contents </a:t>
            </a:r>
          </a:p>
          <a:p>
            <a:r>
              <a:rPr lang="en-US" b="1" dirty="0" smtClean="0"/>
              <a:t>Composition: </a:t>
            </a:r>
            <a:r>
              <a:rPr lang="en-US" dirty="0" smtClean="0"/>
              <a:t>Phospholipids , Cholesterol , Glycolipids , Glycoproteins </a:t>
            </a:r>
            <a:endParaRPr lang="en-US" dirty="0"/>
          </a:p>
          <a:p>
            <a:r>
              <a:rPr lang="en-US" dirty="0"/>
              <a:t>Proteins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8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Platelet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Glycoproteins</a:t>
            </a:r>
          </a:p>
          <a:p>
            <a:r>
              <a:rPr lang="en-US" dirty="0"/>
              <a:t>Prevent adhesion to normal endothelium </a:t>
            </a:r>
          </a:p>
          <a:p>
            <a:r>
              <a:rPr lang="en-US" dirty="0"/>
              <a:t>Promote adhesion to damaged vessels &amp; collagen </a:t>
            </a:r>
          </a:p>
          <a:p>
            <a:r>
              <a:rPr lang="en-US" dirty="0"/>
              <a:t>Form receptors for: </a:t>
            </a:r>
          </a:p>
          <a:p>
            <a:pPr lvl="1"/>
            <a:r>
              <a:rPr lang="en-US" dirty="0"/>
              <a:t>ADP </a:t>
            </a:r>
          </a:p>
          <a:p>
            <a:pPr lvl="1"/>
            <a:r>
              <a:rPr lang="en-US" dirty="0"/>
              <a:t>Thrombin </a:t>
            </a:r>
          </a:p>
          <a:p>
            <a:r>
              <a:rPr lang="en-US" b="1" dirty="0"/>
              <a:t>Phospholipids</a:t>
            </a:r>
          </a:p>
          <a:p>
            <a:r>
              <a:rPr lang="en-US" dirty="0"/>
              <a:t>Accelerate clotting reactions </a:t>
            </a:r>
          </a:p>
          <a:p>
            <a:r>
              <a:rPr lang="en-US" dirty="0"/>
              <a:t>Form precursors of: </a:t>
            </a:r>
          </a:p>
          <a:p>
            <a:pPr lvl="1"/>
            <a:r>
              <a:rPr lang="en-US" dirty="0"/>
              <a:t>Thromboxane A₂ </a:t>
            </a:r>
          </a:p>
          <a:p>
            <a:pPr lvl="1"/>
            <a:r>
              <a:rPr lang="en-US" dirty="0" smtClean="0"/>
              <a:t>Prostaglandins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0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Microtubules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Form ring below cell membrane </a:t>
            </a:r>
          </a:p>
          <a:p>
            <a:r>
              <a:rPr lang="en-US" dirty="0"/>
              <a:t>Made of tubulin protein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Structural support </a:t>
            </a:r>
          </a:p>
          <a:p>
            <a:r>
              <a:rPr lang="en-US" dirty="0"/>
              <a:t>Maintain disk shape of inactive </a:t>
            </a:r>
            <a:r>
              <a:rPr lang="en-US" dirty="0" smtClean="0"/>
              <a:t>platelets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Platelet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Actin </a:t>
            </a:r>
            <a:r>
              <a:rPr lang="en-US" b="1" dirty="0"/>
              <a:t>&amp; Myosin</a:t>
            </a:r>
          </a:p>
          <a:p>
            <a:r>
              <a:rPr lang="en-US" dirty="0"/>
              <a:t>Cause platelet contraction </a:t>
            </a:r>
          </a:p>
          <a:p>
            <a:r>
              <a:rPr lang="en-US" b="1" dirty="0" err="1"/>
              <a:t>Thrombosthenin</a:t>
            </a:r>
            <a:endParaRPr lang="en-US" b="1" dirty="0"/>
          </a:p>
          <a:p>
            <a:r>
              <a:rPr lang="en-US" dirty="0"/>
              <a:t>Responsible for clot retraction </a:t>
            </a:r>
          </a:p>
          <a:p>
            <a:r>
              <a:rPr lang="en-US" b="1" dirty="0"/>
              <a:t>von </a:t>
            </a:r>
            <a:r>
              <a:rPr lang="en-US" b="1" dirty="0" err="1"/>
              <a:t>Willebrand</a:t>
            </a:r>
            <a:r>
              <a:rPr lang="en-US" b="1" dirty="0"/>
              <a:t> Factor</a:t>
            </a:r>
          </a:p>
          <a:p>
            <a:r>
              <a:rPr lang="en-US" dirty="0"/>
              <a:t>Platelet adhesion </a:t>
            </a:r>
          </a:p>
          <a:p>
            <a:r>
              <a:rPr lang="en-US" dirty="0"/>
              <a:t>Regulates factor VIII </a:t>
            </a:r>
          </a:p>
          <a:p>
            <a:r>
              <a:rPr lang="en-US" b="1" dirty="0"/>
              <a:t>Fibrin Stabilizing Factor</a:t>
            </a:r>
          </a:p>
          <a:p>
            <a:r>
              <a:rPr lang="en-US" dirty="0"/>
              <a:t>Clotting </a:t>
            </a:r>
            <a:r>
              <a:rPr lang="en-US" dirty="0" smtClean="0"/>
              <a:t>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0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Platelet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Platelet-Derived Growth Factor (PDGF)</a:t>
            </a:r>
          </a:p>
          <a:p>
            <a:r>
              <a:rPr lang="en-US" dirty="0"/>
              <a:t>Repair of blood vessels </a:t>
            </a:r>
          </a:p>
          <a:p>
            <a:r>
              <a:rPr lang="en-US" dirty="0"/>
              <a:t>Wound healing </a:t>
            </a:r>
          </a:p>
          <a:p>
            <a:r>
              <a:rPr lang="en-US" b="1" dirty="0"/>
              <a:t>Platelet-Activating Factor (PAF)</a:t>
            </a:r>
          </a:p>
          <a:p>
            <a:r>
              <a:rPr lang="en-US" dirty="0"/>
              <a:t>Causes platelet aggregation </a:t>
            </a:r>
          </a:p>
          <a:p>
            <a:r>
              <a:rPr lang="en-US" dirty="0"/>
              <a:t>Prevents blood loss </a:t>
            </a:r>
          </a:p>
          <a:p>
            <a:r>
              <a:rPr lang="en-US" b="1" dirty="0"/>
              <a:t>Thrombospondin</a:t>
            </a:r>
          </a:p>
          <a:p>
            <a:r>
              <a:rPr lang="en-US" dirty="0"/>
              <a:t>Inhibits angiogenesis </a:t>
            </a:r>
          </a:p>
          <a:p>
            <a:r>
              <a:rPr lang="en-US" b="1" dirty="0" err="1"/>
              <a:t>Vitronectin</a:t>
            </a:r>
            <a:endParaRPr lang="en-US" b="1" dirty="0"/>
          </a:p>
          <a:p>
            <a:r>
              <a:rPr lang="en-US" dirty="0"/>
              <a:t>Promotes platelet </a:t>
            </a:r>
            <a:r>
              <a:rPr lang="en-US" dirty="0" smtClean="0"/>
              <a:t>adhesion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Platelets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Key Point</a:t>
            </a:r>
          </a:p>
          <a:p>
            <a:r>
              <a:rPr lang="en-US" dirty="0"/>
              <a:t>Platelets are normally </a:t>
            </a:r>
            <a:r>
              <a:rPr lang="en-US" dirty="0" smtClean="0"/>
              <a:t>inactive, Become </a:t>
            </a:r>
            <a:r>
              <a:rPr lang="en-US" dirty="0"/>
              <a:t>active during vessel injury </a:t>
            </a:r>
          </a:p>
          <a:p>
            <a:r>
              <a:rPr lang="en-US" b="1" dirty="0"/>
              <a:t>Platelet Release Reaction</a:t>
            </a:r>
          </a:p>
          <a:p>
            <a:r>
              <a:rPr lang="en-US" dirty="0"/>
              <a:t>Activated platelets release many </a:t>
            </a:r>
            <a:r>
              <a:rPr lang="en-US" dirty="0" smtClean="0"/>
              <a:t>substances. These </a:t>
            </a:r>
            <a:r>
              <a:rPr lang="en-US" dirty="0"/>
              <a:t>substances perform platelet functions </a:t>
            </a:r>
          </a:p>
          <a:p>
            <a:r>
              <a:rPr lang="en-US" b="1" dirty="0"/>
              <a:t>Major Functions</a:t>
            </a:r>
          </a:p>
          <a:p>
            <a:r>
              <a:rPr lang="en-US" dirty="0"/>
              <a:t>Blood clotting </a:t>
            </a:r>
          </a:p>
          <a:p>
            <a:r>
              <a:rPr lang="en-US" dirty="0"/>
              <a:t>Clot retraction </a:t>
            </a:r>
          </a:p>
          <a:p>
            <a:r>
              <a:rPr lang="en-US" dirty="0"/>
              <a:t>Hemostasis </a:t>
            </a:r>
          </a:p>
          <a:p>
            <a:r>
              <a:rPr lang="en-US" dirty="0"/>
              <a:t>Repair of blood vessels </a:t>
            </a:r>
          </a:p>
          <a:p>
            <a:r>
              <a:rPr lang="en-US" dirty="0"/>
              <a:t>Defense mechanism </a:t>
            </a:r>
          </a:p>
        </p:txBody>
      </p:sp>
    </p:spTree>
    <p:extLst>
      <p:ext uri="{BB962C8B-B14F-4D97-AF65-F5344CB8AC3E}">
        <p14:creationId xmlns:p14="http://schemas.microsoft.com/office/powerpoint/2010/main" val="340843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in Blood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  <a:p>
            <a:r>
              <a:rPr lang="en-US" dirty="0"/>
              <a:t>Platelets form intrinsic prothrombin activator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Initiates blood clotting process </a:t>
            </a:r>
          </a:p>
          <a:p>
            <a:r>
              <a:rPr lang="en-US" b="1" dirty="0"/>
              <a:t>Key Point</a:t>
            </a:r>
          </a:p>
          <a:p>
            <a:r>
              <a:rPr lang="en-US" dirty="0"/>
              <a:t>Essential for coagulation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4205672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556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Physiology</vt:lpstr>
      <vt:lpstr>Platelets or thrombocytes</vt:lpstr>
      <vt:lpstr>Structure of Platelets-Cell membrane</vt:lpstr>
      <vt:lpstr>Functions of Platelet Membrane</vt:lpstr>
      <vt:lpstr>Microtubules</vt:lpstr>
      <vt:lpstr>Important Platelet Proteins</vt:lpstr>
      <vt:lpstr>Other Important Platelet Substances</vt:lpstr>
      <vt:lpstr>Functions of Platelets</vt:lpstr>
      <vt:lpstr>Role in Blood Clotting</vt:lpstr>
      <vt:lpstr>Role in Clot Retraction</vt:lpstr>
      <vt:lpstr>Role in Hemostasis</vt:lpstr>
      <vt:lpstr>Repair &amp; Defense Functions</vt:lpstr>
      <vt:lpstr>Activators &amp; Inhibitors of Platelets</vt:lpstr>
      <vt:lpstr>Development, Lifespan &amp; Fate</vt:lpstr>
      <vt:lpstr>Fate</vt:lpstr>
      <vt:lpstr>Platelet Disorders</vt:lpstr>
      <vt:lpstr>Thrombocytopenia</vt:lpstr>
      <vt:lpstr>Thrombocytosis</vt:lpstr>
      <vt:lpstr>Thrombocythemia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2</cp:revision>
  <dcterms:created xsi:type="dcterms:W3CDTF">2026-05-10T10:27:37Z</dcterms:created>
  <dcterms:modified xsi:type="dcterms:W3CDTF">2026-05-10T10:47:58Z</dcterms:modified>
</cp:coreProperties>
</file>