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f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f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f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fif"/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f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fif"/><Relationship Id="rId2" Type="http://schemas.openxmlformats.org/officeDocument/2006/relationships/image" Target="../media/image11.jf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Applied Science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Fsc</a:t>
            </a:r>
            <a:r>
              <a:rPr lang="en-US" dirty="0" smtClean="0"/>
              <a:t> Medical Technology</a:t>
            </a:r>
          </a:p>
          <a:p>
            <a:r>
              <a:rPr lang="en-US" dirty="0" err="1" smtClean="0"/>
              <a:t>Awais</a:t>
            </a:r>
            <a:r>
              <a:rPr lang="en-US" dirty="0" smtClean="0"/>
              <a:t>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71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of Convection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In Nature</a:t>
            </a:r>
          </a:p>
          <a:p>
            <a:r>
              <a:rPr lang="en-US" dirty="0"/>
              <a:t>Sea breeze </a:t>
            </a:r>
          </a:p>
          <a:p>
            <a:r>
              <a:rPr lang="en-US" dirty="0"/>
              <a:t>Land breeze </a:t>
            </a:r>
          </a:p>
          <a:p>
            <a:r>
              <a:rPr lang="en-US" dirty="0"/>
              <a:t>Winds in atmosphere </a:t>
            </a:r>
          </a:p>
          <a:p>
            <a:r>
              <a:rPr lang="en-US" b="1" dirty="0"/>
              <a:t>At </a:t>
            </a:r>
            <a:r>
              <a:rPr lang="en-US" b="1" dirty="0" smtClean="0"/>
              <a:t>Home: </a:t>
            </a:r>
            <a:r>
              <a:rPr lang="en-US" dirty="0" smtClean="0"/>
              <a:t>Boiling </a:t>
            </a:r>
            <a:r>
              <a:rPr lang="en-US" dirty="0"/>
              <a:t>water </a:t>
            </a:r>
            <a:r>
              <a:rPr lang="en-US" dirty="0" smtClean="0"/>
              <a:t>, Room </a:t>
            </a:r>
            <a:r>
              <a:rPr lang="en-US" dirty="0"/>
              <a:t>heaters </a:t>
            </a:r>
            <a:r>
              <a:rPr lang="en-US" dirty="0" smtClean="0"/>
              <a:t>, Chimneys </a:t>
            </a:r>
            <a:endParaRPr lang="en-US" dirty="0"/>
          </a:p>
          <a:p>
            <a:r>
              <a:rPr lang="en-US" b="1" dirty="0"/>
              <a:t>In Technology</a:t>
            </a:r>
          </a:p>
          <a:p>
            <a:r>
              <a:rPr lang="en-US" dirty="0"/>
              <a:t>Air conditioners </a:t>
            </a:r>
          </a:p>
          <a:p>
            <a:r>
              <a:rPr lang="en-US" dirty="0" smtClean="0"/>
              <a:t>Refrigerators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Radiation?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Radiation</a:t>
            </a:r>
          </a:p>
          <a:p>
            <a:r>
              <a:rPr lang="en-US" dirty="0"/>
              <a:t>The Sun heats the Earth through radiation because space contains no air.</a:t>
            </a:r>
          </a:p>
          <a:p>
            <a:r>
              <a:rPr lang="en-US" b="1" dirty="0"/>
              <a:t>Definition</a:t>
            </a:r>
          </a:p>
          <a:p>
            <a:r>
              <a:rPr lang="en-US" dirty="0"/>
              <a:t>Radiation is the transfer of heat from one place to another in the form of electromagnetic waves.</a:t>
            </a:r>
          </a:p>
          <a:p>
            <a:r>
              <a:rPr lang="en-US" b="1" dirty="0"/>
              <a:t>Important Features</a:t>
            </a:r>
          </a:p>
          <a:p>
            <a:r>
              <a:rPr lang="en-US" dirty="0"/>
              <a:t>Does not require a medium </a:t>
            </a:r>
          </a:p>
          <a:p>
            <a:r>
              <a:rPr lang="en-US" dirty="0"/>
              <a:t>Travels through vacuum </a:t>
            </a:r>
          </a:p>
          <a:p>
            <a:r>
              <a:rPr lang="en-US" dirty="0"/>
              <a:t>Travels in straight lines </a:t>
            </a:r>
          </a:p>
          <a:p>
            <a:r>
              <a:rPr lang="en-US" dirty="0"/>
              <a:t>Speed equals speed of </a:t>
            </a:r>
            <a:r>
              <a:rPr lang="en-US" dirty="0" smtClean="0"/>
              <a:t>light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240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Radiation from the Sun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Heat from the Sun</a:t>
            </a:r>
          </a:p>
          <a:p>
            <a:r>
              <a:rPr lang="en-US" dirty="0"/>
              <a:t>Space between Sun and Earth is almost empty </a:t>
            </a:r>
          </a:p>
          <a:p>
            <a:r>
              <a:rPr lang="en-US" dirty="0"/>
              <a:t>Conduction and convection cannot occur in vacuum </a:t>
            </a:r>
          </a:p>
          <a:p>
            <a:r>
              <a:rPr lang="en-US" dirty="0"/>
              <a:t>Heat reaches Earth by radiation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1266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737" y="818606"/>
            <a:ext cx="9971314" cy="5024845"/>
          </a:xfrm>
        </p:spPr>
      </p:pic>
    </p:spTree>
    <p:extLst>
      <p:ext uri="{BB962C8B-B14F-4D97-AF65-F5344CB8AC3E}">
        <p14:creationId xmlns:p14="http://schemas.microsoft.com/office/powerpoint/2010/main" val="2996407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Fireplace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Radiation from a Fireplace</a:t>
            </a:r>
          </a:p>
          <a:p>
            <a:r>
              <a:rPr lang="en-US" dirty="0"/>
              <a:t>Heat reaches us directly from a fireplace </a:t>
            </a:r>
          </a:p>
          <a:p>
            <a:r>
              <a:rPr lang="en-US" dirty="0"/>
              <a:t>Air is a poor conductor </a:t>
            </a:r>
          </a:p>
          <a:p>
            <a:r>
              <a:rPr lang="en-US" dirty="0"/>
              <a:t>Hot air rises upward, not sideways </a:t>
            </a:r>
          </a:p>
          <a:p>
            <a:r>
              <a:rPr lang="en-US" dirty="0"/>
              <a:t>Therefore heat reaches us mainly by radiation </a:t>
            </a:r>
          </a:p>
          <a:p>
            <a:r>
              <a:rPr lang="en-US" b="1" dirty="0"/>
              <a:t>Important Fact</a:t>
            </a:r>
          </a:p>
          <a:p>
            <a:r>
              <a:rPr lang="en-US" dirty="0"/>
              <a:t>A cardboard sheet placed in the path can block thermal radiation.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0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Radiation Heat Transfer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8125" y="2557463"/>
            <a:ext cx="6635750" cy="3317875"/>
          </a:xfrm>
        </p:spPr>
      </p:pic>
    </p:spTree>
    <p:extLst>
      <p:ext uri="{BB962C8B-B14F-4D97-AF65-F5344CB8AC3E}">
        <p14:creationId xmlns:p14="http://schemas.microsoft.com/office/powerpoint/2010/main" val="10779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Electromagnetic Waves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Thermal Radiation</a:t>
            </a:r>
          </a:p>
          <a:p>
            <a:r>
              <a:rPr lang="en-US" dirty="0"/>
              <a:t>Thermal radiation belongs to the electromagnetic spectrum.</a:t>
            </a:r>
          </a:p>
          <a:p>
            <a:r>
              <a:rPr lang="en-US" b="1" dirty="0"/>
              <a:t>Infrared Radiation</a:t>
            </a:r>
          </a:p>
          <a:p>
            <a:r>
              <a:rPr lang="en-US" dirty="0"/>
              <a:t>Invisible heat waves </a:t>
            </a:r>
          </a:p>
          <a:p>
            <a:r>
              <a:rPr lang="en-US" dirty="0"/>
              <a:t>Produced by hot bodies </a:t>
            </a:r>
          </a:p>
          <a:p>
            <a:r>
              <a:rPr lang="en-US" dirty="0"/>
              <a:t>Responsible for feeling </a:t>
            </a:r>
            <a:r>
              <a:rPr lang="en-US" dirty="0" smtClean="0"/>
              <a:t>warmth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78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Factors Affecting Radiation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Rate of Radiation Depends On: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Color of surface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Texture of surface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Surface temperature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Surface area </a:t>
            </a:r>
          </a:p>
          <a:p>
            <a:r>
              <a:rPr lang="en-US" b="1" dirty="0"/>
              <a:t>Key Concept</a:t>
            </a:r>
          </a:p>
          <a:p>
            <a:r>
              <a:rPr lang="en-US" dirty="0"/>
              <a:t>Dark dull surfaces are good emitters </a:t>
            </a:r>
          </a:p>
          <a:p>
            <a:r>
              <a:rPr lang="en-US" dirty="0"/>
              <a:t>Shiny polished surfaces are poor emitters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006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Cooling and Heating of Objects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Radiation Around Us</a:t>
            </a:r>
          </a:p>
          <a:p>
            <a:r>
              <a:rPr lang="en-US" b="1" dirty="0"/>
              <a:t>Hot Objects</a:t>
            </a:r>
          </a:p>
          <a:p>
            <a:r>
              <a:rPr lang="en-US" dirty="0"/>
              <a:t>Emit more heat than they absorb → cool down</a:t>
            </a:r>
          </a:p>
          <a:p>
            <a:r>
              <a:rPr lang="en-US" b="1" dirty="0"/>
              <a:t>Cold Objects</a:t>
            </a:r>
          </a:p>
          <a:p>
            <a:r>
              <a:rPr lang="en-US" dirty="0"/>
              <a:t>Absorb more heat than they emit → warm up</a:t>
            </a:r>
          </a:p>
          <a:p>
            <a:r>
              <a:rPr lang="en-US" b="1" dirty="0"/>
              <a:t>Example</a:t>
            </a:r>
          </a:p>
          <a:p>
            <a:r>
              <a:rPr lang="en-US" dirty="0"/>
              <a:t>Hot tea becomes cold </a:t>
            </a:r>
          </a:p>
          <a:p>
            <a:r>
              <a:rPr lang="en-US" dirty="0"/>
              <a:t>Chilled water becomes warm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3695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Leslie’s Cube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 Leslie cube is used to compare emission of heat from different surfaces.</a:t>
            </a:r>
          </a:p>
          <a:p>
            <a:r>
              <a:rPr lang="en-US" b="1" dirty="0"/>
              <a:t>Different Surfaces</a:t>
            </a:r>
          </a:p>
          <a:p>
            <a:r>
              <a:rPr lang="en-US" dirty="0"/>
              <a:t>Shiny silver </a:t>
            </a:r>
          </a:p>
          <a:p>
            <a:r>
              <a:rPr lang="en-US" dirty="0"/>
              <a:t>Dull black </a:t>
            </a:r>
          </a:p>
          <a:p>
            <a:r>
              <a:rPr lang="en-US" dirty="0"/>
              <a:t>White </a:t>
            </a:r>
          </a:p>
          <a:p>
            <a:r>
              <a:rPr lang="en-US" dirty="0"/>
              <a:t>Colored </a:t>
            </a:r>
          </a:p>
          <a:p>
            <a:r>
              <a:rPr lang="en-US" b="1" dirty="0"/>
              <a:t>Observation</a:t>
            </a:r>
          </a:p>
          <a:p>
            <a:r>
              <a:rPr lang="en-US" dirty="0"/>
              <a:t>Dull black surface emits maximum heat.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806" y="3787282"/>
            <a:ext cx="4885507" cy="2359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62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Convection?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Liquids </a:t>
            </a:r>
            <a:r>
              <a:rPr lang="en-US" dirty="0"/>
              <a:t>and gases are poor conductors of </a:t>
            </a:r>
            <a:r>
              <a:rPr lang="en-US" dirty="0" err="1" smtClean="0"/>
              <a:t>heat.Therefore</a:t>
            </a:r>
            <a:r>
              <a:rPr lang="en-US" dirty="0"/>
              <a:t>, heat is transferred in fluids mainly by </a:t>
            </a:r>
            <a:r>
              <a:rPr lang="en-US" b="1" dirty="0"/>
              <a:t>convection</a:t>
            </a:r>
            <a:r>
              <a:rPr lang="en-US" dirty="0"/>
              <a:t>.</a:t>
            </a:r>
          </a:p>
          <a:p>
            <a:r>
              <a:rPr lang="en-US" b="1" dirty="0"/>
              <a:t>Definition</a:t>
            </a:r>
          </a:p>
          <a:p>
            <a:r>
              <a:rPr lang="en-US" dirty="0"/>
              <a:t>Convection is the transfer of heat by the actual movement of molecules from a hot place to a cold place.</a:t>
            </a:r>
          </a:p>
          <a:p>
            <a:r>
              <a:rPr lang="en-US" b="1" dirty="0"/>
              <a:t>Important Points</a:t>
            </a:r>
          </a:p>
          <a:p>
            <a:r>
              <a:rPr lang="en-US" dirty="0"/>
              <a:t>Occurs only in </a:t>
            </a:r>
            <a:r>
              <a:rPr lang="en-US" b="1" dirty="0"/>
              <a:t>liquids and gases</a:t>
            </a:r>
            <a:r>
              <a:rPr lang="en-US" dirty="0"/>
              <a:t> </a:t>
            </a:r>
          </a:p>
          <a:p>
            <a:r>
              <a:rPr lang="en-US" dirty="0"/>
              <a:t>Heated fluid becomes </a:t>
            </a:r>
            <a:r>
              <a:rPr lang="en-US" b="1" dirty="0"/>
              <a:t>less dense</a:t>
            </a:r>
            <a:r>
              <a:rPr lang="en-US" dirty="0"/>
              <a:t> </a:t>
            </a:r>
          </a:p>
          <a:p>
            <a:r>
              <a:rPr lang="en-US" dirty="0"/>
              <a:t>Hot fluid rises upward </a:t>
            </a:r>
          </a:p>
          <a:p>
            <a:r>
              <a:rPr lang="en-US" dirty="0"/>
              <a:t>Cooler fluid takes its place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716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Absorption of Radiation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Absorption Experiment</a:t>
            </a:r>
          </a:p>
          <a:p>
            <a:r>
              <a:rPr lang="en-US" b="1" dirty="0"/>
              <a:t>Observation</a:t>
            </a:r>
          </a:p>
          <a:p>
            <a:r>
              <a:rPr lang="en-US" dirty="0"/>
              <a:t>Black surfaces absorb heat rapidly </a:t>
            </a:r>
          </a:p>
          <a:p>
            <a:r>
              <a:rPr lang="en-US" dirty="0"/>
              <a:t>Polished shiny surfaces absorb heat slowly </a:t>
            </a:r>
          </a:p>
          <a:p>
            <a:r>
              <a:rPr lang="en-US" b="1" dirty="0"/>
              <a:t>Conclusion</a:t>
            </a:r>
          </a:p>
          <a:p>
            <a:r>
              <a:rPr lang="en-US" dirty="0"/>
              <a:t>Black dull surfaces are good absorbers </a:t>
            </a:r>
          </a:p>
          <a:p>
            <a:r>
              <a:rPr lang="en-US" dirty="0"/>
              <a:t>Polished surfaces are poor absorbers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30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Applications of Radiation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Daily Life</a:t>
            </a:r>
          </a:p>
          <a:p>
            <a:r>
              <a:rPr lang="en-US" dirty="0"/>
              <a:t>Solar cookers </a:t>
            </a:r>
          </a:p>
          <a:p>
            <a:r>
              <a:rPr lang="en-US" dirty="0"/>
              <a:t>Greenhouses </a:t>
            </a:r>
          </a:p>
          <a:p>
            <a:r>
              <a:rPr lang="en-US" dirty="0"/>
              <a:t>Thermos flasks </a:t>
            </a:r>
          </a:p>
          <a:p>
            <a:r>
              <a:rPr lang="en-US" b="1" dirty="0"/>
              <a:t>Clothing</a:t>
            </a:r>
          </a:p>
          <a:p>
            <a:r>
              <a:rPr lang="en-US" dirty="0"/>
              <a:t>Light-colored clothes in summer </a:t>
            </a:r>
          </a:p>
          <a:p>
            <a:r>
              <a:rPr lang="en-US" dirty="0"/>
              <a:t>Dark-colored clothes in winter </a:t>
            </a:r>
          </a:p>
          <a:p>
            <a:r>
              <a:rPr lang="en-US" b="1" dirty="0"/>
              <a:t>Technology</a:t>
            </a:r>
          </a:p>
          <a:p>
            <a:r>
              <a:rPr lang="en-US" dirty="0"/>
              <a:t>Infrared cameras </a:t>
            </a:r>
          </a:p>
          <a:p>
            <a:r>
              <a:rPr lang="en-US" dirty="0"/>
              <a:t>Remote </a:t>
            </a:r>
            <a:r>
              <a:rPr lang="en-US" dirty="0" smtClean="0"/>
              <a:t>controls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512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Convection Works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Process of Convection</a:t>
            </a:r>
          </a:p>
          <a:p>
            <a:r>
              <a:rPr lang="en-US" dirty="0"/>
              <a:t>Fluid near the heat source gets heated </a:t>
            </a:r>
          </a:p>
          <a:p>
            <a:r>
              <a:rPr lang="en-US" dirty="0"/>
              <a:t>Heated fluid expands and becomes lighter </a:t>
            </a:r>
          </a:p>
          <a:p>
            <a:r>
              <a:rPr lang="en-US" dirty="0"/>
              <a:t>Hot fluid rises upward </a:t>
            </a:r>
          </a:p>
          <a:p>
            <a:r>
              <a:rPr lang="en-US" dirty="0"/>
              <a:t>Cooler fluid moves downward </a:t>
            </a:r>
          </a:p>
          <a:p>
            <a:r>
              <a:rPr lang="en-US" dirty="0"/>
              <a:t>Continuous circulation forms </a:t>
            </a:r>
            <a:r>
              <a:rPr lang="en-US" b="1" dirty="0"/>
              <a:t>convection </a:t>
            </a:r>
            <a:r>
              <a:rPr lang="en-US" b="1" dirty="0" smtClean="0"/>
              <a:t>currents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8317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396" y="982132"/>
            <a:ext cx="4560844" cy="4774234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0240" y="870857"/>
            <a:ext cx="5847798" cy="525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886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Convection Current in House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8877" y="2557463"/>
            <a:ext cx="6274245" cy="3317875"/>
          </a:xfrm>
        </p:spPr>
      </p:pic>
    </p:spTree>
    <p:extLst>
      <p:ext uri="{BB962C8B-B14F-4D97-AF65-F5344CB8AC3E}">
        <p14:creationId xmlns:p14="http://schemas.microsoft.com/office/powerpoint/2010/main" val="3952581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2" y="896983"/>
            <a:ext cx="9729649" cy="5172892"/>
          </a:xfrm>
        </p:spPr>
      </p:pic>
    </p:spTree>
    <p:extLst>
      <p:ext uri="{BB962C8B-B14F-4D97-AF65-F5344CB8AC3E}">
        <p14:creationId xmlns:p14="http://schemas.microsoft.com/office/powerpoint/2010/main" val="2314871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Does a Hot Air Balloon Rise?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Hot Air Balloon and Convection</a:t>
            </a:r>
          </a:p>
          <a:p>
            <a:r>
              <a:rPr lang="en-US" dirty="0"/>
              <a:t>Air inside the balloon is heated </a:t>
            </a:r>
          </a:p>
          <a:p>
            <a:r>
              <a:rPr lang="en-US" dirty="0"/>
              <a:t>Heated air expands </a:t>
            </a:r>
          </a:p>
          <a:p>
            <a:r>
              <a:rPr lang="en-US" dirty="0"/>
              <a:t>Density decreases </a:t>
            </a:r>
          </a:p>
          <a:p>
            <a:r>
              <a:rPr lang="en-US" dirty="0"/>
              <a:t>Balloon becomes lighter than surrounding air </a:t>
            </a:r>
          </a:p>
          <a:p>
            <a:r>
              <a:rPr lang="en-US" dirty="0"/>
              <a:t>Balloon rises upward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844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 9.1 – Convection in Water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Demonstration of Convection</a:t>
            </a:r>
          </a:p>
          <a:p>
            <a:r>
              <a:rPr lang="en-US" b="1" dirty="0"/>
              <a:t>Materials</a:t>
            </a:r>
          </a:p>
          <a:p>
            <a:r>
              <a:rPr lang="en-US" dirty="0"/>
              <a:t>Beaker </a:t>
            </a:r>
          </a:p>
          <a:p>
            <a:r>
              <a:rPr lang="en-US" dirty="0"/>
              <a:t>Water </a:t>
            </a:r>
          </a:p>
          <a:p>
            <a:r>
              <a:rPr lang="en-US" dirty="0"/>
              <a:t>Burner </a:t>
            </a:r>
          </a:p>
          <a:p>
            <a:r>
              <a:rPr lang="en-US" dirty="0"/>
              <a:t>Potassium permanganate crystals </a:t>
            </a:r>
          </a:p>
          <a:p>
            <a:r>
              <a:rPr lang="en-US" b="1" dirty="0"/>
              <a:t>Observation</a:t>
            </a:r>
          </a:p>
          <a:p>
            <a:r>
              <a:rPr lang="en-US" dirty="0"/>
              <a:t>Colored streaks move upward from the heated region showing the movement of water currents.</a:t>
            </a:r>
          </a:p>
          <a:p>
            <a:r>
              <a:rPr lang="en-US" b="1" dirty="0" smtClean="0"/>
              <a:t>Conclusion: </a:t>
            </a:r>
            <a:r>
              <a:rPr lang="en-US" dirty="0" smtClean="0"/>
              <a:t>Heat </a:t>
            </a:r>
            <a:r>
              <a:rPr lang="en-US" dirty="0"/>
              <a:t>is transferred through water by convection currents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075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55" y="982132"/>
            <a:ext cx="4023360" cy="5113867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713" y="690236"/>
            <a:ext cx="6383383" cy="5589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676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65</TotalTime>
  <Words>527</Words>
  <Application>Microsoft Office PowerPoint</Application>
  <PresentationFormat>Widescreen</PresentationFormat>
  <Paragraphs>123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Garamond</vt:lpstr>
      <vt:lpstr>Organic</vt:lpstr>
      <vt:lpstr>Applied Science</vt:lpstr>
      <vt:lpstr>What is Convection?</vt:lpstr>
      <vt:lpstr>How Convection Works</vt:lpstr>
      <vt:lpstr>PowerPoint Presentation</vt:lpstr>
      <vt:lpstr>Convection Current in House</vt:lpstr>
      <vt:lpstr>PowerPoint Presentation</vt:lpstr>
      <vt:lpstr>Why Does a Hot Air Balloon Rise?</vt:lpstr>
      <vt:lpstr>Experiment 9.1 – Convection in Water</vt:lpstr>
      <vt:lpstr>PowerPoint Presentation</vt:lpstr>
      <vt:lpstr>Examples of Convection</vt:lpstr>
      <vt:lpstr>What is Radiation?</vt:lpstr>
      <vt:lpstr>Radiation from the Sun</vt:lpstr>
      <vt:lpstr>PowerPoint Presentation</vt:lpstr>
      <vt:lpstr>Fireplace Example</vt:lpstr>
      <vt:lpstr>Radiation Heat Transfer</vt:lpstr>
      <vt:lpstr>Electromagnetic Waves</vt:lpstr>
      <vt:lpstr>Factors Affecting Radiation</vt:lpstr>
      <vt:lpstr>Cooling and Heating of Objects</vt:lpstr>
      <vt:lpstr>Leslie’s Cube</vt:lpstr>
      <vt:lpstr>Absorption of Radiation</vt:lpstr>
      <vt:lpstr>Applications of Radiation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Applied Science</dc:title>
  <dc:creator>Moorche</dc:creator>
  <cp:lastModifiedBy>Moorche</cp:lastModifiedBy>
  <cp:revision>3</cp:revision>
  <dcterms:created xsi:type="dcterms:W3CDTF">2026-05-13T05:47:06Z</dcterms:created>
  <dcterms:modified xsi:type="dcterms:W3CDTF">2026-05-13T06:52:30Z</dcterms:modified>
</cp:coreProperties>
</file>