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71" r:id="rId12"/>
    <p:sldId id="265" r:id="rId13"/>
    <p:sldId id="272" r:id="rId14"/>
    <p:sldId id="266" r:id="rId15"/>
    <p:sldId id="276" r:id="rId16"/>
    <p:sldId id="267" r:id="rId17"/>
    <p:sldId id="277" r:id="rId18"/>
    <p:sldId id="268" r:id="rId19"/>
    <p:sldId id="269" r:id="rId20"/>
    <p:sldId id="278" r:id="rId21"/>
    <p:sldId id="273" r:id="rId22"/>
    <p:sldId id="274" r:id="rId23"/>
    <p:sldId id="275" r:id="rId24"/>
    <p:sldId id="280" r:id="rId25"/>
    <p:sldId id="279" r:id="rId26"/>
    <p:sldId id="281" r:id="rId27"/>
    <p:sldId id="282" r:id="rId28"/>
    <p:sldId id="283" r:id="rId29"/>
    <p:sldId id="284" r:id="rId30"/>
    <p:sldId id="285" r:id="rId31"/>
    <p:sldId id="289" r:id="rId32"/>
    <p:sldId id="286" r:id="rId33"/>
    <p:sldId id="287" r:id="rId34"/>
    <p:sldId id="288" r:id="rId35"/>
    <p:sldId id="292" r:id="rId36"/>
    <p:sldId id="290" r:id="rId37"/>
    <p:sldId id="291" r:id="rId38"/>
    <p:sldId id="295" r:id="rId39"/>
    <p:sldId id="294" r:id="rId40"/>
    <p:sldId id="293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THORAX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47" y="1399430"/>
            <a:ext cx="583881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34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Distribution of RCA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Structures Supplied</a:t>
            </a:r>
          </a:p>
          <a:p>
            <a:r>
              <a:rPr lang="en-US" dirty="0"/>
              <a:t>Right atrium </a:t>
            </a:r>
          </a:p>
          <a:p>
            <a:r>
              <a:rPr lang="en-US" dirty="0"/>
              <a:t>Most of right ventricle </a:t>
            </a:r>
          </a:p>
          <a:p>
            <a:r>
              <a:rPr lang="en-US" dirty="0"/>
              <a:t>Part of left ventricle (diaphragmatic surface) </a:t>
            </a:r>
          </a:p>
          <a:p>
            <a:r>
              <a:rPr lang="en-US" dirty="0"/>
              <a:t>Posterior one-third of interventricular septum </a:t>
            </a:r>
          </a:p>
          <a:p>
            <a:r>
              <a:rPr lang="en-US" dirty="0"/>
              <a:t>SA node (≈60% of people) </a:t>
            </a:r>
          </a:p>
          <a:p>
            <a:r>
              <a:rPr lang="en-US" dirty="0"/>
              <a:t>AV node and AV bundle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48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203388" cy="5919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818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Left Coronary Artery (LCA)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Origin </a:t>
            </a:r>
            <a:r>
              <a:rPr lang="en-US" b="1" dirty="0"/>
              <a:t>and Course</a:t>
            </a:r>
          </a:p>
          <a:p>
            <a:r>
              <a:rPr lang="en-US" dirty="0"/>
              <a:t>Arises from the left posterior aortic sinus. </a:t>
            </a:r>
          </a:p>
          <a:p>
            <a:r>
              <a:rPr lang="en-US" dirty="0"/>
              <a:t>Passes between: </a:t>
            </a:r>
          </a:p>
          <a:p>
            <a:pPr lvl="1"/>
            <a:r>
              <a:rPr lang="en-US" dirty="0"/>
              <a:t>Pulmonary trunk </a:t>
            </a:r>
          </a:p>
          <a:p>
            <a:pPr lvl="1"/>
            <a:r>
              <a:rPr lang="en-US" dirty="0"/>
              <a:t>Left auricle </a:t>
            </a:r>
          </a:p>
          <a:p>
            <a:r>
              <a:rPr lang="en-US" dirty="0"/>
              <a:t>Short trunk divides into: </a:t>
            </a:r>
          </a:p>
          <a:p>
            <a:pPr lvl="1"/>
            <a:r>
              <a:rPr lang="en-US" dirty="0"/>
              <a:t>Anterior interventricular artery (LAD) </a:t>
            </a:r>
          </a:p>
          <a:p>
            <a:pPr lvl="1"/>
            <a:r>
              <a:rPr lang="en-US" dirty="0"/>
              <a:t>Circumflex artery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02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43145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751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Anterior Interventricular Artery (LAD)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Course</a:t>
            </a:r>
          </a:p>
          <a:p>
            <a:r>
              <a:rPr lang="en-US" dirty="0"/>
              <a:t>Descends in anterior interventricular groove. </a:t>
            </a:r>
          </a:p>
          <a:p>
            <a:r>
              <a:rPr lang="en-US" dirty="0"/>
              <a:t>Continues toward apex of heart. </a:t>
            </a:r>
          </a:p>
          <a:p>
            <a:r>
              <a:rPr lang="en-US" dirty="0"/>
              <a:t>Anastomoses with posterior interventricular artery. </a:t>
            </a:r>
          </a:p>
          <a:p>
            <a:r>
              <a:rPr lang="en-US" b="1" dirty="0"/>
              <a:t>Supply</a:t>
            </a:r>
          </a:p>
          <a:p>
            <a:r>
              <a:rPr lang="en-US" dirty="0"/>
              <a:t>Right and left ventricles </a:t>
            </a:r>
          </a:p>
          <a:p>
            <a:r>
              <a:rPr lang="en-US" dirty="0"/>
              <a:t>Anterior two-thirds of interventricular septum </a:t>
            </a:r>
          </a:p>
          <a:p>
            <a:r>
              <a:rPr lang="en-US" dirty="0"/>
              <a:t>AV bundle and bundle branches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22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43145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95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Circumflex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Course</a:t>
            </a:r>
          </a:p>
          <a:p>
            <a:r>
              <a:rPr lang="en-US" dirty="0"/>
              <a:t>Runs in left atrioventricular groove. </a:t>
            </a:r>
          </a:p>
          <a:p>
            <a:r>
              <a:rPr lang="en-US" dirty="0"/>
              <a:t>Winds around left border of heart. </a:t>
            </a:r>
          </a:p>
          <a:p>
            <a:r>
              <a:rPr lang="en-US" dirty="0"/>
              <a:t>Anastomoses with RCA. </a:t>
            </a:r>
          </a:p>
          <a:p>
            <a:r>
              <a:rPr lang="en-US" b="1" dirty="0"/>
              <a:t>Supply</a:t>
            </a:r>
          </a:p>
          <a:p>
            <a:r>
              <a:rPr lang="en-US" dirty="0"/>
              <a:t>Left atrium </a:t>
            </a:r>
          </a:p>
          <a:p>
            <a:r>
              <a:rPr lang="en-US" dirty="0"/>
              <a:t>Left ventricle </a:t>
            </a:r>
          </a:p>
          <a:p>
            <a:r>
              <a:rPr lang="en-US" dirty="0"/>
              <a:t>Part of right ventricle </a:t>
            </a:r>
          </a:p>
          <a:p>
            <a:r>
              <a:rPr lang="en-US" dirty="0"/>
              <a:t>SA node in some individuals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74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43145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00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Coronary Artery Dominance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Dominance determined by artery giving rise to posterior interventricular artery. </a:t>
            </a:r>
          </a:p>
          <a:p>
            <a:r>
              <a:rPr lang="en-US" b="1" dirty="0"/>
              <a:t>Right Dominance</a:t>
            </a:r>
          </a:p>
          <a:p>
            <a:r>
              <a:rPr lang="en-US" dirty="0"/>
              <a:t>Posterior interventricular artery arises from RCA. </a:t>
            </a:r>
          </a:p>
          <a:p>
            <a:r>
              <a:rPr lang="en-US" dirty="0"/>
              <a:t>Most common pattern. </a:t>
            </a:r>
          </a:p>
          <a:p>
            <a:r>
              <a:rPr lang="en-US" b="1" dirty="0"/>
              <a:t>Left Dominance</a:t>
            </a:r>
          </a:p>
          <a:p>
            <a:r>
              <a:rPr lang="en-US" dirty="0"/>
              <a:t>Posterior interventricular artery arises from circumflex branch. </a:t>
            </a:r>
          </a:p>
          <a:p>
            <a:r>
              <a:rPr lang="en-US" b="1" dirty="0"/>
              <a:t>Balanced Circulation</a:t>
            </a:r>
          </a:p>
          <a:p>
            <a:r>
              <a:rPr lang="en-US" dirty="0"/>
              <a:t>Contributions from both arteries.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455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235193" cy="5792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70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Arterial Supply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heart is supplied by the coronary arteries. </a:t>
            </a:r>
          </a:p>
          <a:p>
            <a:r>
              <a:rPr lang="en-US" dirty="0"/>
              <a:t>Coronary arteries arise from the ascending aorta. </a:t>
            </a:r>
          </a:p>
          <a:p>
            <a:r>
              <a:rPr lang="en-US" dirty="0"/>
              <a:t>Blood flow through coronary arteries occurs mainly during diastole. </a:t>
            </a:r>
          </a:p>
          <a:p>
            <a:r>
              <a:rPr lang="en-US" dirty="0"/>
              <a:t>Venous blood drains mainly into the coronary sinus. </a:t>
            </a:r>
          </a:p>
          <a:p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974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203388" cy="5919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468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Venous Drainage of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Coronary Sinus</a:t>
            </a:r>
          </a:p>
          <a:p>
            <a:r>
              <a:rPr lang="en-US" dirty="0"/>
              <a:t>Main venous drainage channel. </a:t>
            </a:r>
          </a:p>
          <a:p>
            <a:r>
              <a:rPr lang="en-US" dirty="0"/>
              <a:t>Located in posterior atrioventricular groove. </a:t>
            </a:r>
          </a:p>
          <a:p>
            <a:r>
              <a:rPr lang="en-US" dirty="0"/>
              <a:t>Opens into right atrium.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31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80929"/>
            <a:ext cx="11155680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16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195436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53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Tributaries</a:t>
            </a:r>
          </a:p>
          <a:p>
            <a:r>
              <a:rPr lang="en-US" dirty="0"/>
              <a:t>Great cardiac vein </a:t>
            </a:r>
          </a:p>
          <a:p>
            <a:r>
              <a:rPr lang="en-US" dirty="0"/>
              <a:t>Middle cardiac vein </a:t>
            </a:r>
          </a:p>
          <a:p>
            <a:r>
              <a:rPr lang="en-US" dirty="0"/>
              <a:t>Small cardiac vein </a:t>
            </a:r>
          </a:p>
          <a:p>
            <a:r>
              <a:rPr lang="en-US" dirty="0"/>
              <a:t>Posterior vein of left ventricle </a:t>
            </a:r>
          </a:p>
          <a:p>
            <a:r>
              <a:rPr lang="en-US" dirty="0"/>
              <a:t>Oblique vein of left atrium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53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299" y="405517"/>
            <a:ext cx="11084117" cy="59793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084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Cardiac Veins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Anterior Cardiac Veins</a:t>
            </a:r>
          </a:p>
          <a:p>
            <a:r>
              <a:rPr lang="en-US" dirty="0"/>
              <a:t>Drain right ventricle. </a:t>
            </a:r>
          </a:p>
          <a:p>
            <a:r>
              <a:rPr lang="en-US" dirty="0"/>
              <a:t>Open directly into right atrium. </a:t>
            </a:r>
          </a:p>
          <a:p>
            <a:r>
              <a:rPr lang="en-US" b="1" dirty="0"/>
              <a:t>Venae </a:t>
            </a:r>
            <a:r>
              <a:rPr lang="en-US" b="1" dirty="0" err="1"/>
              <a:t>Cordis</a:t>
            </a:r>
            <a:r>
              <a:rPr lang="en-US" b="1" dirty="0"/>
              <a:t> </a:t>
            </a:r>
            <a:r>
              <a:rPr lang="en-US" b="1" dirty="0" err="1"/>
              <a:t>Minimae</a:t>
            </a:r>
            <a:endParaRPr lang="en-US" b="1" dirty="0"/>
          </a:p>
          <a:p>
            <a:r>
              <a:rPr lang="en-US" dirty="0"/>
              <a:t>Smallest cardiac veins. </a:t>
            </a:r>
          </a:p>
          <a:p>
            <a:r>
              <a:rPr lang="en-US" dirty="0"/>
              <a:t>Open directly into heart chambers. </a:t>
            </a:r>
          </a:p>
          <a:p>
            <a:r>
              <a:rPr lang="en-US" dirty="0"/>
              <a:t>Most numerous in right atrium and right ventricle.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413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0929"/>
            <a:ext cx="11235193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450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 of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Cardiac Plexus</a:t>
            </a:r>
          </a:p>
          <a:p>
            <a:r>
              <a:rPr lang="en-US" dirty="0"/>
              <a:t>Heart supplied by autonomic nerve fibers. </a:t>
            </a:r>
          </a:p>
          <a:p>
            <a:r>
              <a:rPr lang="en-US" dirty="0"/>
              <a:t>Fibers arise from cardiac plexus. </a:t>
            </a:r>
          </a:p>
          <a:p>
            <a:r>
              <a:rPr lang="en-US" b="1" dirty="0"/>
              <a:t>Location of Cardiac Plexus</a:t>
            </a:r>
          </a:p>
          <a:p>
            <a:r>
              <a:rPr lang="en-US" dirty="0"/>
              <a:t>Below arch of aorta </a:t>
            </a:r>
          </a:p>
          <a:p>
            <a:r>
              <a:rPr lang="en-US" dirty="0"/>
              <a:t>Anterior to tracheal bifurcation </a:t>
            </a:r>
          </a:p>
          <a:p>
            <a:r>
              <a:rPr lang="en-US" b="1" dirty="0"/>
              <a:t>Components</a:t>
            </a:r>
          </a:p>
          <a:p>
            <a:r>
              <a:rPr lang="en-US" dirty="0"/>
              <a:t>Sympathetic fibers </a:t>
            </a:r>
          </a:p>
          <a:p>
            <a:r>
              <a:rPr lang="en-US" dirty="0"/>
              <a:t>Parasympathetic fibers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38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299" y="480929"/>
            <a:ext cx="1110797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31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43145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2332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Sympathetic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Cervical sympathetic ganglia </a:t>
            </a:r>
          </a:p>
          <a:p>
            <a:r>
              <a:rPr lang="en-US" dirty="0"/>
              <a:t>Upper thoracic sympathetic ganglia </a:t>
            </a:r>
          </a:p>
          <a:p>
            <a:r>
              <a:rPr lang="en-US" b="1" dirty="0"/>
              <a:t>Pathway</a:t>
            </a:r>
          </a:p>
          <a:p>
            <a:r>
              <a:rPr lang="en-US" dirty="0"/>
              <a:t>Fibers travel through cardiac nerves to cardiac plexus. </a:t>
            </a:r>
          </a:p>
          <a:p>
            <a:r>
              <a:rPr lang="en-US" b="1" dirty="0"/>
              <a:t>Effects</a:t>
            </a:r>
          </a:p>
          <a:p>
            <a:r>
              <a:rPr lang="en-US" dirty="0"/>
              <a:t>Increase heart rate </a:t>
            </a:r>
          </a:p>
          <a:p>
            <a:r>
              <a:rPr lang="en-US" dirty="0"/>
              <a:t>Increase force of contraction </a:t>
            </a:r>
          </a:p>
          <a:p>
            <a:r>
              <a:rPr lang="en-US" dirty="0"/>
              <a:t>Dilate coronary arteries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96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299" y="480929"/>
            <a:ext cx="1110797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135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Parasympathetic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endParaRPr lang="en-US" b="1" dirty="0"/>
          </a:p>
          <a:p>
            <a:r>
              <a:rPr lang="en-US" dirty="0" err="1"/>
              <a:t>Vagus</a:t>
            </a:r>
            <a:r>
              <a:rPr lang="en-US" dirty="0"/>
              <a:t> nerve </a:t>
            </a:r>
          </a:p>
          <a:p>
            <a:r>
              <a:rPr lang="en-US" b="1" dirty="0"/>
              <a:t>Effects</a:t>
            </a:r>
          </a:p>
          <a:p>
            <a:r>
              <a:rPr lang="en-US" dirty="0"/>
              <a:t>Decrease heart rate </a:t>
            </a:r>
          </a:p>
          <a:p>
            <a:r>
              <a:rPr lang="en-US" dirty="0"/>
              <a:t>Decrease force of contraction </a:t>
            </a:r>
          </a:p>
          <a:p>
            <a:r>
              <a:rPr lang="en-US" dirty="0"/>
              <a:t>Constrict coronary arteries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619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0929"/>
            <a:ext cx="11235193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723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Visceral Afferent </a:t>
            </a:r>
            <a:r>
              <a:rPr lang="en-US" b="1" dirty="0" smtClean="0"/>
              <a:t>Fibers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Pain </a:t>
            </a:r>
            <a:r>
              <a:rPr lang="en-US" b="1" dirty="0"/>
              <a:t>Fibers</a:t>
            </a:r>
          </a:p>
          <a:p>
            <a:r>
              <a:rPr lang="en-US" dirty="0"/>
              <a:t>Travel with sympathetic fibers. </a:t>
            </a:r>
          </a:p>
          <a:p>
            <a:r>
              <a:rPr lang="en-US" dirty="0"/>
              <a:t>Enter spinal cord segments T1–T4. </a:t>
            </a:r>
          </a:p>
          <a:p>
            <a:r>
              <a:rPr lang="en-US" b="1" dirty="0"/>
              <a:t>Reflex Fibers</a:t>
            </a:r>
          </a:p>
          <a:p>
            <a:r>
              <a:rPr lang="en-US" dirty="0"/>
              <a:t>Travel with parasympathetic fibers in </a:t>
            </a:r>
            <a:r>
              <a:rPr lang="en-US" dirty="0" err="1"/>
              <a:t>vagus</a:t>
            </a:r>
            <a:r>
              <a:rPr lang="en-US" dirty="0"/>
              <a:t> nerve.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30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299" y="480929"/>
            <a:ext cx="1110797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397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Referred Cardiac Pain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Features</a:t>
            </a:r>
            <a:endParaRPr lang="en-US" b="1" dirty="0"/>
          </a:p>
          <a:p>
            <a:r>
              <a:rPr lang="en-US" dirty="0"/>
              <a:t>Pain due to myocardial ischemia. </a:t>
            </a:r>
          </a:p>
          <a:p>
            <a:r>
              <a:rPr lang="en-US" dirty="0"/>
              <a:t>Referred to: </a:t>
            </a:r>
          </a:p>
          <a:p>
            <a:pPr lvl="1"/>
            <a:r>
              <a:rPr lang="en-US" dirty="0"/>
              <a:t>Chest </a:t>
            </a:r>
          </a:p>
          <a:p>
            <a:pPr lvl="1"/>
            <a:r>
              <a:rPr lang="en-US" dirty="0"/>
              <a:t>Left shoulder </a:t>
            </a:r>
          </a:p>
          <a:p>
            <a:pPr lvl="1"/>
            <a:r>
              <a:rPr lang="en-US" dirty="0"/>
              <a:t>Medial side of left arm </a:t>
            </a:r>
          </a:p>
          <a:p>
            <a:pPr lvl="1"/>
            <a:r>
              <a:rPr lang="en-US" dirty="0"/>
              <a:t>Neck </a:t>
            </a:r>
          </a:p>
          <a:p>
            <a:pPr lvl="1"/>
            <a:r>
              <a:rPr lang="en-US" dirty="0"/>
              <a:t>Jaw </a:t>
            </a:r>
          </a:p>
          <a:p>
            <a:r>
              <a:rPr lang="en-US" b="1" dirty="0"/>
              <a:t>Cause</a:t>
            </a:r>
          </a:p>
          <a:p>
            <a:r>
              <a:rPr lang="en-US" dirty="0"/>
              <a:t>Shared spinal cord segments (T1–T4).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29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0929"/>
            <a:ext cx="11187486" cy="5903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344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299" y="480929"/>
            <a:ext cx="1110797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188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43145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15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0929"/>
            <a:ext cx="11219290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063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0929"/>
            <a:ext cx="11219290" cy="5911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891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Coronary Arteries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Main Coronary Arteries</a:t>
            </a:r>
          </a:p>
          <a:p>
            <a:r>
              <a:rPr lang="en-US" dirty="0"/>
              <a:t>Right coronary artery (RCA) </a:t>
            </a:r>
          </a:p>
          <a:p>
            <a:r>
              <a:rPr lang="en-US" dirty="0"/>
              <a:t>Left coronary artery (LCA) </a:t>
            </a:r>
          </a:p>
          <a:p>
            <a:r>
              <a:rPr lang="en-US" b="1" dirty="0"/>
              <a:t>Origin</a:t>
            </a:r>
          </a:p>
          <a:p>
            <a:r>
              <a:rPr lang="en-US" dirty="0"/>
              <a:t>Both arise from the ascending aorta. </a:t>
            </a:r>
          </a:p>
          <a:p>
            <a:r>
              <a:rPr lang="en-US" dirty="0"/>
              <a:t>Originate from the aortic sinuses just above the aortic valve.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9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43145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Right Coronary Artery (RCA)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Origin and Course</a:t>
            </a:r>
          </a:p>
          <a:p>
            <a:r>
              <a:rPr lang="en-US" dirty="0"/>
              <a:t>Arises from the anterior aortic sinus. </a:t>
            </a:r>
          </a:p>
          <a:p>
            <a:r>
              <a:rPr lang="en-US" dirty="0"/>
              <a:t>Passes forward between: </a:t>
            </a:r>
          </a:p>
          <a:p>
            <a:pPr lvl="1"/>
            <a:r>
              <a:rPr lang="en-US" dirty="0"/>
              <a:t>Pulmonary trunk </a:t>
            </a:r>
          </a:p>
          <a:p>
            <a:pPr lvl="1"/>
            <a:r>
              <a:rPr lang="en-US" dirty="0"/>
              <a:t>Right auricle </a:t>
            </a:r>
          </a:p>
          <a:p>
            <a:r>
              <a:rPr lang="en-US" dirty="0"/>
              <a:t>Descends in the right atrioventricular groove. </a:t>
            </a:r>
          </a:p>
          <a:p>
            <a:r>
              <a:rPr lang="en-US" dirty="0"/>
              <a:t>Winds around the inferior border of the heart. </a:t>
            </a:r>
          </a:p>
          <a:p>
            <a:r>
              <a:rPr lang="en-US" dirty="0"/>
              <a:t>Continues onto posterior surface.</a:t>
            </a:r>
          </a:p>
        </p:txBody>
      </p:sp>
    </p:spTree>
    <p:extLst>
      <p:ext uri="{BB962C8B-B14F-4D97-AF65-F5344CB8AC3E}">
        <p14:creationId xmlns:p14="http://schemas.microsoft.com/office/powerpoint/2010/main" val="550992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of RCA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Right </a:t>
            </a:r>
            <a:r>
              <a:rPr lang="en-US" dirty="0"/>
              <a:t>marginal artery </a:t>
            </a:r>
          </a:p>
          <a:p>
            <a:r>
              <a:rPr lang="en-US" dirty="0"/>
              <a:t>Posterior interventricular artery </a:t>
            </a:r>
          </a:p>
          <a:p>
            <a:r>
              <a:rPr lang="en-US" dirty="0"/>
              <a:t>Atrial branches </a:t>
            </a:r>
          </a:p>
          <a:p>
            <a:r>
              <a:rPr lang="en-US" dirty="0"/>
              <a:t>Ventricular branches </a:t>
            </a:r>
          </a:p>
          <a:p>
            <a:r>
              <a:rPr lang="en-US" dirty="0"/>
              <a:t>SA nodal artery </a:t>
            </a:r>
          </a:p>
          <a:p>
            <a:r>
              <a:rPr lang="en-US" dirty="0"/>
              <a:t>AV nodal artery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13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203388" cy="5919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594" y="480929"/>
            <a:ext cx="644450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891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200</TotalTime>
  <Words>566</Words>
  <Application>Microsoft Office PowerPoint</Application>
  <PresentationFormat>Widescreen</PresentationFormat>
  <Paragraphs>144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Garamond</vt:lpstr>
      <vt:lpstr>Organic</vt:lpstr>
      <vt:lpstr> ANATOMY THE THORAX </vt:lpstr>
      <vt:lpstr>Arterial Supply of the Heart</vt:lpstr>
      <vt:lpstr>PowerPoint Presentation</vt:lpstr>
      <vt:lpstr>PowerPoint Presentation</vt:lpstr>
      <vt:lpstr>Coronary Arteries</vt:lpstr>
      <vt:lpstr>PowerPoint Presentation</vt:lpstr>
      <vt:lpstr>Right Coronary Artery (RCA)</vt:lpstr>
      <vt:lpstr>Branches of RCA</vt:lpstr>
      <vt:lpstr>PowerPoint Presentation</vt:lpstr>
      <vt:lpstr>Distribution of RCA</vt:lpstr>
      <vt:lpstr>PowerPoint Presentation</vt:lpstr>
      <vt:lpstr>Left Coronary Artery (LCA)</vt:lpstr>
      <vt:lpstr>PowerPoint Presentation</vt:lpstr>
      <vt:lpstr>Anterior Interventricular Artery (LAD)</vt:lpstr>
      <vt:lpstr>PowerPoint Presentation</vt:lpstr>
      <vt:lpstr>Circumflex Artery</vt:lpstr>
      <vt:lpstr>PowerPoint Presentation</vt:lpstr>
      <vt:lpstr>Coronary Artery Dominance</vt:lpstr>
      <vt:lpstr>PowerPoint Presentation</vt:lpstr>
      <vt:lpstr>PowerPoint Presentation</vt:lpstr>
      <vt:lpstr>Venous Drainage of Heart</vt:lpstr>
      <vt:lpstr>PowerPoint Presentation</vt:lpstr>
      <vt:lpstr>PowerPoint Presentation</vt:lpstr>
      <vt:lpstr>CONTINUED </vt:lpstr>
      <vt:lpstr>PowerPoint Presentation</vt:lpstr>
      <vt:lpstr>Other Cardiac Veins</vt:lpstr>
      <vt:lpstr>PowerPoint Presentation</vt:lpstr>
      <vt:lpstr>Nerve Supply of Heart</vt:lpstr>
      <vt:lpstr>PowerPoint Presentation</vt:lpstr>
      <vt:lpstr>Sympathetic Supply</vt:lpstr>
      <vt:lpstr>PowerPoint Presentation</vt:lpstr>
      <vt:lpstr>Parasympathetic Supply</vt:lpstr>
      <vt:lpstr>PowerPoint Presentation</vt:lpstr>
      <vt:lpstr>Visceral Afferent Fibers</vt:lpstr>
      <vt:lpstr>PowerPoint Presentation</vt:lpstr>
      <vt:lpstr>Referred Cardiac Pain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THORAX</dc:title>
  <dc:creator>Moorche</dc:creator>
  <cp:lastModifiedBy>Moorche</cp:lastModifiedBy>
  <cp:revision>6</cp:revision>
  <dcterms:created xsi:type="dcterms:W3CDTF">2026-05-10T10:56:38Z</dcterms:created>
  <dcterms:modified xsi:type="dcterms:W3CDTF">2026-05-10T14:16:55Z</dcterms:modified>
</cp:coreProperties>
</file>