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86" r:id="rId4"/>
    <p:sldId id="291" r:id="rId5"/>
    <p:sldId id="272" r:id="rId6"/>
    <p:sldId id="287" r:id="rId7"/>
    <p:sldId id="292" r:id="rId8"/>
    <p:sldId id="288" r:id="rId9"/>
    <p:sldId id="289" r:id="rId10"/>
    <p:sldId id="293" r:id="rId11"/>
    <p:sldId id="290" r:id="rId12"/>
    <p:sldId id="294" r:id="rId13"/>
    <p:sldId id="295" r:id="rId14"/>
    <p:sldId id="296" r:id="rId15"/>
    <p:sldId id="297" r:id="rId16"/>
    <p:sldId id="285" r:id="rId17"/>
    <p:sldId id="26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74264-E5A2-4ECC-AD66-76E7147AC399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C404C-4C79-4421-A0E2-3F48B427C0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85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261F-C00C-63E5-03E1-9680567A8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2142064"/>
            <a:ext cx="6815669" cy="1515533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Expository Writing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C0283-C152-1A54-0B9F-48A976AB7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/>
          <a:lstStyle/>
          <a:p>
            <a:r>
              <a:rPr lang="en-US" b="1" dirty="0"/>
              <a:t>BS </a:t>
            </a:r>
            <a:r>
              <a:rPr lang="en-US" b="1" dirty="0" err="1"/>
              <a:t>Psy</a:t>
            </a:r>
            <a:r>
              <a:rPr lang="en-US" b="1" dirty="0"/>
              <a:t> &amp; DPT</a:t>
            </a:r>
            <a:br>
              <a:rPr lang="en-US" b="1" dirty="0"/>
            </a:br>
            <a:r>
              <a:rPr lang="en-US" b="1" dirty="0"/>
              <a:t>Hafsa Rasheed</a:t>
            </a:r>
          </a:p>
        </p:txBody>
      </p:sp>
    </p:spTree>
    <p:extLst>
      <p:ext uri="{BB962C8B-B14F-4D97-AF65-F5344CB8AC3E}">
        <p14:creationId xmlns:p14="http://schemas.microsoft.com/office/powerpoint/2010/main" val="24680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13215-B051-42EB-3F82-4A58FBB8D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Transitions &amp;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3246-4723-1B04-E17F-8AAEC7FAC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Transitions guide the reader logically:</a:t>
            </a:r>
          </a:p>
          <a:p>
            <a:r>
              <a:rPr lang="en-US" b="1" dirty="0"/>
              <a:t>Addition</a:t>
            </a:r>
            <a:r>
              <a:rPr lang="en-US" dirty="0"/>
              <a:t> → moreover, furthermore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Contrast</a:t>
            </a:r>
            <a:r>
              <a:rPr lang="en-US" dirty="0"/>
              <a:t> → however, although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Cause</a:t>
            </a:r>
            <a:r>
              <a:rPr lang="en-US" dirty="0"/>
              <a:t> → therefore, consequently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Example</a:t>
            </a:r>
            <a:r>
              <a:rPr lang="en-US" dirty="0"/>
              <a:t> → for instance👉 They create *cohesion between ideas*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Key Insight</a:t>
            </a:r>
            <a:r>
              <a:rPr lang="en-US" dirty="0"/>
              <a:t>👉 Strong essays are not about more information — they are about </a:t>
            </a:r>
            <a:r>
              <a:rPr lang="en-US" b="1" dirty="0"/>
              <a:t>better analysis</a:t>
            </a:r>
          </a:p>
        </p:txBody>
      </p:sp>
    </p:spTree>
    <p:extLst>
      <p:ext uri="{BB962C8B-B14F-4D97-AF65-F5344CB8AC3E}">
        <p14:creationId xmlns:p14="http://schemas.microsoft.com/office/powerpoint/2010/main" val="1765527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597F20-7BB3-12DB-3A79-85EF4D0C4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60" y="1864125"/>
            <a:ext cx="10244268" cy="275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94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0D10B-D7AC-F59B-C5B1-C44BA422A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C2466-F86F-70B1-A1C4-A39ADC929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The conclusion is the </a:t>
            </a:r>
            <a:r>
              <a:rPr lang="en-US" b="1" dirty="0"/>
              <a:t>final interpretive section </a:t>
            </a:r>
            <a:r>
              <a:rPr lang="en-US" dirty="0"/>
              <a:t>of an essay where all ideas are brought together into a </a:t>
            </a:r>
            <a:r>
              <a:rPr lang="en-US" b="1" dirty="0"/>
              <a:t>unified understanding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👉 It answers: “</a:t>
            </a:r>
            <a:r>
              <a:rPr lang="en-US" b="1" dirty="0"/>
              <a:t>So what does all this mean?”</a:t>
            </a:r>
          </a:p>
          <a:p>
            <a:pPr marL="0" indent="0">
              <a:buNone/>
            </a:pPr>
            <a:r>
              <a:rPr lang="en-US" b="1" dirty="0"/>
              <a:t>Functions: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Reinforces the thesis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Summarizes key arguments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Provides final insight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Creates lasting impact</a:t>
            </a:r>
          </a:p>
        </p:txBody>
      </p:sp>
    </p:spTree>
    <p:extLst>
      <p:ext uri="{BB962C8B-B14F-4D97-AF65-F5344CB8AC3E}">
        <p14:creationId xmlns:p14="http://schemas.microsoft.com/office/powerpoint/2010/main" val="323644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6D002D-6D45-ED93-CB5B-3DF4180D1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Continued. . 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AA0514-44D4-00CB-C160-0246EF2499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Advanced Techniques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1374DD-CB17-403D-954F-1FB78113EE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Synthesis</a:t>
            </a:r>
            <a:r>
              <a:rPr lang="en-US" dirty="0"/>
              <a:t>: combine ideas, don’t list them </a:t>
            </a:r>
          </a:p>
          <a:p>
            <a:r>
              <a:rPr lang="en-US" b="1" dirty="0"/>
              <a:t>Restatement</a:t>
            </a:r>
            <a:r>
              <a:rPr lang="en-US" dirty="0"/>
              <a:t>: rewrite thesis in new words</a:t>
            </a:r>
          </a:p>
          <a:p>
            <a:r>
              <a:rPr lang="en-US" b="1" dirty="0"/>
              <a:t>Significance</a:t>
            </a:r>
            <a:r>
              <a:rPr lang="en-US" dirty="0"/>
              <a:t>: explain why argument matters </a:t>
            </a:r>
          </a:p>
          <a:p>
            <a:r>
              <a:rPr lang="en-US" b="1" dirty="0"/>
              <a:t>Impact statement</a:t>
            </a:r>
            <a:r>
              <a:rPr lang="en-US" dirty="0"/>
              <a:t>: end strongly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A5967D1-22D4-A2E9-D6B2-CA4881E831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 What to Avoid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574C3A-1E97-F423-C1FB-4B3473878B2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Introducing new arguments</a:t>
            </a:r>
          </a:p>
          <a:p>
            <a:r>
              <a:rPr lang="en-US" dirty="0"/>
              <a:t> Repeating sentences word-for-word</a:t>
            </a:r>
          </a:p>
          <a:p>
            <a:r>
              <a:rPr lang="en-US" dirty="0"/>
              <a:t> Ending weakly or abruptly</a:t>
            </a:r>
          </a:p>
        </p:txBody>
      </p:sp>
    </p:spTree>
    <p:extLst>
      <p:ext uri="{BB962C8B-B14F-4D97-AF65-F5344CB8AC3E}">
        <p14:creationId xmlns:p14="http://schemas.microsoft.com/office/powerpoint/2010/main" val="419770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18BEC08-787F-4B07-EB0F-A72C3CA2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Cohesion &amp; Coherence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ABF185-DAD9-A57D-BBC0-F64825C5F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Cohesion</a:t>
            </a:r>
            <a:r>
              <a:rPr lang="en-US" dirty="0"/>
              <a:t>: surface-level connections (words, grammar)</a:t>
            </a:r>
          </a:p>
          <a:p>
            <a:r>
              <a:rPr lang="en-US" b="1" dirty="0"/>
              <a:t>Coherence</a:t>
            </a:r>
            <a:r>
              <a:rPr lang="en-US" dirty="0"/>
              <a:t>: deep logical flow of ideas</a:t>
            </a:r>
          </a:p>
          <a:p>
            <a:pPr marL="0" indent="0">
              <a:buNone/>
            </a:pPr>
            <a:r>
              <a:rPr lang="en-US" dirty="0"/>
              <a:t>👉 Cohesion = how sentences connect</a:t>
            </a:r>
          </a:p>
          <a:p>
            <a:pPr marL="0" indent="0">
              <a:buNone/>
            </a:pPr>
            <a:r>
              <a:rPr lang="en-US" dirty="0"/>
              <a:t>👉 Coherence = how ideas make sense together</a:t>
            </a:r>
          </a:p>
          <a:p>
            <a:pPr marL="0" indent="0">
              <a:buNone/>
            </a:pPr>
            <a:r>
              <a:rPr lang="en-US" b="1" dirty="0"/>
              <a:t>Techniques</a:t>
            </a:r>
          </a:p>
          <a:p>
            <a:r>
              <a:rPr lang="en-US" dirty="0"/>
              <a:t>Transitional words (logical flow)</a:t>
            </a:r>
          </a:p>
          <a:p>
            <a:r>
              <a:rPr lang="en-US" dirty="0"/>
              <a:t> Pronoun referencing (avoid repetition)</a:t>
            </a:r>
          </a:p>
          <a:p>
            <a:r>
              <a:rPr lang="en-US" dirty="0"/>
              <a:t>Repetition of key terms (maintain focus)</a:t>
            </a:r>
          </a:p>
          <a:p>
            <a:r>
              <a:rPr lang="en-US" dirty="0"/>
              <a:t>Logical sequencing (clear structure)</a:t>
            </a:r>
          </a:p>
        </p:txBody>
      </p:sp>
    </p:spTree>
    <p:extLst>
      <p:ext uri="{BB962C8B-B14F-4D97-AF65-F5344CB8AC3E}">
        <p14:creationId xmlns:p14="http://schemas.microsoft.com/office/powerpoint/2010/main" val="427738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A2550-B739-A35F-934B-991E29655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Cohesive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B677F-2DB8-966A-4300-5AA421D78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however (contrast)</a:t>
            </a:r>
          </a:p>
          <a:p>
            <a:r>
              <a:rPr lang="en-US" dirty="0"/>
              <a:t>therefore (result)</a:t>
            </a:r>
          </a:p>
          <a:p>
            <a:r>
              <a:rPr lang="en-US" dirty="0"/>
              <a:t>moreover (addition)</a:t>
            </a:r>
          </a:p>
          <a:p>
            <a:r>
              <a:rPr lang="en-US" dirty="0"/>
              <a:t>in contrast (difference)</a:t>
            </a:r>
          </a:p>
          <a:p>
            <a:r>
              <a:rPr lang="en-US" dirty="0"/>
              <a:t>for example (evidence)</a:t>
            </a:r>
          </a:p>
          <a:p>
            <a:pPr marL="0" indent="0">
              <a:buNone/>
            </a:pPr>
            <a:r>
              <a:rPr lang="en-US" dirty="0"/>
              <a:t>👉 These act as </a:t>
            </a:r>
            <a:r>
              <a:rPr lang="en-US" b="1" dirty="0"/>
              <a:t>bridges between thoughts</a:t>
            </a:r>
          </a:p>
          <a:p>
            <a:pPr marL="0" indent="0">
              <a:buNone/>
            </a:pPr>
            <a:r>
              <a:rPr lang="en-US" dirty="0"/>
              <a:t>Key Insight👉 Even strong ideas fail if they are </a:t>
            </a:r>
            <a:r>
              <a:rPr lang="en-US" b="1" dirty="0"/>
              <a:t>not connected properly</a:t>
            </a:r>
          </a:p>
        </p:txBody>
      </p:sp>
    </p:spTree>
    <p:extLst>
      <p:ext uri="{BB962C8B-B14F-4D97-AF65-F5344CB8AC3E}">
        <p14:creationId xmlns:p14="http://schemas.microsoft.com/office/powerpoint/2010/main" val="985824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9BF7-7533-E4FB-2BF5-3B7960C1A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FBC639-063B-E19F-F25E-B3075EEDE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3282"/>
          <a:stretch>
            <a:fillRect/>
          </a:stretch>
        </p:blipFill>
        <p:spPr>
          <a:xfrm>
            <a:off x="465825" y="465556"/>
            <a:ext cx="11266100" cy="5883486"/>
          </a:xfrm>
        </p:spPr>
      </p:pic>
    </p:spTree>
    <p:extLst>
      <p:ext uri="{BB962C8B-B14F-4D97-AF65-F5344CB8AC3E}">
        <p14:creationId xmlns:p14="http://schemas.microsoft.com/office/powerpoint/2010/main" val="190590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6994-0064-E93D-9731-11E2E121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77E1BF-3D92-B713-87A1-E40B81A9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347" y="529389"/>
            <a:ext cx="11213432" cy="572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65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B5F36-5F12-BA7C-6022-45401BC4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Essay Structure?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2714B-C523-FD1A-DDF5-DC474707A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30" y="2556932"/>
            <a:ext cx="10548256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An academic essay is not a random collection of ideas. It is a structured intellectual argument built systematically to communicate, analyze, and persuade.</a:t>
            </a:r>
          </a:p>
          <a:p>
            <a:r>
              <a:rPr lang="en-US" b="1" dirty="0"/>
              <a:t>Introduction &amp; Thesis Statement:</a:t>
            </a:r>
            <a:r>
              <a:rPr lang="en-US" dirty="0"/>
              <a:t> The core argument.</a:t>
            </a:r>
          </a:p>
          <a:p>
            <a:r>
              <a:rPr lang="en-US" b="1" dirty="0"/>
              <a:t>Body Paragraphs:</a:t>
            </a:r>
            <a:r>
              <a:rPr lang="en-US" dirty="0"/>
              <a:t> Systematic development.</a:t>
            </a:r>
          </a:p>
          <a:p>
            <a:r>
              <a:rPr lang="en-US" b="1" dirty="0"/>
              <a:t>Conclusion:</a:t>
            </a:r>
            <a:r>
              <a:rPr lang="en-US" dirty="0"/>
              <a:t> Synthesis and closure. </a:t>
            </a:r>
          </a:p>
        </p:txBody>
      </p:sp>
    </p:spTree>
    <p:extLst>
      <p:ext uri="{BB962C8B-B14F-4D97-AF65-F5344CB8AC3E}">
        <p14:creationId xmlns:p14="http://schemas.microsoft.com/office/powerpoint/2010/main" val="2859368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A2E91-003F-17CD-536E-ECFC1CE43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What’s a Thesis Statement?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1F9B5C-9870-10BF-3F2E-150757F992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056" y="2721428"/>
            <a:ext cx="9949541" cy="291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3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EEA1C-93B2-228B-DC1F-732FD86DB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10ABF-5C82-1308-5F6B-FB18259F7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It acts as:</a:t>
            </a:r>
          </a:p>
          <a:p>
            <a:r>
              <a:rPr lang="en-US" dirty="0"/>
              <a:t>the </a:t>
            </a:r>
            <a:r>
              <a:rPr lang="en-US" b="1" dirty="0"/>
              <a:t>intellectual anchor </a:t>
            </a:r>
            <a:r>
              <a:rPr lang="en-US" dirty="0"/>
              <a:t>of the essay</a:t>
            </a:r>
          </a:p>
          <a:p>
            <a:r>
              <a:rPr lang="en-US" dirty="0"/>
              <a:t>the </a:t>
            </a:r>
            <a:r>
              <a:rPr lang="en-US" b="1" dirty="0"/>
              <a:t>guide for the reader</a:t>
            </a:r>
          </a:p>
          <a:p>
            <a:r>
              <a:rPr lang="en-US" dirty="0"/>
              <a:t> the </a:t>
            </a:r>
            <a:r>
              <a:rPr lang="en-US" b="1" dirty="0"/>
              <a:t>framework for all paragraphs</a:t>
            </a:r>
          </a:p>
        </p:txBody>
      </p:sp>
    </p:spTree>
    <p:extLst>
      <p:ext uri="{BB962C8B-B14F-4D97-AF65-F5344CB8AC3E}">
        <p14:creationId xmlns:p14="http://schemas.microsoft.com/office/powerpoint/2010/main" val="2728988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C2F8D-08A5-60B3-92CE-E75C89D25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Thesis Statement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5C285F-1954-555C-3E2E-A53210A77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2" y="2696901"/>
            <a:ext cx="9764484" cy="283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25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9D3F3-40AB-B080-FAF1-92A71E045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Thesis Techniques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57BE41-5F15-53F7-6FC4-674A5C12D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1" y="2755899"/>
            <a:ext cx="9601196" cy="300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1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BFABB-4B00-4DF8-8A6B-4673094AA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Body </a:t>
            </a:r>
            <a:r>
              <a:rPr lang="en-US" dirty="0" err="1"/>
              <a:t>Paragraghs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CF85F-539E-9F48-558C-CC6C6E894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Body paragraphs are the </a:t>
            </a:r>
            <a:r>
              <a:rPr lang="en-US" b="1" dirty="0"/>
              <a:t>core analytical units </a:t>
            </a:r>
            <a:r>
              <a:rPr lang="en-US" dirty="0"/>
              <a:t>of an essay where the thesis is developed through </a:t>
            </a:r>
            <a:r>
              <a:rPr lang="en-US" b="1" dirty="0"/>
              <a:t>structured reasoning and evidence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Each paragraph:</a:t>
            </a:r>
          </a:p>
          <a:p>
            <a:r>
              <a:rPr lang="en-US" dirty="0"/>
              <a:t>focuses on one idea</a:t>
            </a:r>
          </a:p>
          <a:p>
            <a:r>
              <a:rPr lang="en-US" dirty="0"/>
              <a:t>supports the thesis</a:t>
            </a:r>
          </a:p>
          <a:p>
            <a:r>
              <a:rPr lang="en-US" dirty="0"/>
              <a:t>builds the overall argument step by step</a:t>
            </a:r>
          </a:p>
          <a:p>
            <a:pPr marL="0" indent="0">
              <a:buNone/>
            </a:pPr>
            <a:r>
              <a:rPr lang="en-US" b="1" dirty="0"/>
              <a:t>👉 </a:t>
            </a:r>
            <a:r>
              <a:rPr lang="en-US" dirty="0"/>
              <a:t>Think of body paragraphs as </a:t>
            </a:r>
            <a:r>
              <a:rPr lang="en-US" b="1" dirty="0"/>
              <a:t>building blocks of logic.</a:t>
            </a:r>
          </a:p>
        </p:txBody>
      </p:sp>
    </p:spTree>
    <p:extLst>
      <p:ext uri="{BB962C8B-B14F-4D97-AF65-F5344CB8AC3E}">
        <p14:creationId xmlns:p14="http://schemas.microsoft.com/office/powerpoint/2010/main" val="2433235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0F0A7-4E8A-7540-4A0C-A9C165B4B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E11EF-CA4A-08A9-DA89-6E4EED4BC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499762-4146-A60F-EFA4-C8D4C86AB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34" y="506882"/>
            <a:ext cx="11108980" cy="59752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64DC55-74A6-72FC-707E-85BD6AE97D95}"/>
              </a:ext>
            </a:extLst>
          </p:cNvPr>
          <p:cNvSpPr txBox="1"/>
          <p:nvPr/>
        </p:nvSpPr>
        <p:spPr>
          <a:xfrm>
            <a:off x="6096000" y="1070242"/>
            <a:ext cx="4800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|</a:t>
            </a:r>
            <a:r>
              <a:rPr lang="en-US" dirty="0"/>
              <a:t> Also called </a:t>
            </a:r>
            <a:r>
              <a:rPr lang="en-US" sz="2400" b="1" dirty="0"/>
              <a:t>TEEL Model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698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54CA5-112D-A9BE-5A9B-726B47755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Body Paragraph Development Strategies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978399-EECB-5B17-CB01-84B8B1B85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84" y="2670593"/>
            <a:ext cx="10242201" cy="288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93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409</Words>
  <Application>Microsoft Office PowerPoint</Application>
  <PresentationFormat>Widescreen</PresentationFormat>
  <Paragraphs>65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Garamond</vt:lpstr>
      <vt:lpstr>Organic</vt:lpstr>
      <vt:lpstr>Expository Writing </vt:lpstr>
      <vt:lpstr>What is Essay Structure?</vt:lpstr>
      <vt:lpstr>What’s a Thesis Statement?</vt:lpstr>
      <vt:lpstr>PowerPoint Presentation</vt:lpstr>
      <vt:lpstr>Types of Thesis Statement</vt:lpstr>
      <vt:lpstr>Key Thesis Techniques</vt:lpstr>
      <vt:lpstr>Body Paragraghs</vt:lpstr>
      <vt:lpstr>PowerPoint Presentation</vt:lpstr>
      <vt:lpstr>Body Paragraph Development Strategies</vt:lpstr>
      <vt:lpstr>Transitions &amp; Flow</vt:lpstr>
      <vt:lpstr>PowerPoint Presentation</vt:lpstr>
      <vt:lpstr>Conclusion </vt:lpstr>
      <vt:lpstr>Continued. . .</vt:lpstr>
      <vt:lpstr>Cohesion &amp; Coherence</vt:lpstr>
      <vt:lpstr>Cohesive Devices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Danish Nadeem</dc:creator>
  <cp:lastModifiedBy>Administrator</cp:lastModifiedBy>
  <cp:revision>55</cp:revision>
  <dcterms:created xsi:type="dcterms:W3CDTF">2025-10-16T09:52:35Z</dcterms:created>
  <dcterms:modified xsi:type="dcterms:W3CDTF">2026-05-04T04:52:35Z</dcterms:modified>
</cp:coreProperties>
</file>