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4" r:id="rId16"/>
    <p:sldId id="269" r:id="rId17"/>
    <p:sldId id="270" r:id="rId18"/>
    <p:sldId id="285" r:id="rId19"/>
    <p:sldId id="283" r:id="rId20"/>
    <p:sldId id="271" r:id="rId21"/>
    <p:sldId id="272" r:id="rId22"/>
    <p:sldId id="286" r:id="rId23"/>
    <p:sldId id="273" r:id="rId24"/>
    <p:sldId id="287" r:id="rId25"/>
    <p:sldId id="274" r:id="rId26"/>
    <p:sldId id="275" r:id="rId27"/>
    <p:sldId id="276" r:id="rId28"/>
    <p:sldId id="277" r:id="rId29"/>
    <p:sldId id="278" r:id="rId30"/>
    <p:sldId id="292" r:id="rId31"/>
    <p:sldId id="279" r:id="rId32"/>
    <p:sldId id="280" r:id="rId33"/>
    <p:sldId id="281" r:id="rId34"/>
    <p:sldId id="288" r:id="rId35"/>
    <p:sldId id="290" r:id="rId36"/>
    <p:sldId id="289" r:id="rId37"/>
    <p:sldId id="293" r:id="rId38"/>
    <p:sldId id="291" r:id="rId39"/>
    <p:sldId id="294" r:id="rId40"/>
    <p:sldId id="295" r:id="rId41"/>
    <p:sldId id="296" r:id="rId42"/>
    <p:sldId id="298" r:id="rId43"/>
    <p:sldId id="29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1399430"/>
            <a:ext cx="639541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 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 </a:t>
            </a:r>
            <a:r>
              <a:rPr lang="en-US" dirty="0"/>
              <a:t>and fibrous </a:t>
            </a:r>
          </a:p>
          <a:p>
            <a:r>
              <a:rPr lang="en-US" dirty="0"/>
              <a:t>Attachments: </a:t>
            </a:r>
          </a:p>
          <a:p>
            <a:pPr lvl="1"/>
            <a:r>
              <a:rPr lang="en-US" dirty="0"/>
              <a:t>Femur: just proximal to condyles </a:t>
            </a:r>
          </a:p>
          <a:p>
            <a:pPr lvl="1"/>
            <a:r>
              <a:rPr lang="en-US" dirty="0"/>
              <a:t>Tibia: just distal to articular margins </a:t>
            </a:r>
          </a:p>
          <a:p>
            <a:r>
              <a:rPr lang="en-US" dirty="0"/>
              <a:t>Anteriorly: </a:t>
            </a:r>
          </a:p>
          <a:p>
            <a:pPr lvl="1"/>
            <a:r>
              <a:rPr lang="en-US" dirty="0"/>
              <a:t>Deficient </a:t>
            </a:r>
          </a:p>
          <a:p>
            <a:pPr lvl="1"/>
            <a:r>
              <a:rPr lang="en-US" dirty="0"/>
              <a:t>Replaced by quadriceps tendon, patella, patellar ligament </a:t>
            </a:r>
          </a:p>
          <a:p>
            <a:r>
              <a:rPr lang="en-US" dirty="0"/>
              <a:t>Strengthened by surrounding ligaments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2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2"/>
            <a:ext cx="11227241" cy="5896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6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Lines </a:t>
            </a:r>
            <a:r>
              <a:rPr lang="en-US" dirty="0"/>
              <a:t>inner surface of fibrous capsule </a:t>
            </a:r>
          </a:p>
          <a:p>
            <a:r>
              <a:rPr lang="en-US" dirty="0"/>
              <a:t>Does NOT cover: </a:t>
            </a:r>
          </a:p>
          <a:p>
            <a:pPr lvl="1"/>
            <a:r>
              <a:rPr lang="en-US" dirty="0"/>
              <a:t>Articular cartilage </a:t>
            </a:r>
          </a:p>
          <a:p>
            <a:pPr lvl="1"/>
            <a:r>
              <a:rPr lang="en-US" dirty="0"/>
              <a:t>Cruciate ligaments (</a:t>
            </a:r>
            <a:r>
              <a:rPr lang="en-US" dirty="0" err="1"/>
              <a:t>intracapsular</a:t>
            </a:r>
            <a:r>
              <a:rPr lang="en-US" dirty="0"/>
              <a:t> but </a:t>
            </a:r>
            <a:r>
              <a:rPr lang="en-US" dirty="0" err="1"/>
              <a:t>extrasynovial</a:t>
            </a:r>
            <a:r>
              <a:rPr lang="en-US" dirty="0"/>
              <a:t>) </a:t>
            </a:r>
          </a:p>
          <a:p>
            <a:r>
              <a:rPr lang="en-US" dirty="0"/>
              <a:t>Forms: </a:t>
            </a:r>
          </a:p>
          <a:p>
            <a:pPr lvl="1"/>
            <a:r>
              <a:rPr lang="en-US" dirty="0" err="1"/>
              <a:t>Suprapatellar</a:t>
            </a:r>
            <a:r>
              <a:rPr lang="en-US" dirty="0"/>
              <a:t> pouch (extends upward) </a:t>
            </a:r>
          </a:p>
          <a:p>
            <a:r>
              <a:rPr lang="en-US" dirty="0"/>
              <a:t>Covers infrapatellar fat pad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4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2"/>
            <a:ext cx="11203388" cy="587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Extracapsular 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Patellar </a:t>
            </a:r>
            <a:r>
              <a:rPr lang="en-US" b="1" dirty="0"/>
              <a:t>ligament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Continuation of quadriceps tendon </a:t>
            </a:r>
          </a:p>
          <a:p>
            <a:pPr lvl="1"/>
            <a:r>
              <a:rPr lang="en-US" dirty="0"/>
              <a:t>From patella → </a:t>
            </a:r>
            <a:r>
              <a:rPr lang="en-US" dirty="0" err="1"/>
              <a:t>tibial</a:t>
            </a:r>
            <a:r>
              <a:rPr lang="en-US" dirty="0"/>
              <a:t> tuberosity </a:t>
            </a:r>
          </a:p>
          <a:p>
            <a:r>
              <a:rPr lang="en-US" b="1" dirty="0" err="1"/>
              <a:t>Tibial</a:t>
            </a:r>
            <a:r>
              <a:rPr lang="en-US" b="1" dirty="0"/>
              <a:t> (medial) collateral ligament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From medial femoral condyle → medial tibia </a:t>
            </a:r>
          </a:p>
          <a:p>
            <a:r>
              <a:rPr lang="en-US" b="1" dirty="0"/>
              <a:t>Fibular (lateral) collateral ligament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From lateral femoral condyle → head of fibula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2"/>
            <a:ext cx="11227241" cy="5911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488883"/>
            <a:ext cx="11259047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Oblique popliteal ligament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Expansion from semimembranosus tendon </a:t>
            </a:r>
          </a:p>
          <a:p>
            <a:r>
              <a:rPr lang="en-US" b="1" dirty="0"/>
              <a:t>Arcuate popliteal ligament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Strengthens posterior capsule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488883"/>
            <a:ext cx="11259047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Intracapsular</a:t>
            </a:r>
            <a:r>
              <a:rPr lang="en-US" b="1" dirty="0"/>
              <a:t> Ligaments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Anterior </a:t>
            </a:r>
            <a:r>
              <a:rPr lang="en-US" b="1" dirty="0"/>
              <a:t>cruciate ligament (ACL)</a:t>
            </a:r>
            <a:r>
              <a:rPr lang="en-US" dirty="0"/>
              <a:t> </a:t>
            </a:r>
          </a:p>
          <a:p>
            <a:r>
              <a:rPr lang="en-US" b="1" dirty="0"/>
              <a:t>Posterior cruciate ligament (PCL)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27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KNEE JOINT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Knee </a:t>
            </a:r>
            <a:r>
              <a:rPr lang="en-US" dirty="0"/>
              <a:t>joint is the </a:t>
            </a:r>
            <a:r>
              <a:rPr lang="en-US" b="1" dirty="0"/>
              <a:t>largest synovial joint</a:t>
            </a:r>
            <a:r>
              <a:rPr lang="en-US" dirty="0"/>
              <a:t> in the body </a:t>
            </a:r>
          </a:p>
          <a:p>
            <a:r>
              <a:rPr lang="en-US" dirty="0"/>
              <a:t>Structurally complex and mechanically unstable without support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Weight bearing </a:t>
            </a:r>
          </a:p>
          <a:p>
            <a:pPr lvl="1"/>
            <a:r>
              <a:rPr lang="en-US" dirty="0"/>
              <a:t>Mobility (walking, running) </a:t>
            </a:r>
          </a:p>
          <a:p>
            <a:r>
              <a:rPr lang="en-US" dirty="0"/>
              <a:t>Classified as: </a:t>
            </a:r>
          </a:p>
          <a:p>
            <a:pPr lvl="1"/>
            <a:r>
              <a:rPr lang="en-US" dirty="0"/>
              <a:t>Modified hinge joint </a:t>
            </a:r>
          </a:p>
          <a:p>
            <a:pPr lvl="1"/>
            <a:r>
              <a:rPr lang="en-US" dirty="0" err="1"/>
              <a:t>Bicondylar</a:t>
            </a:r>
            <a:r>
              <a:rPr lang="en-US" dirty="0"/>
              <a:t> joint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982132"/>
            <a:ext cx="11227241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Cruciate Ligament (ACL)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Anterior intercondylar area of tibia → posterior part of medial surface of lateral femoral condyle </a:t>
            </a:r>
          </a:p>
          <a:p>
            <a:r>
              <a:rPr lang="en-US" dirty="0"/>
              <a:t>Function: </a:t>
            </a:r>
          </a:p>
          <a:p>
            <a:pPr lvl="1"/>
            <a:r>
              <a:rPr lang="en-US" dirty="0"/>
              <a:t>Prevents anterior displacement of tibia on femur </a:t>
            </a:r>
          </a:p>
          <a:p>
            <a:pPr lvl="1"/>
            <a:r>
              <a:rPr lang="en-US" dirty="0"/>
              <a:t>Prevents hyperextension </a:t>
            </a:r>
          </a:p>
          <a:p>
            <a:r>
              <a:rPr lang="en-US" dirty="0"/>
              <a:t>Taut in 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982132"/>
            <a:ext cx="11227241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4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Cruciate Ligament (PCL)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Posterior intercondylar area of tibia → lateral surface of medial femoral condyle </a:t>
            </a:r>
          </a:p>
          <a:p>
            <a:r>
              <a:rPr lang="en-US" dirty="0"/>
              <a:t>Function: </a:t>
            </a:r>
          </a:p>
          <a:p>
            <a:pPr lvl="1"/>
            <a:r>
              <a:rPr lang="en-US" dirty="0"/>
              <a:t>Prevents posterior displacement of tibia </a:t>
            </a:r>
          </a:p>
          <a:p>
            <a:r>
              <a:rPr lang="en-US" dirty="0"/>
              <a:t>Stronger than ACL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982132"/>
            <a:ext cx="11227241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30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Menisci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Crescent-shaped </a:t>
            </a:r>
            <a:r>
              <a:rPr lang="en-US" dirty="0"/>
              <a:t>fibrocartilage </a:t>
            </a:r>
          </a:p>
          <a:p>
            <a:r>
              <a:rPr lang="en-US" dirty="0"/>
              <a:t>Deepen </a:t>
            </a:r>
            <a:r>
              <a:rPr lang="en-US" dirty="0" err="1"/>
              <a:t>tibial</a:t>
            </a:r>
            <a:r>
              <a:rPr lang="en-US" dirty="0"/>
              <a:t> articular surfaces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Shock absorption </a:t>
            </a:r>
          </a:p>
          <a:p>
            <a:pPr lvl="1"/>
            <a:r>
              <a:rPr lang="en-US" dirty="0"/>
              <a:t>Stability </a:t>
            </a:r>
          </a:p>
          <a:p>
            <a:pPr lvl="1"/>
            <a:r>
              <a:rPr lang="en-US" dirty="0"/>
              <a:t>Lubrication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7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94" y="488882"/>
            <a:ext cx="11155680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67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Medial meniscus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C-shaped </a:t>
            </a:r>
          </a:p>
          <a:p>
            <a:pPr lvl="1"/>
            <a:r>
              <a:rPr lang="en-US" dirty="0"/>
              <a:t>Less mobile </a:t>
            </a:r>
          </a:p>
          <a:p>
            <a:pPr lvl="1"/>
            <a:r>
              <a:rPr lang="en-US" dirty="0"/>
              <a:t>Commonly injured </a:t>
            </a:r>
          </a:p>
          <a:p>
            <a:r>
              <a:rPr lang="en-US" b="1" dirty="0"/>
              <a:t>Lateral meniscus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O-shaped </a:t>
            </a:r>
          </a:p>
          <a:p>
            <a:pPr lvl="1"/>
            <a:r>
              <a:rPr lang="en-US" dirty="0"/>
              <a:t>More mobile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1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2"/>
            <a:ext cx="11259047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Meniscal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Meniscal Attachments</a:t>
            </a:r>
          </a:p>
          <a:p>
            <a:r>
              <a:rPr lang="en-US" dirty="0"/>
              <a:t>Both attached to intercondylar area of tibia </a:t>
            </a:r>
          </a:p>
          <a:p>
            <a:r>
              <a:rPr lang="en-US" dirty="0" smtClean="0"/>
              <a:t>Medial </a:t>
            </a:r>
            <a:r>
              <a:rPr lang="en-US" dirty="0"/>
              <a:t>meniscus attached to MCL </a:t>
            </a:r>
          </a:p>
          <a:p>
            <a:r>
              <a:rPr lang="en-US" dirty="0"/>
              <a:t>Lateral meniscus separated from LCL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5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Bones Forming the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Femur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Medial condyle </a:t>
            </a:r>
          </a:p>
          <a:p>
            <a:pPr lvl="1"/>
            <a:r>
              <a:rPr lang="en-US" dirty="0"/>
              <a:t>Lateral condyle </a:t>
            </a:r>
          </a:p>
          <a:p>
            <a:r>
              <a:rPr lang="en-US" dirty="0"/>
              <a:t>Tibia: </a:t>
            </a:r>
          </a:p>
          <a:p>
            <a:pPr lvl="1"/>
            <a:r>
              <a:rPr lang="en-US" dirty="0"/>
              <a:t>Medial condyle </a:t>
            </a:r>
          </a:p>
          <a:p>
            <a:pPr lvl="1"/>
            <a:r>
              <a:rPr lang="en-US" dirty="0"/>
              <a:t>Lateral condyle </a:t>
            </a:r>
          </a:p>
          <a:p>
            <a:r>
              <a:rPr lang="en-US" dirty="0"/>
              <a:t>Patella: </a:t>
            </a:r>
          </a:p>
          <a:p>
            <a:pPr lvl="1"/>
            <a:r>
              <a:rPr lang="en-US" dirty="0"/>
              <a:t>Sesamoid bone in quadriceps tendon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2"/>
            <a:ext cx="11259047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9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Bursae</a:t>
            </a:r>
            <a:r>
              <a:rPr lang="en-US" b="1" dirty="0"/>
              <a:t> Around Knee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Suprapatellar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Prepatellar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Superficial infrapatellar </a:t>
            </a:r>
          </a:p>
          <a:p>
            <a:pPr lvl="1"/>
            <a:r>
              <a:rPr lang="en-US" dirty="0"/>
              <a:t>Deep infrapatellar </a:t>
            </a:r>
          </a:p>
          <a:p>
            <a:pPr lvl="1"/>
            <a:r>
              <a:rPr lang="en-US" dirty="0"/>
              <a:t>Semimembranosus bursa </a:t>
            </a:r>
          </a:p>
          <a:p>
            <a:r>
              <a:rPr lang="en-US" dirty="0"/>
              <a:t>Some communicate with joint cavity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92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3"/>
            <a:ext cx="11219290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5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By hamstrings </a:t>
            </a:r>
          </a:p>
          <a:p>
            <a:r>
              <a:rPr lang="en-US" dirty="0"/>
              <a:t>Extension: </a:t>
            </a:r>
          </a:p>
          <a:p>
            <a:pPr lvl="1"/>
            <a:r>
              <a:rPr lang="en-US" dirty="0"/>
              <a:t>By quadriceps </a:t>
            </a:r>
            <a:r>
              <a:rPr lang="en-US" dirty="0" err="1"/>
              <a:t>femoris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9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Locking Mechanism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</a:t>
            </a:r>
            <a:r>
              <a:rPr lang="en-US" dirty="0"/>
              <a:t>during final stage of extension </a:t>
            </a:r>
          </a:p>
          <a:p>
            <a:r>
              <a:rPr lang="en-US" dirty="0"/>
              <a:t>Femur rotates medially on tibia </a:t>
            </a:r>
          </a:p>
          <a:p>
            <a:r>
              <a:rPr lang="en-US" dirty="0"/>
              <a:t>Ligaments become taut </a:t>
            </a:r>
          </a:p>
          <a:p>
            <a:r>
              <a:rPr lang="en-US" dirty="0"/>
              <a:t>Provides stability in standing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2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8883"/>
            <a:ext cx="11243144" cy="588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9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Unlocking Mechanism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</a:t>
            </a:r>
            <a:r>
              <a:rPr lang="en-US" dirty="0"/>
              <a:t>by </a:t>
            </a:r>
            <a:r>
              <a:rPr lang="en-US" b="1" dirty="0"/>
              <a:t>popliteus muscle</a:t>
            </a:r>
            <a:r>
              <a:rPr lang="en-US" dirty="0"/>
              <a:t> </a:t>
            </a:r>
          </a:p>
          <a:p>
            <a:r>
              <a:rPr lang="en-US" dirty="0"/>
              <a:t>Rotates femur laterally on tibia </a:t>
            </a:r>
          </a:p>
          <a:p>
            <a:r>
              <a:rPr lang="en-US" dirty="0"/>
              <a:t>Initiates flexion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3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8883"/>
            <a:ext cx="11243144" cy="588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6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Branches </a:t>
            </a:r>
            <a:r>
              <a:rPr lang="en-US" dirty="0"/>
              <a:t>from: </a:t>
            </a:r>
          </a:p>
          <a:p>
            <a:pPr lvl="1"/>
            <a:r>
              <a:rPr lang="en-US" dirty="0"/>
              <a:t>Popliteal artery </a:t>
            </a:r>
          </a:p>
          <a:p>
            <a:pPr lvl="1"/>
            <a:r>
              <a:rPr lang="en-US" dirty="0"/>
              <a:t>Femoral artery </a:t>
            </a:r>
          </a:p>
          <a:p>
            <a:r>
              <a:rPr lang="en-US" dirty="0"/>
              <a:t>Ensures collateral circulation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5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2"/>
            <a:ext cx="11203388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2"/>
            <a:ext cx="11235193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Femoral </a:t>
            </a:r>
            <a:r>
              <a:rPr lang="en-US" dirty="0"/>
              <a:t>nerve </a:t>
            </a:r>
          </a:p>
          <a:p>
            <a:pPr lvl="1"/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pPr lvl="1"/>
            <a:r>
              <a:rPr lang="en-US" dirty="0"/>
              <a:t>Common fibular nerve </a:t>
            </a:r>
          </a:p>
          <a:p>
            <a:pPr lvl="1"/>
            <a:r>
              <a:rPr lang="en-US" dirty="0"/>
              <a:t>Obturator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7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2"/>
            <a:ext cx="11195436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2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2"/>
            <a:ext cx="11259047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8883"/>
            <a:ext cx="11259047" cy="588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2"/>
            <a:ext cx="11227241" cy="5911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Tibiofemoral</a:t>
            </a:r>
            <a:r>
              <a:rPr lang="en-US" b="1" dirty="0" smtClean="0"/>
              <a:t> </a:t>
            </a:r>
            <a:r>
              <a:rPr lang="en-US" b="1" dirty="0"/>
              <a:t>joint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Between femoral condyles and </a:t>
            </a:r>
            <a:r>
              <a:rPr lang="en-US" dirty="0" err="1"/>
              <a:t>tibial</a:t>
            </a:r>
            <a:r>
              <a:rPr lang="en-US" dirty="0"/>
              <a:t> condyles </a:t>
            </a:r>
          </a:p>
          <a:p>
            <a:r>
              <a:rPr lang="en-US" b="1" dirty="0"/>
              <a:t>Patellofemoral joint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Between patella and femur </a:t>
            </a:r>
          </a:p>
          <a:p>
            <a:r>
              <a:rPr lang="en-US" dirty="0"/>
              <a:t>Joint cavity is </a:t>
            </a:r>
            <a:r>
              <a:rPr lang="en-US" b="1" dirty="0"/>
              <a:t>single but partially divided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2"/>
            <a:ext cx="11235193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9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Femoral </a:t>
            </a:r>
            <a:r>
              <a:rPr lang="en-US" dirty="0"/>
              <a:t>condyles: </a:t>
            </a:r>
          </a:p>
          <a:p>
            <a:pPr lvl="1"/>
            <a:r>
              <a:rPr lang="en-US" dirty="0"/>
              <a:t>Convex in all directions </a:t>
            </a:r>
          </a:p>
          <a:p>
            <a:r>
              <a:rPr lang="en-US" dirty="0" err="1"/>
              <a:t>Tibial</a:t>
            </a:r>
            <a:r>
              <a:rPr lang="en-US" dirty="0"/>
              <a:t> condyles: </a:t>
            </a:r>
          </a:p>
          <a:p>
            <a:pPr lvl="1"/>
            <a:r>
              <a:rPr lang="en-US" dirty="0"/>
              <a:t>Relatively flat </a:t>
            </a:r>
          </a:p>
          <a:p>
            <a:r>
              <a:rPr lang="en-US" dirty="0"/>
              <a:t>Patella: </a:t>
            </a:r>
          </a:p>
          <a:p>
            <a:pPr lvl="1"/>
            <a:r>
              <a:rPr lang="en-US" dirty="0"/>
              <a:t>Posterior surface covered with thick cartilage </a:t>
            </a:r>
          </a:p>
          <a:p>
            <a:r>
              <a:rPr lang="en-US" dirty="0"/>
              <a:t>All surfaces covered by </a:t>
            </a:r>
            <a:r>
              <a:rPr lang="en-US" b="1" dirty="0"/>
              <a:t>hyaline cartilage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0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88882"/>
            <a:ext cx="639541" cy="49325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187485" cy="53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6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458</Words>
  <Application>Microsoft Office PowerPoint</Application>
  <PresentationFormat>Widescreen</PresentationFormat>
  <Paragraphs>133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Garamond</vt:lpstr>
      <vt:lpstr>Organic</vt:lpstr>
      <vt:lpstr>ANATOMY THE LOWER LIMB</vt:lpstr>
      <vt:lpstr>KNEE JOINT </vt:lpstr>
      <vt:lpstr>Bones Forming the Joint</vt:lpstr>
      <vt:lpstr>PowerPoint Presentation</vt:lpstr>
      <vt:lpstr>PowerPoint Presentation</vt:lpstr>
      <vt:lpstr>Articulations</vt:lpstr>
      <vt:lpstr>PowerPoint Presentation</vt:lpstr>
      <vt:lpstr>Articular Surfaces</vt:lpstr>
      <vt:lpstr>PowerPoint Presentation</vt:lpstr>
      <vt:lpstr>Joint Capsule</vt:lpstr>
      <vt:lpstr>PowerPoint Presentation</vt:lpstr>
      <vt:lpstr>Synovial Membrane</vt:lpstr>
      <vt:lpstr>PowerPoint Presentation</vt:lpstr>
      <vt:lpstr>Extracapsular Ligaments</vt:lpstr>
      <vt:lpstr>PowerPoint Presentation</vt:lpstr>
      <vt:lpstr>PowerPoint Presentation</vt:lpstr>
      <vt:lpstr>CONTINUED </vt:lpstr>
      <vt:lpstr>PowerPoint Presentation</vt:lpstr>
      <vt:lpstr>Intracapsular Ligaments</vt:lpstr>
      <vt:lpstr>PowerPoint Presentation</vt:lpstr>
      <vt:lpstr>Anterior Cruciate Ligament (ACL)</vt:lpstr>
      <vt:lpstr>PowerPoint Presentation</vt:lpstr>
      <vt:lpstr>Posterior Cruciate Ligament (PCL)</vt:lpstr>
      <vt:lpstr>PowerPoint Presentation</vt:lpstr>
      <vt:lpstr>Menisci</vt:lpstr>
      <vt:lpstr>PowerPoint Presentation</vt:lpstr>
      <vt:lpstr>CONTINUED </vt:lpstr>
      <vt:lpstr>PowerPoint Presentation</vt:lpstr>
      <vt:lpstr>Meniscal Attachments</vt:lpstr>
      <vt:lpstr>PowerPoint Presentation</vt:lpstr>
      <vt:lpstr>Bursae Around Knee</vt:lpstr>
      <vt:lpstr>PowerPoint Presentation</vt:lpstr>
      <vt:lpstr>Movements</vt:lpstr>
      <vt:lpstr>Locking Mechanism</vt:lpstr>
      <vt:lpstr>PowerPoint Presentation</vt:lpstr>
      <vt:lpstr>Unlocking Mechanism</vt:lpstr>
      <vt:lpstr>PowerPoint Presentation</vt:lpstr>
      <vt:lpstr>Blood Supply</vt:lpstr>
      <vt:lpstr>PowerPoint Presentation</vt:lpstr>
      <vt:lpstr>Nerve Supply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8</cp:revision>
  <dcterms:created xsi:type="dcterms:W3CDTF">2026-04-20T13:24:44Z</dcterms:created>
  <dcterms:modified xsi:type="dcterms:W3CDTF">2026-04-20T15:14:24Z</dcterms:modified>
</cp:coreProperties>
</file>