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0" r:id="rId2"/>
    <p:sldId id="271" r:id="rId3"/>
    <p:sldId id="258" r:id="rId4"/>
    <p:sldId id="259" r:id="rId5"/>
    <p:sldId id="260" r:id="rId6"/>
    <p:sldId id="261" r:id="rId7"/>
    <p:sldId id="262" r:id="rId8"/>
    <p:sldId id="269" r:id="rId9"/>
    <p:sldId id="264" r:id="rId10"/>
    <p:sldId id="272" r:id="rId11"/>
    <p:sldId id="273" r:id="rId12"/>
    <p:sldId id="274" r:id="rId13"/>
    <p:sldId id="275" r:id="rId14"/>
    <p:sldId id="278" r:id="rId15"/>
    <p:sldId id="279" r:id="rId16"/>
    <p:sldId id="277" r:id="rId17"/>
    <p:sldId id="276"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78" autoAdjust="0"/>
    <p:restoredTop sz="94660"/>
  </p:normalViewPr>
  <p:slideViewPr>
    <p:cSldViewPr snapToGrid="0">
      <p:cViewPr varScale="1">
        <p:scale>
          <a:sx n="114" d="100"/>
          <a:sy n="114" d="100"/>
        </p:scale>
        <p:origin x="42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ullah Makhdoom" userId="51cc0cc03b02bac5" providerId="LiveId" clId="{3BAF0525-3969-4EA5-9CE8-9E993610D441}"/>
    <pc:docChg chg="delSld">
      <pc:chgData name="Abdullah Makhdoom" userId="51cc0cc03b02bac5" providerId="LiveId" clId="{3BAF0525-3969-4EA5-9CE8-9E993610D441}" dt="2026-04-08T13:27:32.042" v="0" actId="2696"/>
      <pc:docMkLst>
        <pc:docMk/>
      </pc:docMkLst>
      <pc:sldChg chg="del">
        <pc:chgData name="Abdullah Makhdoom" userId="51cc0cc03b02bac5" providerId="LiveId" clId="{3BAF0525-3969-4EA5-9CE8-9E993610D441}" dt="2026-04-08T13:27:32.042" v="0" actId="2696"/>
        <pc:sldMkLst>
          <pc:docMk/>
          <pc:sldMk cId="0" sldId="256"/>
        </pc:sldMkLst>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t>4/8/2026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4/8/2026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4/8/2026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4/8/2026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4/8/2026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4/8/2026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t>4/8/2026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t>4/8/2026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t>4/8/2026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4/8/2026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4/8/2026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t>4/8/2026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p:txBody>
          <a:bodyPr/>
          <a:lstStyle/>
          <a:p>
            <a:r>
              <a:rPr lang="ar-AE" b="1" dirty="0">
                <a:sym typeface="+mn-ea"/>
              </a:rPr>
              <a:t>بسم اللہ الرحمٰن الرحیم</a:t>
            </a:r>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C9DF3-C889-8524-89FD-66BFCEE0DD02}"/>
              </a:ext>
            </a:extLst>
          </p:cNvPr>
          <p:cNvSpPr>
            <a:spLocks noGrp="1"/>
          </p:cNvSpPr>
          <p:nvPr>
            <p:ph type="title"/>
          </p:nvPr>
        </p:nvSpPr>
        <p:spPr/>
        <p:txBody>
          <a:bodyPr/>
          <a:lstStyle/>
          <a:p>
            <a:r>
              <a:rPr lang="en-US" b="1" dirty="0"/>
              <a:t>Liaquat Ali Khan</a:t>
            </a:r>
            <a:endParaRPr lang="en-US" dirty="0"/>
          </a:p>
        </p:txBody>
      </p:sp>
      <p:sp>
        <p:nvSpPr>
          <p:cNvPr id="3" name="Content Placeholder 2">
            <a:extLst>
              <a:ext uri="{FF2B5EF4-FFF2-40B4-BE49-F238E27FC236}">
                <a16:creationId xmlns:a16="http://schemas.microsoft.com/office/drawing/2014/main" id="{93D91744-4A94-00E9-3562-234E8F0459DB}"/>
              </a:ext>
            </a:extLst>
          </p:cNvPr>
          <p:cNvSpPr>
            <a:spLocks noGrp="1"/>
          </p:cNvSpPr>
          <p:nvPr>
            <p:ph idx="1"/>
          </p:nvPr>
        </p:nvSpPr>
        <p:spPr/>
        <p:txBody>
          <a:bodyPr>
            <a:normAutofit lnSpcReduction="10000"/>
          </a:bodyPr>
          <a:lstStyle/>
          <a:p>
            <a:pPr marL="0" indent="0">
              <a:buNone/>
            </a:pPr>
            <a:r>
              <a:rPr lang="en-US" sz="3200" dirty="0"/>
              <a:t>   Liaquat Ali Khan was a close associate of Jinnah and the first Prime Minister of Pakistan. He played a vital role in the organizational and political activities of the Muslim League. Liaquat was responsible for articulating Pakistan’s political vision in the early years and helped lay the framework for governance and state-building after independence.</a:t>
            </a:r>
          </a:p>
          <a:p>
            <a:pPr marL="0" indent="0">
              <a:buNone/>
            </a:pPr>
            <a:endParaRPr lang="en-US" dirty="0"/>
          </a:p>
        </p:txBody>
      </p:sp>
      <p:pic>
        <p:nvPicPr>
          <p:cNvPr id="6" name="Picture 5">
            <a:extLst>
              <a:ext uri="{FF2B5EF4-FFF2-40B4-BE49-F238E27FC236}">
                <a16:creationId xmlns:a16="http://schemas.microsoft.com/office/drawing/2014/main" id="{91106855-5D77-C862-2CFD-B4C60F57B7D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6788575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0B716-74CE-6B4E-2398-E3E6CD8CE3FA}"/>
              </a:ext>
            </a:extLst>
          </p:cNvPr>
          <p:cNvSpPr>
            <a:spLocks noGrp="1"/>
          </p:cNvSpPr>
          <p:nvPr>
            <p:ph type="title"/>
          </p:nvPr>
        </p:nvSpPr>
        <p:spPr/>
        <p:txBody>
          <a:bodyPr/>
          <a:lstStyle/>
          <a:p>
            <a:r>
              <a:rPr lang="en-US" b="1" dirty="0"/>
              <a:t>Abdur Rab Nishtar</a:t>
            </a:r>
            <a:endParaRPr lang="en-US" dirty="0"/>
          </a:p>
        </p:txBody>
      </p:sp>
      <p:sp>
        <p:nvSpPr>
          <p:cNvPr id="3" name="Content Placeholder 2">
            <a:extLst>
              <a:ext uri="{FF2B5EF4-FFF2-40B4-BE49-F238E27FC236}">
                <a16:creationId xmlns:a16="http://schemas.microsoft.com/office/drawing/2014/main" id="{C39F5A21-C6EB-5680-0246-3BD2601D10CB}"/>
              </a:ext>
            </a:extLst>
          </p:cNvPr>
          <p:cNvSpPr>
            <a:spLocks noGrp="1"/>
          </p:cNvSpPr>
          <p:nvPr>
            <p:ph idx="1"/>
          </p:nvPr>
        </p:nvSpPr>
        <p:spPr/>
        <p:txBody>
          <a:bodyPr>
            <a:normAutofit lnSpcReduction="10000"/>
          </a:bodyPr>
          <a:lstStyle/>
          <a:p>
            <a:pPr marL="0" indent="0">
              <a:buNone/>
            </a:pPr>
            <a:r>
              <a:rPr lang="en-US" sz="3200" dirty="0"/>
              <a:t>   Abdur Rab Nishtar was a prominent Muslim League leader known for his vibrant activism. He tirelessly campaigned for Muslim political rights and worked closely with Jinnah in the lead-up to independence. After Pakistan’s creation, he held important government positions while continuing to promote the unity and development of the new state.</a:t>
            </a:r>
          </a:p>
          <a:p>
            <a:pPr marL="0" indent="0">
              <a:buNone/>
            </a:pPr>
            <a:endParaRPr lang="en-US" dirty="0"/>
          </a:p>
        </p:txBody>
      </p:sp>
      <p:pic>
        <p:nvPicPr>
          <p:cNvPr id="4" name="Picture 3">
            <a:extLst>
              <a:ext uri="{FF2B5EF4-FFF2-40B4-BE49-F238E27FC236}">
                <a16:creationId xmlns:a16="http://schemas.microsoft.com/office/drawing/2014/main" id="{6160E1AA-794A-1BAD-A195-D8B31DBA101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6548763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C3C3A-D0E4-1832-E6AB-FC5672CCB865}"/>
              </a:ext>
            </a:extLst>
          </p:cNvPr>
          <p:cNvSpPr>
            <a:spLocks noGrp="1"/>
          </p:cNvSpPr>
          <p:nvPr>
            <p:ph type="title"/>
          </p:nvPr>
        </p:nvSpPr>
        <p:spPr/>
        <p:txBody>
          <a:bodyPr/>
          <a:lstStyle/>
          <a:p>
            <a:r>
              <a:rPr lang="en-US" b="1" dirty="0"/>
              <a:t>Muhammad Ali Jaohar</a:t>
            </a:r>
          </a:p>
        </p:txBody>
      </p:sp>
      <p:sp>
        <p:nvSpPr>
          <p:cNvPr id="3" name="Content Placeholder 2">
            <a:extLst>
              <a:ext uri="{FF2B5EF4-FFF2-40B4-BE49-F238E27FC236}">
                <a16:creationId xmlns:a16="http://schemas.microsoft.com/office/drawing/2014/main" id="{FED9DB31-EB60-2544-FB81-25ED1E573BA0}"/>
              </a:ext>
            </a:extLst>
          </p:cNvPr>
          <p:cNvSpPr>
            <a:spLocks noGrp="1"/>
          </p:cNvSpPr>
          <p:nvPr>
            <p:ph idx="1"/>
          </p:nvPr>
        </p:nvSpPr>
        <p:spPr/>
        <p:txBody>
          <a:bodyPr>
            <a:normAutofit/>
          </a:bodyPr>
          <a:lstStyle/>
          <a:p>
            <a:pPr marL="0" indent="0">
              <a:buNone/>
            </a:pPr>
            <a:r>
              <a:rPr lang="en-US" sz="3200" dirty="0"/>
              <a:t>   </a:t>
            </a:r>
            <a:endParaRPr lang="en-US" dirty="0"/>
          </a:p>
        </p:txBody>
      </p:sp>
      <p:pic>
        <p:nvPicPr>
          <p:cNvPr id="4" name="Picture 3">
            <a:extLst>
              <a:ext uri="{FF2B5EF4-FFF2-40B4-BE49-F238E27FC236}">
                <a16:creationId xmlns:a16="http://schemas.microsoft.com/office/drawing/2014/main" id="{AE1B73E9-6464-1692-3300-9820E4B69D71}"/>
              </a:ext>
            </a:extLst>
          </p:cNvPr>
          <p:cNvPicPr>
            <a:picLocks noChangeAspect="1"/>
          </p:cNvPicPr>
          <p:nvPr/>
        </p:nvPicPr>
        <p:blipFill>
          <a:blip r:embed="rId2"/>
          <a:stretch>
            <a:fillRect/>
          </a:stretch>
        </p:blipFill>
        <p:spPr>
          <a:xfrm>
            <a:off x="5448226" y="499202"/>
            <a:ext cx="842838" cy="423994"/>
          </a:xfrm>
          <a:prstGeom prst="rect">
            <a:avLst/>
          </a:prstGeom>
        </p:spPr>
      </p:pic>
      <p:sp>
        <p:nvSpPr>
          <p:cNvPr id="6" name="TextBox 5">
            <a:extLst>
              <a:ext uri="{FF2B5EF4-FFF2-40B4-BE49-F238E27FC236}">
                <a16:creationId xmlns:a16="http://schemas.microsoft.com/office/drawing/2014/main" id="{5483D7CB-7A20-4BBA-9605-FB48C3D6F8C7}"/>
              </a:ext>
            </a:extLst>
          </p:cNvPr>
          <p:cNvSpPr txBox="1"/>
          <p:nvPr/>
        </p:nvSpPr>
        <p:spPr>
          <a:xfrm>
            <a:off x="1295402" y="2556931"/>
            <a:ext cx="10046514" cy="2677656"/>
          </a:xfrm>
          <a:prstGeom prst="rect">
            <a:avLst/>
          </a:prstGeom>
          <a:noFill/>
        </p:spPr>
        <p:txBody>
          <a:bodyPr wrap="square">
            <a:spAutoFit/>
          </a:bodyPr>
          <a:lstStyle/>
          <a:p>
            <a:r>
              <a:rPr lang="en-US" sz="2800" dirty="0"/>
              <a:t>   Muhammad Ali Jaohar championed Muslim rights, opposed separate electorates' rejection, and supported Jinnah's Fourteen Points. His efforts in the Khilafat Movement protested British dismantling of the Ottoman Caliphate, raising funds for Istambul.</a:t>
            </a:r>
            <a:endParaRPr lang="en-US" sz="2800" b="0" i="0" dirty="0">
              <a:solidFill>
                <a:srgbClr val="27251E"/>
              </a:solidFill>
              <a:effectLst/>
            </a:endParaRPr>
          </a:p>
          <a:p>
            <a:r>
              <a:rPr lang="en-US" sz="2800" dirty="0">
                <a:solidFill>
                  <a:srgbClr val="27251E"/>
                </a:solidFill>
              </a:rPr>
              <a:t>He </a:t>
            </a:r>
            <a:r>
              <a:rPr lang="en-US" sz="2800" b="0" i="0" dirty="0">
                <a:solidFill>
                  <a:srgbClr val="27251E"/>
                </a:solidFill>
                <a:effectLst/>
              </a:rPr>
              <a:t>launched the English weekly </a:t>
            </a:r>
            <a:r>
              <a:rPr lang="en-US" sz="2800" b="0" i="1" dirty="0">
                <a:solidFill>
                  <a:srgbClr val="27251E"/>
                </a:solidFill>
                <a:effectLst/>
              </a:rPr>
              <a:t>The Comrade</a:t>
            </a:r>
            <a:r>
              <a:rPr lang="en-US" sz="2800" b="0" i="0" dirty="0">
                <a:solidFill>
                  <a:srgbClr val="27251E"/>
                </a:solidFill>
                <a:effectLst/>
              </a:rPr>
              <a:t> (1911) and Urdu daily </a:t>
            </a:r>
            <a:r>
              <a:rPr lang="en-US" sz="2800" b="0" i="1" dirty="0">
                <a:solidFill>
                  <a:srgbClr val="27251E"/>
                </a:solidFill>
                <a:effectLst/>
              </a:rPr>
              <a:t>Hamdard</a:t>
            </a:r>
            <a:r>
              <a:rPr lang="en-US" sz="2800" b="0" i="0" dirty="0">
                <a:solidFill>
                  <a:srgbClr val="27251E"/>
                </a:solidFill>
                <a:effectLst/>
              </a:rPr>
              <a:t> (1913), using journalism to critique British policies. </a:t>
            </a:r>
            <a:endParaRPr lang="en-GB" sz="2800" dirty="0"/>
          </a:p>
        </p:txBody>
      </p:sp>
    </p:spTree>
    <p:extLst>
      <p:ext uri="{BB962C8B-B14F-4D97-AF65-F5344CB8AC3E}">
        <p14:creationId xmlns:p14="http://schemas.microsoft.com/office/powerpoint/2010/main" val="4802873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03B78-0B67-D131-DBD3-47B3BABEA5A8}"/>
              </a:ext>
            </a:extLst>
          </p:cNvPr>
          <p:cNvSpPr>
            <a:spLocks noGrp="1"/>
          </p:cNvSpPr>
          <p:nvPr>
            <p:ph type="title"/>
          </p:nvPr>
        </p:nvSpPr>
        <p:spPr/>
        <p:txBody>
          <a:bodyPr/>
          <a:lstStyle/>
          <a:p>
            <a:r>
              <a:rPr lang="en-US" b="1" dirty="0"/>
              <a:t>Shaukat Ali Johar</a:t>
            </a:r>
            <a:endParaRPr lang="en-US" dirty="0"/>
          </a:p>
        </p:txBody>
      </p:sp>
      <p:sp>
        <p:nvSpPr>
          <p:cNvPr id="3" name="Content Placeholder 2">
            <a:extLst>
              <a:ext uri="{FF2B5EF4-FFF2-40B4-BE49-F238E27FC236}">
                <a16:creationId xmlns:a16="http://schemas.microsoft.com/office/drawing/2014/main" id="{3DF484DD-415A-E3F0-7978-AFE30300EC3D}"/>
              </a:ext>
            </a:extLst>
          </p:cNvPr>
          <p:cNvSpPr>
            <a:spLocks noGrp="1"/>
          </p:cNvSpPr>
          <p:nvPr>
            <p:ph idx="1"/>
          </p:nvPr>
        </p:nvSpPr>
        <p:spPr/>
        <p:txBody>
          <a:bodyPr>
            <a:normAutofit/>
          </a:bodyPr>
          <a:lstStyle/>
          <a:p>
            <a:pPr marL="0" indent="0">
              <a:buNone/>
            </a:pPr>
            <a:r>
              <a:rPr lang="en-US" sz="3200" dirty="0"/>
              <a:t>   </a:t>
            </a:r>
          </a:p>
        </p:txBody>
      </p:sp>
      <p:pic>
        <p:nvPicPr>
          <p:cNvPr id="4" name="Picture 3">
            <a:extLst>
              <a:ext uri="{FF2B5EF4-FFF2-40B4-BE49-F238E27FC236}">
                <a16:creationId xmlns:a16="http://schemas.microsoft.com/office/drawing/2014/main" id="{049EB3FA-0D6D-99DD-9757-28427C0A6B24}"/>
              </a:ext>
            </a:extLst>
          </p:cNvPr>
          <p:cNvPicPr>
            <a:picLocks noChangeAspect="1"/>
          </p:cNvPicPr>
          <p:nvPr/>
        </p:nvPicPr>
        <p:blipFill>
          <a:blip r:embed="rId2"/>
          <a:stretch>
            <a:fillRect/>
          </a:stretch>
        </p:blipFill>
        <p:spPr>
          <a:xfrm>
            <a:off x="5448226" y="499202"/>
            <a:ext cx="842838" cy="423994"/>
          </a:xfrm>
          <a:prstGeom prst="rect">
            <a:avLst/>
          </a:prstGeom>
        </p:spPr>
      </p:pic>
      <p:sp>
        <p:nvSpPr>
          <p:cNvPr id="6" name="TextBox 5">
            <a:extLst>
              <a:ext uri="{FF2B5EF4-FFF2-40B4-BE49-F238E27FC236}">
                <a16:creationId xmlns:a16="http://schemas.microsoft.com/office/drawing/2014/main" id="{2DD9FE66-D2A4-8E4B-442E-22765566D2B5}"/>
              </a:ext>
            </a:extLst>
          </p:cNvPr>
          <p:cNvSpPr txBox="1"/>
          <p:nvPr/>
        </p:nvSpPr>
        <p:spPr>
          <a:xfrm>
            <a:off x="1468073" y="2553934"/>
            <a:ext cx="9428524" cy="3539430"/>
          </a:xfrm>
          <a:prstGeom prst="rect">
            <a:avLst/>
          </a:prstGeom>
          <a:noFill/>
        </p:spPr>
        <p:txBody>
          <a:bodyPr wrap="square">
            <a:spAutoFit/>
          </a:bodyPr>
          <a:lstStyle/>
          <a:p>
            <a:pPr marL="0" indent="0">
              <a:buNone/>
            </a:pPr>
            <a:r>
              <a:rPr lang="en-US" sz="3200" dirty="0"/>
              <a:t>   Shaukat Ali was a key leader in the Khilafat Movement and the Muslim League. He was widely respected for mobilizing mass Muslim support and stirring political consciousness. His efforts helped integrate the Muslim community into the struggle for Pakistan, linking religion with nationhood in the campaign for an independent Muslim state.</a:t>
            </a:r>
          </a:p>
        </p:txBody>
      </p:sp>
    </p:spTree>
    <p:extLst>
      <p:ext uri="{BB962C8B-B14F-4D97-AF65-F5344CB8AC3E}">
        <p14:creationId xmlns:p14="http://schemas.microsoft.com/office/powerpoint/2010/main" val="27583477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C26AC-B2F3-9862-9F3B-0334DFA3C05B}"/>
              </a:ext>
            </a:extLst>
          </p:cNvPr>
          <p:cNvSpPr>
            <a:spLocks noGrp="1"/>
          </p:cNvSpPr>
          <p:nvPr>
            <p:ph type="title"/>
          </p:nvPr>
        </p:nvSpPr>
        <p:spPr/>
        <p:txBody>
          <a:bodyPr/>
          <a:lstStyle/>
          <a:p>
            <a:r>
              <a:rPr lang="en-US" b="1" dirty="0"/>
              <a:t>Bahadur Yar Jang</a:t>
            </a:r>
            <a:endParaRPr lang="en-GB" dirty="0"/>
          </a:p>
        </p:txBody>
      </p:sp>
      <p:sp>
        <p:nvSpPr>
          <p:cNvPr id="3" name="Content Placeholder 2">
            <a:extLst>
              <a:ext uri="{FF2B5EF4-FFF2-40B4-BE49-F238E27FC236}">
                <a16:creationId xmlns:a16="http://schemas.microsoft.com/office/drawing/2014/main" id="{CCA52C66-5159-6130-4174-7B60D2A3E231}"/>
              </a:ext>
            </a:extLst>
          </p:cNvPr>
          <p:cNvSpPr>
            <a:spLocks noGrp="1"/>
          </p:cNvSpPr>
          <p:nvPr>
            <p:ph idx="1"/>
          </p:nvPr>
        </p:nvSpPr>
        <p:spPr/>
        <p:txBody>
          <a:bodyPr/>
          <a:lstStyle/>
          <a:p>
            <a:pPr marL="0" indent="0">
              <a:buNone/>
            </a:pPr>
            <a:r>
              <a:rPr lang="en-US" dirty="0"/>
              <a:t>   </a:t>
            </a:r>
            <a:r>
              <a:rPr lang="en-US" sz="2800" dirty="0"/>
              <a:t>Bahadur Yar Jang was a dynamic orator and leader from Hyderabad Deccan. He founded the All India Majlis-e-</a:t>
            </a:r>
            <a:r>
              <a:rPr lang="en-US" sz="2800" dirty="0" err="1"/>
              <a:t>Ittehad</a:t>
            </a:r>
            <a:r>
              <a:rPr lang="en-US" sz="2800" dirty="0"/>
              <a:t>-ul-Muslimeen, a political party that supported Muslim rights and later aligned with the goals of the Muslim League for Pakistan. He worked relentlessly to mobilize Muslims in the princely states, using his speeches and organizational skills to strengthen the movement for Pakistan.</a:t>
            </a:r>
          </a:p>
          <a:p>
            <a:pPr marL="0" indent="0">
              <a:buNone/>
            </a:pPr>
            <a:endParaRPr lang="en-GB" dirty="0"/>
          </a:p>
        </p:txBody>
      </p:sp>
      <p:pic>
        <p:nvPicPr>
          <p:cNvPr id="4" name="Picture 3">
            <a:extLst>
              <a:ext uri="{FF2B5EF4-FFF2-40B4-BE49-F238E27FC236}">
                <a16:creationId xmlns:a16="http://schemas.microsoft.com/office/drawing/2014/main" id="{9FDF8731-A0DA-1B33-4D38-861047C1DA11}"/>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4817611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551AB-E1B2-21B0-62DE-3714BBBB08E2}"/>
              </a:ext>
            </a:extLst>
          </p:cNvPr>
          <p:cNvSpPr>
            <a:spLocks noGrp="1"/>
          </p:cNvSpPr>
          <p:nvPr>
            <p:ph type="title"/>
          </p:nvPr>
        </p:nvSpPr>
        <p:spPr/>
        <p:txBody>
          <a:bodyPr/>
          <a:lstStyle/>
          <a:p>
            <a:r>
              <a:rPr lang="en-US" b="1" dirty="0"/>
              <a:t>Raja Sahib of Mahmudabad</a:t>
            </a:r>
            <a:endParaRPr lang="en-GB" dirty="0"/>
          </a:p>
        </p:txBody>
      </p:sp>
      <p:sp>
        <p:nvSpPr>
          <p:cNvPr id="3" name="Content Placeholder 2">
            <a:extLst>
              <a:ext uri="{FF2B5EF4-FFF2-40B4-BE49-F238E27FC236}">
                <a16:creationId xmlns:a16="http://schemas.microsoft.com/office/drawing/2014/main" id="{77EFB64D-42D1-CB1E-27A5-F07CE76826E0}"/>
              </a:ext>
            </a:extLst>
          </p:cNvPr>
          <p:cNvSpPr>
            <a:spLocks noGrp="1"/>
          </p:cNvSpPr>
          <p:nvPr>
            <p:ph idx="1"/>
          </p:nvPr>
        </p:nvSpPr>
        <p:spPr/>
        <p:txBody>
          <a:bodyPr/>
          <a:lstStyle/>
          <a:p>
            <a:pPr marL="0" indent="0">
              <a:buNone/>
            </a:pPr>
            <a:r>
              <a:rPr lang="en-US" sz="2800" dirty="0"/>
              <a:t>   Raja Sahib was an influential political leader and financier of the Pakistan Movement. He was actively involved in the All India Muslim League and provided critical support to Muhammad Ali Jinnah during the crucial periods leading to independence. He helped organize Muslim political activities, rallying support in Uttar Pradesh and beyond, playing a crucial role in building the movement’s infrastructure.</a:t>
            </a:r>
          </a:p>
          <a:p>
            <a:endParaRPr lang="en-GB" dirty="0"/>
          </a:p>
        </p:txBody>
      </p:sp>
      <p:pic>
        <p:nvPicPr>
          <p:cNvPr id="4" name="Picture 3">
            <a:extLst>
              <a:ext uri="{FF2B5EF4-FFF2-40B4-BE49-F238E27FC236}">
                <a16:creationId xmlns:a16="http://schemas.microsoft.com/office/drawing/2014/main" id="{F1E221F3-E9CD-4B54-6FDB-F83A766D0408}"/>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0971442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E1F5C7-EDF6-41C5-A20C-85ACE136356E}"/>
              </a:ext>
            </a:extLst>
          </p:cNvPr>
          <p:cNvSpPr>
            <a:spLocks noGrp="1"/>
          </p:cNvSpPr>
          <p:nvPr>
            <p:ph idx="1"/>
          </p:nvPr>
        </p:nvSpPr>
        <p:spPr>
          <a:xfrm>
            <a:off x="1295402" y="2365344"/>
            <a:ext cx="9601196" cy="3318936"/>
          </a:xfrm>
        </p:spPr>
        <p:txBody>
          <a:bodyPr/>
          <a:lstStyle/>
          <a:p>
            <a:pPr marL="0" indent="0" algn="ctr">
              <a:buNone/>
            </a:pPr>
            <a:r>
              <a:rPr lang="en-US" sz="9600" b="1" dirty="0">
                <a:effectLst>
                  <a:outerShdw blurRad="38100" dist="38100" dir="2700000" algn="tl">
                    <a:srgbClr val="000000">
                      <a:alpha val="43137"/>
                    </a:srgbClr>
                  </a:outerShdw>
                </a:effectLst>
              </a:rPr>
              <a:t>Thank you </a:t>
            </a:r>
          </a:p>
          <a:p>
            <a:pPr marL="0" indent="0">
              <a:buNone/>
            </a:pPr>
            <a:endParaRPr lang="en-US" dirty="0"/>
          </a:p>
        </p:txBody>
      </p:sp>
      <p:pic>
        <p:nvPicPr>
          <p:cNvPr id="4" name="Picture 3">
            <a:extLst>
              <a:ext uri="{FF2B5EF4-FFF2-40B4-BE49-F238E27FC236}">
                <a16:creationId xmlns:a16="http://schemas.microsoft.com/office/drawing/2014/main" id="{BED1BC85-F5FE-F167-0BDB-1FC7CD4A6049}"/>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4594163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B0DF51F-AF76-9E92-72BF-EFE433770DEF}"/>
              </a:ext>
            </a:extLst>
          </p:cNvPr>
          <p:cNvPicPr>
            <a:picLocks noGrp="1" noChangeAspect="1"/>
          </p:cNvPicPr>
          <p:nvPr>
            <p:ph idx="1"/>
          </p:nvPr>
        </p:nvPicPr>
        <p:blipFill>
          <a:blip r:embed="rId2"/>
          <a:stretch>
            <a:fillRect/>
          </a:stretch>
        </p:blipFill>
        <p:spPr>
          <a:xfrm>
            <a:off x="2595154" y="914401"/>
            <a:ext cx="7332617" cy="5138056"/>
          </a:xfrm>
        </p:spPr>
      </p:pic>
      <p:pic>
        <p:nvPicPr>
          <p:cNvPr id="6" name="Picture 5">
            <a:extLst>
              <a:ext uri="{FF2B5EF4-FFF2-40B4-BE49-F238E27FC236}">
                <a16:creationId xmlns:a16="http://schemas.microsoft.com/office/drawing/2014/main" id="{FC94B5E4-8176-AC52-F759-36C22314D871}"/>
              </a:ext>
            </a:extLst>
          </p:cNvPr>
          <p:cNvPicPr>
            <a:picLocks noChangeAspect="1"/>
          </p:cNvPicPr>
          <p:nvPr/>
        </p:nvPicPr>
        <p:blipFill>
          <a:blip r:embed="rId3"/>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145447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rcRect t="15322" b="11773"/>
          <a:stretch>
            <a:fillRect/>
          </a:stretch>
        </p:blipFill>
        <p:spPr>
          <a:xfrm>
            <a:off x="4093210" y="1382395"/>
            <a:ext cx="4004945" cy="402082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IDEOLOGY AND CONSTITUTION OF PAKISTAN</a:t>
            </a:r>
          </a:p>
        </p:txBody>
      </p:sp>
      <p:sp>
        <p:nvSpPr>
          <p:cNvPr id="3" name="Content Placeholder 2"/>
          <p:cNvSpPr>
            <a:spLocks noGrp="1"/>
          </p:cNvSpPr>
          <p:nvPr>
            <p:ph idx="1"/>
          </p:nvPr>
        </p:nvSpPr>
        <p:spPr>
          <a:xfrm>
            <a:off x="1295401" y="2569029"/>
            <a:ext cx="9601196" cy="3648891"/>
          </a:xfrm>
        </p:spPr>
        <p:txBody>
          <a:bodyPr>
            <a:normAutofit/>
          </a:bodyPr>
          <a:lstStyle/>
          <a:p>
            <a:pPr marL="0" indent="0" algn="ctr">
              <a:buNone/>
            </a:pPr>
            <a:endParaRPr lang="en-US" sz="3200" b="1" dirty="0"/>
          </a:p>
          <a:p>
            <a:pPr marL="0" indent="0" algn="ctr">
              <a:buNone/>
            </a:pPr>
            <a:r>
              <a:rPr lang="en-US" sz="3200" b="1" dirty="0"/>
              <a:t>Instructor: Khalid Makhdoom </a:t>
            </a:r>
          </a:p>
          <a:p>
            <a:pPr marL="0" indent="0" algn="ctr">
              <a:buNone/>
            </a:pPr>
            <a:r>
              <a:rPr lang="en-US" sz="3200" b="1" dirty="0"/>
              <a:t>Course code : ICP-321</a:t>
            </a:r>
          </a:p>
          <a:p>
            <a:pPr marL="0" indent="0" algn="ctr">
              <a:buNone/>
            </a:pPr>
            <a:r>
              <a:rPr lang="en-US" sz="3200" b="1" dirty="0"/>
              <a:t>Credit hours : 02</a:t>
            </a:r>
          </a:p>
          <a:p>
            <a:pPr marL="0" indent="0" algn="ctr">
              <a:buNone/>
            </a:pPr>
            <a:endParaRPr lang="en-US" sz="30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IDEOLOGY AND CONSTITUTION OF PAKISTAN</a:t>
            </a:r>
          </a:p>
        </p:txBody>
      </p:sp>
      <p:sp>
        <p:nvSpPr>
          <p:cNvPr id="3" name="Content Placeholder 2"/>
          <p:cNvSpPr>
            <a:spLocks noGrp="1"/>
          </p:cNvSpPr>
          <p:nvPr>
            <p:ph idx="1"/>
          </p:nvPr>
        </p:nvSpPr>
        <p:spPr/>
        <p:txBody>
          <a:bodyPr>
            <a:normAutofit/>
          </a:bodyPr>
          <a:lstStyle/>
          <a:p>
            <a:pPr marL="0" lvl="0" indent="0" algn="ctr">
              <a:buNone/>
            </a:pPr>
            <a:endParaRPr lang="en-US" b="1" dirty="0">
              <a:sym typeface="+mn-ea"/>
            </a:endParaRPr>
          </a:p>
          <a:p>
            <a:pPr marL="0" lvl="0" indent="0">
              <a:buNone/>
            </a:pPr>
            <a:r>
              <a:rPr lang="en-US" sz="2800" b="1" dirty="0">
                <a:sym typeface="+mn-ea"/>
              </a:rPr>
              <a:t>Contributions of founding fathers of Pakistan in the Freedom Movement including but not limited to Allama Muhammad Iqbal and Muhammad Ali Jinnah...</a:t>
            </a:r>
          </a:p>
          <a:p>
            <a:pPr marL="0" lvl="0" indent="0" algn="ctr">
              <a:buNone/>
            </a:pPr>
            <a:endParaRPr lang="en-US"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MUHAMMAD ALI JINNAH</a:t>
            </a:r>
          </a:p>
        </p:txBody>
      </p:sp>
      <p:sp>
        <p:nvSpPr>
          <p:cNvPr id="3" name="Content Placeholder 2"/>
          <p:cNvSpPr>
            <a:spLocks noGrp="1"/>
          </p:cNvSpPr>
          <p:nvPr>
            <p:ph idx="1"/>
          </p:nvPr>
        </p:nvSpPr>
        <p:spPr>
          <a:xfrm>
            <a:off x="1295401" y="2556932"/>
            <a:ext cx="9601196" cy="3592198"/>
          </a:xfrm>
        </p:spPr>
        <p:txBody>
          <a:bodyPr>
            <a:noAutofit/>
          </a:bodyPr>
          <a:lstStyle/>
          <a:p>
            <a:pPr marL="0" indent="0">
              <a:buNone/>
            </a:pPr>
            <a:r>
              <a:rPr lang="en-US" sz="2800" dirty="0"/>
              <a:t>   Known as Quaid-e-Azam, Muhammad Ali Jinnah was the central figure in the Pakistan Movement. As the leader of the All India Muslim League, he unified Muslim voices across British India, advocating for a separate Muslim state. His legal expertise and political strategy were instrumental in negotiating with the British and the Indian National Congress. Jinnah’s insistence on Muslim sovereignty and rights culminated in the creation of Pakistan in 1947, where he became the country’s first Governor-General.</a:t>
            </a:r>
          </a:p>
          <a:p>
            <a:pPr marL="0" indent="0" algn="ctr">
              <a:buNone/>
            </a:pPr>
            <a:endParaRPr lang="en-US" sz="3200" b="1"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Allama Muhammad Iqbal</a:t>
            </a:r>
          </a:p>
        </p:txBody>
      </p:sp>
      <p:sp>
        <p:nvSpPr>
          <p:cNvPr id="3" name="Content Placeholder 2"/>
          <p:cNvSpPr>
            <a:spLocks noGrp="1"/>
          </p:cNvSpPr>
          <p:nvPr>
            <p:ph idx="1"/>
          </p:nvPr>
        </p:nvSpPr>
        <p:spPr>
          <a:xfrm>
            <a:off x="1295401" y="2556931"/>
            <a:ext cx="9601196" cy="3991915"/>
          </a:xfrm>
        </p:spPr>
        <p:txBody>
          <a:bodyPr/>
          <a:lstStyle/>
          <a:p>
            <a:pPr marL="0" indent="0">
              <a:buNone/>
            </a:pPr>
            <a:r>
              <a:rPr lang="en-US" sz="2800" dirty="0"/>
              <a:t>Allama Iqbal was a philosopher, poet, and visionary who first conceptualized the idea of a separate Muslim homeland. His 1930 address in Allahabad laid the philosophical groundwork for the creation of Pakistan by articulating the Two-Nation Theory, which stated that Muslims and Hindus were distinct nations with separate political and cultural identities. His poetry and philosophical writings inspired Muslims to seek a state that would protect and nurture their religious and cultural identity.</a:t>
            </a:r>
          </a:p>
          <a:p>
            <a:pPr marL="0" indent="0" algn="r">
              <a:buNone/>
            </a:pPr>
            <a:endParaRPr lang="en-US" sz="18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5" name="Text Box 4"/>
          <p:cNvSpPr txBox="1"/>
          <p:nvPr/>
        </p:nvSpPr>
        <p:spPr>
          <a:xfrm>
            <a:off x="6864985" y="483235"/>
            <a:ext cx="4064000" cy="368300"/>
          </a:xfrm>
          <a:prstGeom prst="rect">
            <a:avLst/>
          </a:prstGeom>
          <a:noFill/>
        </p:spPr>
        <p:txBody>
          <a:bodyPr wrap="square" rtlCol="0">
            <a:spAutoFit/>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Sir Syed Ahmed Khan</a:t>
            </a:r>
          </a:p>
        </p:txBody>
      </p:sp>
      <p:sp>
        <p:nvSpPr>
          <p:cNvPr id="3" name="Content Placeholder 2"/>
          <p:cNvSpPr>
            <a:spLocks noGrp="1"/>
          </p:cNvSpPr>
          <p:nvPr>
            <p:ph idx="1"/>
          </p:nvPr>
        </p:nvSpPr>
        <p:spPr>
          <a:xfrm>
            <a:off x="1295401" y="2556932"/>
            <a:ext cx="9601196" cy="3626154"/>
          </a:xfrm>
        </p:spPr>
        <p:txBody>
          <a:bodyPr>
            <a:noAutofit/>
          </a:bodyPr>
          <a:lstStyle/>
          <a:p>
            <a:pPr marL="0" indent="0">
              <a:buNone/>
            </a:pPr>
            <a:r>
              <a:rPr lang="en-US" sz="2800" dirty="0"/>
              <a:t>   Sir Syed Ahmed Khan was a pioneer of Muslim modernism and education reform. He founded the Muhammadan Anglo-Oriental College, which later became Aligarh Muslim University, a key institution for Muslim intellectual and political awakening. He emphasized the importance of modern education and political awareness among Muslims and laid early foundations of the Two-Nation Theory by asserting Muslim political rights under British rule.</a:t>
            </a:r>
          </a:p>
          <a:p>
            <a:pPr marL="0" indent="0">
              <a:buNone/>
            </a:pPr>
            <a:endParaRPr lang="en-US" sz="2800"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Choudhry Rahmat Ali</a:t>
            </a: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B8160873-44FE-290B-EAE7-4DA8D0A0F60B}"/>
              </a:ext>
            </a:extLst>
          </p:cNvPr>
          <p:cNvSpPr>
            <a:spLocks noGrp="1"/>
          </p:cNvSpPr>
          <p:nvPr>
            <p:ph idx="1"/>
          </p:nvPr>
        </p:nvSpPr>
        <p:spPr>
          <a:xfrm>
            <a:off x="1295401" y="2556931"/>
            <a:ext cx="9601196" cy="3669697"/>
          </a:xfrm>
        </p:spPr>
        <p:txBody>
          <a:bodyPr>
            <a:normAutofit/>
          </a:bodyPr>
          <a:lstStyle/>
          <a:p>
            <a:pPr marL="0" indent="0">
              <a:buNone/>
            </a:pPr>
            <a:r>
              <a:rPr lang="en-US" sz="2800" dirty="0"/>
              <a:t>   Choudhry Rahmat Ali was an early and vocal advocate for a separate Muslim state, famously coining the name "Pakistan" in his 1933 pamphlet “Now or Never.” He worked to popularize the concept of a homeland for Muslims carved out of British India’s northwestern regions. His advocacy helped bring focus to the demand for an independent state for Muslims.</a:t>
            </a:r>
          </a:p>
          <a:p>
            <a:pPr marL="0" indent="0" algn="ctr">
              <a:buNone/>
            </a:pPr>
            <a:endParaRPr lang="en-US" sz="2600" b="1" u="sng"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Aga Khan III</a:t>
            </a: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31351603-2A85-8F17-C359-9C970FA15F72}"/>
              </a:ext>
            </a:extLst>
          </p:cNvPr>
          <p:cNvSpPr>
            <a:spLocks noGrp="1"/>
          </p:cNvSpPr>
          <p:nvPr>
            <p:ph idx="1"/>
          </p:nvPr>
        </p:nvSpPr>
        <p:spPr/>
        <p:txBody>
          <a:bodyPr>
            <a:normAutofit/>
          </a:bodyPr>
          <a:lstStyle/>
          <a:p>
            <a:pPr marL="0" indent="0">
              <a:buNone/>
            </a:pPr>
            <a:r>
              <a:rPr lang="en-US" sz="2800" dirty="0"/>
              <a:t>   Aga Khan III was the spiritual leader of the Ismaili Muslims and a significant political figure. He served as the president of the All India Muslim League and supported Muslim political rights strongly. He played a critical role in uniting various Muslim communities and influencing British policy makers. His leadership helped mobilize support for the Pakistan Movement among religious minorities.</a:t>
            </a:r>
          </a:p>
          <a:p>
            <a:pPr marL="0" indent="0">
              <a:buNone/>
            </a:pPr>
            <a:endParaRPr lang="en-US" sz="2600" b="1" u="sng"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145</TotalTime>
  <Words>815</Words>
  <Application>Microsoft Office PowerPoint</Application>
  <PresentationFormat>Widescreen</PresentationFormat>
  <Paragraphs>35</Paragraphs>
  <Slides>17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Garamond</vt:lpstr>
      <vt:lpstr>Organic</vt:lpstr>
      <vt:lpstr>بسم اللہ الرحمٰن الرحیم</vt:lpstr>
      <vt:lpstr>PowerPoint Presentation</vt:lpstr>
      <vt:lpstr>IDEOLOGY AND CONSTITUTION OF PAKISTAN</vt:lpstr>
      <vt:lpstr>IDEOLOGY AND CONSTITUTION OF PAKISTAN</vt:lpstr>
      <vt:lpstr>MUHAMMAD ALI JINNAH</vt:lpstr>
      <vt:lpstr>Allama Muhammad Iqbal</vt:lpstr>
      <vt:lpstr>Sir Syed Ahmed Khan</vt:lpstr>
      <vt:lpstr>Choudhry Rahmat Ali</vt:lpstr>
      <vt:lpstr>Aga Khan III</vt:lpstr>
      <vt:lpstr>Liaquat Ali Khan</vt:lpstr>
      <vt:lpstr>Abdur Rab Nishtar</vt:lpstr>
      <vt:lpstr>Muhammad Ali Jaohar</vt:lpstr>
      <vt:lpstr>Shaukat Ali Johar</vt:lpstr>
      <vt:lpstr>Bahadur Yar Jang</vt:lpstr>
      <vt:lpstr>Raja Sahib of Mahmudabad</vt:lpstr>
      <vt:lpstr>PowerPoint Presentation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BEHAVIOURAL SCIENCE</dc:title>
  <dc:creator>Moorche</dc:creator>
  <cp:lastModifiedBy>Abdullah Makhdoom</cp:lastModifiedBy>
  <cp:revision>39</cp:revision>
  <dcterms:created xsi:type="dcterms:W3CDTF">2025-11-19T16:25:00Z</dcterms:created>
  <dcterms:modified xsi:type="dcterms:W3CDTF">2026-04-08T13:27:48Z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23B5E242847F424F9089F886C16DBFDB_13</vt:lpwstr>
  </property>
  <property fmtid="{D5CDD505-2E9C-101B-9397-08002B2CF9AE}" pid="3" name="KSOProductBuildVer">
    <vt:lpwstr>1033-12.2.0.23155</vt:lpwstr>
  </property>
</Properties>
</file>