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5" y="1399430"/>
            <a:ext cx="655444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32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Intracellular Receptors</a:t>
            </a:r>
          </a:p>
          <a:p>
            <a:r>
              <a:rPr lang="en-US" dirty="0"/>
              <a:t>Located </a:t>
            </a:r>
            <a:r>
              <a:rPr lang="en-US" b="1" dirty="0"/>
              <a:t>inside the cell</a:t>
            </a:r>
            <a:r>
              <a:rPr lang="en-US" dirty="0"/>
              <a:t> </a:t>
            </a:r>
          </a:p>
          <a:p>
            <a:r>
              <a:rPr lang="en-US" dirty="0"/>
              <a:t>Activated by </a:t>
            </a:r>
            <a:r>
              <a:rPr lang="en-US" b="1" dirty="0"/>
              <a:t>lipid-soluble drugs</a:t>
            </a:r>
            <a:r>
              <a:rPr lang="en-US" dirty="0"/>
              <a:t> </a:t>
            </a:r>
          </a:p>
          <a:p>
            <a:r>
              <a:rPr lang="en-US" dirty="0"/>
              <a:t>Affect </a:t>
            </a:r>
            <a:r>
              <a:rPr lang="en-US" b="1" dirty="0"/>
              <a:t>gene expression</a:t>
            </a:r>
            <a:r>
              <a:rPr lang="en-US" dirty="0"/>
              <a:t> </a:t>
            </a:r>
          </a:p>
          <a:p>
            <a:r>
              <a:rPr lang="en-US" dirty="0"/>
              <a:t>Example: </a:t>
            </a:r>
          </a:p>
          <a:p>
            <a:pPr lvl="1"/>
            <a:r>
              <a:rPr lang="en-US" dirty="0"/>
              <a:t>Steroid receptors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585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of the Lecture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Drug </a:t>
            </a:r>
            <a:r>
              <a:rPr lang="en-US" dirty="0"/>
              <a:t>effects depend on </a:t>
            </a:r>
            <a:r>
              <a:rPr lang="en-US" b="1" dirty="0"/>
              <a:t>receptor interaction</a:t>
            </a:r>
            <a:r>
              <a:rPr lang="en-US" dirty="0"/>
              <a:t> </a:t>
            </a:r>
          </a:p>
          <a:p>
            <a:r>
              <a:rPr lang="en-US" dirty="0"/>
              <a:t>Signal transduction converts binding → response </a:t>
            </a:r>
          </a:p>
          <a:p>
            <a:r>
              <a:rPr lang="en-US" dirty="0"/>
              <a:t>Different receptor types → different speeds &amp; mechanisms </a:t>
            </a:r>
          </a:p>
          <a:p>
            <a:r>
              <a:rPr lang="en-US" dirty="0"/>
              <a:t>Understanding receptors is essential for </a:t>
            </a:r>
            <a:r>
              <a:rPr lang="en-US" b="1" dirty="0"/>
              <a:t>drug therapy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57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0929"/>
            <a:ext cx="11203387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59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30"/>
            <a:ext cx="11179534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4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Drug–Receptor Interactions &amp; Pharmacodynamics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Pharmacodynamics </a:t>
            </a:r>
            <a:r>
              <a:rPr lang="en-US" dirty="0"/>
              <a:t>= study of </a:t>
            </a:r>
            <a:r>
              <a:rPr lang="en-US" b="1" dirty="0"/>
              <a:t>drug effects on the body</a:t>
            </a:r>
            <a:r>
              <a:rPr lang="en-US" dirty="0"/>
              <a:t> </a:t>
            </a:r>
          </a:p>
          <a:p>
            <a:r>
              <a:rPr lang="en-US" dirty="0"/>
              <a:t>Most drugs act by binding to </a:t>
            </a:r>
            <a:r>
              <a:rPr lang="en-US" b="1" dirty="0"/>
              <a:t>Receptors</a:t>
            </a:r>
            <a:r>
              <a:rPr lang="en-US" dirty="0"/>
              <a:t> </a:t>
            </a:r>
          </a:p>
          <a:p>
            <a:r>
              <a:rPr lang="en-US" dirty="0"/>
              <a:t>Drug + receptor interaction → </a:t>
            </a:r>
            <a:r>
              <a:rPr lang="en-US" b="1" dirty="0"/>
              <a:t>biologic response</a:t>
            </a:r>
            <a:r>
              <a:rPr lang="en-US" dirty="0"/>
              <a:t> </a:t>
            </a:r>
          </a:p>
          <a:p>
            <a:r>
              <a:rPr lang="en-US" dirty="0"/>
              <a:t>Signal is transmitted through </a:t>
            </a:r>
            <a:r>
              <a:rPr lang="en-US" b="1" dirty="0"/>
              <a:t>Signal </a:t>
            </a:r>
            <a:r>
              <a:rPr lang="en-US" b="1" dirty="0" smtClean="0"/>
              <a:t>transduction (</a:t>
            </a:r>
            <a:r>
              <a:rPr lang="en-US" dirty="0"/>
              <a:t>the process by which a cell converts an external signal </a:t>
            </a:r>
            <a:r>
              <a:rPr lang="en-US" dirty="0" smtClean="0"/>
              <a:t>into </a:t>
            </a:r>
            <a:r>
              <a:rPr lang="en-US" dirty="0"/>
              <a:t>a specific functional </a:t>
            </a:r>
            <a:r>
              <a:rPr lang="en-US" dirty="0" smtClean="0"/>
              <a:t>response</a:t>
            </a:r>
            <a:r>
              <a:rPr lang="en-US" b="1" dirty="0" smtClean="0"/>
              <a:t>)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51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Signal Transduction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Drugs </a:t>
            </a:r>
            <a:r>
              <a:rPr lang="en-US" dirty="0"/>
              <a:t>act as </a:t>
            </a:r>
            <a:r>
              <a:rPr lang="en-US" b="1" dirty="0"/>
              <a:t>signals</a:t>
            </a:r>
            <a:r>
              <a:rPr lang="en-US" dirty="0"/>
              <a:t>, receptors act as </a:t>
            </a:r>
            <a:r>
              <a:rPr lang="en-US" b="1" dirty="0"/>
              <a:t>detectors</a:t>
            </a:r>
            <a:r>
              <a:rPr lang="en-US" dirty="0"/>
              <a:t> </a:t>
            </a:r>
          </a:p>
          <a:p>
            <a:r>
              <a:rPr lang="en-US" dirty="0"/>
              <a:t>Binding of drug (agonist) → receptor activation </a:t>
            </a:r>
          </a:p>
          <a:p>
            <a:r>
              <a:rPr lang="en-US" dirty="0"/>
              <a:t>Initiates cascade of intracellular </a:t>
            </a:r>
            <a:r>
              <a:rPr lang="en-US" dirty="0" smtClean="0"/>
              <a:t>events (</a:t>
            </a:r>
            <a:r>
              <a:rPr lang="en-US" dirty="0"/>
              <a:t> </a:t>
            </a:r>
            <a:r>
              <a:rPr lang="en-US" dirty="0"/>
              <a:t>sequential, multi-step biochemical processes that transmit external signals (e.g., hormones, growth factors) from the plasma membrane to internal targets, triggering specific cellular responses like division, differentiation, or </a:t>
            </a:r>
            <a:r>
              <a:rPr lang="en-US" dirty="0" smtClean="0"/>
              <a:t>metabolism)</a:t>
            </a:r>
            <a:endParaRPr lang="en-US" dirty="0"/>
          </a:p>
          <a:p>
            <a:r>
              <a:rPr lang="en-US" dirty="0"/>
              <a:t>Leads to </a:t>
            </a:r>
            <a:r>
              <a:rPr lang="en-US" b="1" dirty="0"/>
              <a:t>cellular response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5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Drug–Receptor Complex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Drugs </a:t>
            </a:r>
            <a:r>
              <a:rPr lang="en-US" dirty="0"/>
              <a:t>bind </a:t>
            </a:r>
            <a:r>
              <a:rPr lang="en-US" b="1" dirty="0"/>
              <a:t>specifically</a:t>
            </a:r>
            <a:r>
              <a:rPr lang="en-US" dirty="0"/>
              <a:t> to receptors </a:t>
            </a:r>
          </a:p>
          <a:p>
            <a:r>
              <a:rPr lang="en-US" dirty="0"/>
              <a:t>Each receptor is selective for certain drugs </a:t>
            </a:r>
          </a:p>
          <a:p>
            <a:r>
              <a:rPr lang="en-US" dirty="0"/>
              <a:t>Binding produces a </a:t>
            </a:r>
            <a:r>
              <a:rPr lang="en-US" b="1" dirty="0"/>
              <a:t>unique response</a:t>
            </a:r>
            <a:r>
              <a:rPr lang="en-US" dirty="0"/>
              <a:t> </a:t>
            </a:r>
          </a:p>
          <a:p>
            <a:r>
              <a:rPr lang="en-US" dirty="0"/>
              <a:t>Example: </a:t>
            </a:r>
          </a:p>
          <a:p>
            <a:pPr lvl="1"/>
            <a:r>
              <a:rPr lang="en-US" dirty="0"/>
              <a:t>Cardiac cells respond to </a:t>
            </a:r>
            <a:r>
              <a:rPr lang="en-US" b="1" dirty="0"/>
              <a:t>epinephrine/norepinephrine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53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Magnitude of response ∝ number of drug–receptor complexes </a:t>
            </a:r>
          </a:p>
          <a:p>
            <a:r>
              <a:rPr lang="en-US" dirty="0"/>
              <a:t>Binding is usually </a:t>
            </a:r>
            <a:r>
              <a:rPr lang="en-US" b="1" dirty="0"/>
              <a:t>reversible</a:t>
            </a:r>
            <a:r>
              <a:rPr lang="en-US" dirty="0"/>
              <a:t> </a:t>
            </a:r>
          </a:p>
          <a:p>
            <a:r>
              <a:rPr lang="en-US" dirty="0"/>
              <a:t>Drugs can: </a:t>
            </a:r>
          </a:p>
          <a:p>
            <a:pPr lvl="1"/>
            <a:r>
              <a:rPr lang="en-US" b="1" dirty="0"/>
              <a:t>Activate receptors (agonists)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Block receptors (antagonists)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5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Receptor States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Receptors </a:t>
            </a:r>
            <a:r>
              <a:rPr lang="en-US" dirty="0"/>
              <a:t>exist in </a:t>
            </a:r>
            <a:r>
              <a:rPr lang="en-US" b="1" dirty="0"/>
              <a:t>two states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Active (Ra) </a:t>
            </a:r>
          </a:p>
          <a:p>
            <a:pPr lvl="1"/>
            <a:r>
              <a:rPr lang="en-US" dirty="0"/>
              <a:t>Inactive (</a:t>
            </a:r>
            <a:r>
              <a:rPr lang="en-US" dirty="0" err="1"/>
              <a:t>Ri</a:t>
            </a:r>
            <a:r>
              <a:rPr lang="en-US" dirty="0"/>
              <a:t>) </a:t>
            </a:r>
          </a:p>
          <a:p>
            <a:r>
              <a:rPr lang="en-US" dirty="0"/>
              <a:t>Agonists → shift equilibrium toward </a:t>
            </a:r>
            <a:r>
              <a:rPr lang="en-US" b="1" dirty="0"/>
              <a:t>active state</a:t>
            </a:r>
            <a:r>
              <a:rPr lang="en-US" dirty="0"/>
              <a:t> </a:t>
            </a:r>
          </a:p>
          <a:p>
            <a:r>
              <a:rPr lang="en-US" dirty="0"/>
              <a:t>Antagonists → prevent activation </a:t>
            </a:r>
          </a:p>
          <a:p>
            <a:r>
              <a:rPr lang="en-US" dirty="0"/>
              <a:t>Partial agonists → produce </a:t>
            </a:r>
            <a:r>
              <a:rPr lang="en-US" b="1" dirty="0"/>
              <a:t>partial response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94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Receptor Families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Ligand-Gated Ion Channels</a:t>
            </a:r>
          </a:p>
          <a:p>
            <a:r>
              <a:rPr lang="en-US" dirty="0"/>
              <a:t>Control </a:t>
            </a:r>
            <a:r>
              <a:rPr lang="en-US" b="1" dirty="0"/>
              <a:t>ion flow</a:t>
            </a:r>
            <a:r>
              <a:rPr lang="en-US" dirty="0"/>
              <a:t> across membrane </a:t>
            </a:r>
          </a:p>
          <a:p>
            <a:r>
              <a:rPr lang="en-US" dirty="0"/>
              <a:t>Fast response (milliseconds) </a:t>
            </a:r>
          </a:p>
          <a:p>
            <a:r>
              <a:rPr lang="en-US" dirty="0"/>
              <a:t>Example: </a:t>
            </a:r>
          </a:p>
          <a:p>
            <a:pPr lvl="1"/>
            <a:r>
              <a:rPr lang="en-US" dirty="0"/>
              <a:t>Nicotinic receptors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88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G Protein–Coupled Receptors (GPCRs)</a:t>
            </a:r>
          </a:p>
          <a:p>
            <a:r>
              <a:rPr lang="en-US" dirty="0"/>
              <a:t>Activate </a:t>
            </a:r>
            <a:r>
              <a:rPr lang="en-US" b="1" dirty="0"/>
              <a:t>G proteins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/>
              <a:t>guanine nucleotide-binding proteins) </a:t>
            </a:r>
            <a:r>
              <a:rPr lang="en-US" dirty="0"/>
              <a:t>act as molecular switches that transmit extracellular signals—such as hormones, neurotransmitters</a:t>
            </a:r>
          </a:p>
          <a:p>
            <a:r>
              <a:rPr lang="en-US" dirty="0"/>
              <a:t>Trigger intracellular signaling cascades </a:t>
            </a:r>
          </a:p>
          <a:p>
            <a:r>
              <a:rPr lang="en-US" dirty="0"/>
              <a:t>Example: </a:t>
            </a:r>
          </a:p>
          <a:p>
            <a:pPr lvl="1"/>
            <a:r>
              <a:rPr lang="el-GR" dirty="0"/>
              <a:t>α </a:t>
            </a:r>
            <a:r>
              <a:rPr lang="en-US" dirty="0"/>
              <a:t>and </a:t>
            </a:r>
            <a:r>
              <a:rPr lang="el-GR" dirty="0"/>
              <a:t>β </a:t>
            </a:r>
            <a:r>
              <a:rPr lang="en-US" dirty="0"/>
              <a:t>adrenergic receptors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05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Enzyme-Linked Receptors</a:t>
            </a:r>
          </a:p>
          <a:p>
            <a:r>
              <a:rPr lang="en-US" dirty="0"/>
              <a:t>Have </a:t>
            </a:r>
            <a:r>
              <a:rPr lang="en-US" b="1" dirty="0"/>
              <a:t>enzymatic activity</a:t>
            </a:r>
            <a:r>
              <a:rPr lang="en-US" dirty="0"/>
              <a:t> (often kinase) </a:t>
            </a:r>
          </a:p>
          <a:p>
            <a:r>
              <a:rPr lang="en-US" dirty="0"/>
              <a:t>Activation → </a:t>
            </a:r>
            <a:r>
              <a:rPr lang="en-US" b="1" dirty="0"/>
              <a:t>protein phosphorylation</a:t>
            </a:r>
            <a:r>
              <a:rPr lang="en-US" dirty="0"/>
              <a:t> </a:t>
            </a:r>
          </a:p>
          <a:p>
            <a:r>
              <a:rPr lang="en-US" dirty="0"/>
              <a:t>Example: </a:t>
            </a:r>
          </a:p>
          <a:p>
            <a:pPr lvl="1"/>
            <a:r>
              <a:rPr lang="en-US" dirty="0"/>
              <a:t>Insulin receptors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0929"/>
            <a:ext cx="655444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53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139</TotalTime>
  <Words>278</Words>
  <Application>Microsoft Office PowerPoint</Application>
  <PresentationFormat>Widescreen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PHARMACOLOGY</vt:lpstr>
      <vt:lpstr>Drug–Receptor Interactions &amp; Pharmacodynamics</vt:lpstr>
      <vt:lpstr>Signal Transduction</vt:lpstr>
      <vt:lpstr>Drug–Receptor Complex</vt:lpstr>
      <vt:lpstr>Continued </vt:lpstr>
      <vt:lpstr>Receptor States</vt:lpstr>
      <vt:lpstr>Major Receptor Families</vt:lpstr>
      <vt:lpstr>Continued </vt:lpstr>
      <vt:lpstr>Continued </vt:lpstr>
      <vt:lpstr>Continued </vt:lpstr>
      <vt:lpstr>Conclusion of the Lecture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3</cp:revision>
  <dcterms:created xsi:type="dcterms:W3CDTF">2026-04-15T15:38:22Z</dcterms:created>
  <dcterms:modified xsi:type="dcterms:W3CDTF">2026-04-15T17:57:54Z</dcterms:modified>
</cp:coreProperties>
</file>