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5" r:id="rId15"/>
    <p:sldId id="276" r:id="rId16"/>
    <p:sldId id="268" r:id="rId17"/>
    <p:sldId id="269" r:id="rId18"/>
    <p:sldId id="280" r:id="rId19"/>
    <p:sldId id="272" r:id="rId20"/>
    <p:sldId id="270" r:id="rId21"/>
    <p:sldId id="273" r:id="rId22"/>
    <p:sldId id="274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87" r:id="rId34"/>
    <p:sldId id="292" r:id="rId35"/>
    <p:sldId id="288" r:id="rId36"/>
    <p:sldId id="289" r:id="rId37"/>
    <p:sldId id="290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2" y="1407381"/>
            <a:ext cx="703151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1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504783"/>
            <a:ext cx="11243144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8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Aortic Opening (T12)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Located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Anterior to body of T12 vertebra </a:t>
            </a:r>
          </a:p>
          <a:p>
            <a:pPr lvl="1"/>
            <a:r>
              <a:rPr lang="en-US" dirty="0"/>
              <a:t>Between the </a:t>
            </a:r>
            <a:r>
              <a:rPr lang="en-US" dirty="0" err="1"/>
              <a:t>crura</a:t>
            </a:r>
            <a:r>
              <a:rPr lang="en-US" dirty="0"/>
              <a:t> </a:t>
            </a:r>
          </a:p>
          <a:p>
            <a:r>
              <a:rPr lang="en-US" dirty="0"/>
              <a:t>Transmits: </a:t>
            </a:r>
          </a:p>
          <a:p>
            <a:pPr lvl="1"/>
            <a:r>
              <a:rPr lang="en-US" dirty="0"/>
              <a:t>Aorta </a:t>
            </a:r>
          </a:p>
          <a:p>
            <a:pPr lvl="1"/>
            <a:r>
              <a:rPr lang="en-US" dirty="0"/>
              <a:t>Thoracic duct </a:t>
            </a:r>
          </a:p>
          <a:p>
            <a:pPr lvl="1"/>
            <a:r>
              <a:rPr lang="en-US" dirty="0"/>
              <a:t>Azygos vein </a:t>
            </a:r>
          </a:p>
          <a:p>
            <a:r>
              <a:rPr lang="en-US" dirty="0"/>
              <a:t>Not a true opening → lies </a:t>
            </a:r>
            <a:r>
              <a:rPr lang="en-US" b="1" dirty="0"/>
              <a:t>behind diaphragm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1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04784"/>
            <a:ext cx="11219291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2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Esophageal Opening (T10)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Located </a:t>
            </a:r>
            <a:r>
              <a:rPr lang="en-US" dirty="0"/>
              <a:t>in: </a:t>
            </a:r>
          </a:p>
          <a:p>
            <a:pPr lvl="1"/>
            <a:r>
              <a:rPr lang="en-US" dirty="0"/>
              <a:t>Muscle fibers from </a:t>
            </a:r>
            <a:r>
              <a:rPr lang="en-US" b="1" dirty="0"/>
              <a:t>right crus</a:t>
            </a:r>
            <a:r>
              <a:rPr lang="en-US" dirty="0"/>
              <a:t> </a:t>
            </a:r>
          </a:p>
          <a:p>
            <a:r>
              <a:rPr lang="en-US" dirty="0"/>
              <a:t>Transmits: </a:t>
            </a:r>
          </a:p>
          <a:p>
            <a:pPr lvl="1"/>
            <a:r>
              <a:rPr lang="en-US" dirty="0"/>
              <a:t>Esophagus </a:t>
            </a:r>
          </a:p>
          <a:p>
            <a:pPr lvl="1"/>
            <a:r>
              <a:rPr lang="en-US" dirty="0"/>
              <a:t>Right &amp; left </a:t>
            </a:r>
            <a:r>
              <a:rPr lang="en-US" dirty="0" err="1"/>
              <a:t>vagus</a:t>
            </a:r>
            <a:r>
              <a:rPr lang="en-US" dirty="0"/>
              <a:t> nerves </a:t>
            </a:r>
          </a:p>
          <a:p>
            <a:pPr lvl="1"/>
            <a:r>
              <a:rPr lang="en-US" dirty="0"/>
              <a:t>Esophageal branches of left gastric vessels </a:t>
            </a:r>
          </a:p>
          <a:p>
            <a:pPr lvl="1"/>
            <a:r>
              <a:rPr lang="en-US" dirty="0"/>
              <a:t>Lymphatics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3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504783"/>
            <a:ext cx="11243144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3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04784"/>
            <a:ext cx="11219291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504783"/>
            <a:ext cx="11282900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Caval</a:t>
            </a:r>
            <a:r>
              <a:rPr lang="en-US" b="1" dirty="0"/>
              <a:t> Opening (T8)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in </a:t>
            </a:r>
            <a:r>
              <a:rPr lang="en-US" b="1" dirty="0"/>
              <a:t>central tendon</a:t>
            </a:r>
            <a:r>
              <a:rPr lang="en-US" dirty="0"/>
              <a:t> </a:t>
            </a:r>
          </a:p>
          <a:p>
            <a:r>
              <a:rPr lang="en-US" dirty="0"/>
              <a:t>Transmits: </a:t>
            </a:r>
          </a:p>
          <a:p>
            <a:pPr lvl="1"/>
            <a:r>
              <a:rPr lang="en-US" dirty="0"/>
              <a:t>Inferior vena cava </a:t>
            </a:r>
          </a:p>
          <a:p>
            <a:pPr lvl="1"/>
            <a:r>
              <a:rPr lang="en-US" dirty="0"/>
              <a:t>Terminal branches of right phrenic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4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04784"/>
            <a:ext cx="11219291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75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504783"/>
            <a:ext cx="11187486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Diaphragmatic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diaphragm has </a:t>
            </a:r>
            <a:r>
              <a:rPr lang="en-US" b="1" dirty="0"/>
              <a:t>four main functions</a:t>
            </a:r>
            <a:r>
              <a:rPr lang="en-US" dirty="0"/>
              <a:t>:</a:t>
            </a:r>
          </a:p>
          <a:p>
            <a:r>
              <a:rPr lang="en-US" b="1" dirty="0"/>
              <a:t>Muscle of inspiration</a:t>
            </a:r>
            <a:r>
              <a:rPr lang="en-US" dirty="0"/>
              <a:t> </a:t>
            </a:r>
          </a:p>
          <a:p>
            <a:r>
              <a:rPr lang="en-US" b="1" dirty="0"/>
              <a:t>Muscle of abdominal straining</a:t>
            </a:r>
            <a:r>
              <a:rPr lang="en-US" dirty="0"/>
              <a:t> </a:t>
            </a:r>
          </a:p>
          <a:p>
            <a:r>
              <a:rPr lang="en-US" b="1" dirty="0"/>
              <a:t>Weight-lifting muscle</a:t>
            </a:r>
            <a:r>
              <a:rPr lang="en-US" dirty="0"/>
              <a:t> </a:t>
            </a:r>
          </a:p>
          <a:p>
            <a:r>
              <a:rPr lang="en-US" b="1" dirty="0" err="1"/>
              <a:t>Thoracoabdominal</a:t>
            </a:r>
            <a:r>
              <a:rPr lang="en-US" b="1" dirty="0"/>
              <a:t> pump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Blood Supply of </a:t>
            </a:r>
            <a:r>
              <a:rPr lang="en-US" b="1" dirty="0" smtClean="0"/>
              <a:t>Diaphragm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Superior </a:t>
            </a:r>
            <a:r>
              <a:rPr lang="en-US" b="1" dirty="0"/>
              <a:t>(thoracic side):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Pericardiacophrenic</a:t>
            </a:r>
            <a:r>
              <a:rPr lang="en-US" dirty="0"/>
              <a:t> arteries </a:t>
            </a:r>
          </a:p>
          <a:p>
            <a:pPr lvl="1"/>
            <a:r>
              <a:rPr lang="en-US" dirty="0" err="1"/>
              <a:t>Musculophrenic</a:t>
            </a:r>
            <a:r>
              <a:rPr lang="en-US" dirty="0"/>
              <a:t> arteries </a:t>
            </a:r>
          </a:p>
          <a:p>
            <a:r>
              <a:rPr lang="en-US" b="1" dirty="0"/>
              <a:t>Inferior (abdominal side):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Inferior phrenic arteries </a:t>
            </a:r>
          </a:p>
          <a:p>
            <a:r>
              <a:rPr lang="en-US" dirty="0"/>
              <a:t>Veins follow arteries</a:t>
            </a:r>
          </a:p>
        </p:txBody>
      </p:sp>
    </p:spTree>
    <p:extLst>
      <p:ext uri="{BB962C8B-B14F-4D97-AF65-F5344CB8AC3E}">
        <p14:creationId xmlns:p14="http://schemas.microsoft.com/office/powerpoint/2010/main" val="3304666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04783"/>
            <a:ext cx="11243145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57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504784"/>
            <a:ext cx="11187485" cy="581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10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504783"/>
            <a:ext cx="11314705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5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 of Diaphragm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Phrenic </a:t>
            </a:r>
            <a:r>
              <a:rPr lang="en-US" b="1" dirty="0"/>
              <a:t>nerves (C3–C5):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Provide motor supply </a:t>
            </a:r>
          </a:p>
          <a:p>
            <a:pPr lvl="1"/>
            <a:r>
              <a:rPr lang="en-US" dirty="0"/>
              <a:t>Supply ipsilateral half </a:t>
            </a:r>
          </a:p>
          <a:p>
            <a:r>
              <a:rPr lang="en-US" dirty="0"/>
              <a:t>Sensory: </a:t>
            </a:r>
          </a:p>
          <a:p>
            <a:pPr lvl="1"/>
            <a:r>
              <a:rPr lang="en-US" dirty="0"/>
              <a:t>Central: phrenic nerve </a:t>
            </a:r>
          </a:p>
          <a:p>
            <a:pPr lvl="1"/>
            <a:r>
              <a:rPr lang="en-US" dirty="0"/>
              <a:t>Peripheral: intercostal (T6–T11) &amp; subcostal nerves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04783"/>
            <a:ext cx="11243143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91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Diaphragmatic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Pulls down central tendon </a:t>
            </a:r>
          </a:p>
          <a:p>
            <a:pPr lvl="1"/>
            <a:r>
              <a:rPr lang="en-US" dirty="0"/>
              <a:t>Increases thoracic volume </a:t>
            </a:r>
          </a:p>
          <a:p>
            <a:r>
              <a:rPr lang="en-US" dirty="0"/>
              <a:t>Results: </a:t>
            </a:r>
          </a:p>
          <a:p>
            <a:pPr lvl="1"/>
            <a:r>
              <a:rPr lang="en-US" b="1" dirty="0"/>
              <a:t>Inspiration → diaphragm flattens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Expiration → diaphragm elevates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3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Levatores</a:t>
            </a:r>
            <a:r>
              <a:rPr lang="en-US" b="1" dirty="0"/>
              <a:t> </a:t>
            </a:r>
            <a:r>
              <a:rPr lang="en-US" b="1" dirty="0" err="1"/>
              <a:t>Costarum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12 </a:t>
            </a:r>
            <a:r>
              <a:rPr lang="en-US" dirty="0"/>
              <a:t>pairs of muscles </a:t>
            </a:r>
          </a:p>
          <a:p>
            <a:r>
              <a:rPr lang="en-US" dirty="0"/>
              <a:t>Each: </a:t>
            </a:r>
          </a:p>
          <a:p>
            <a:pPr lvl="1"/>
            <a:r>
              <a:rPr lang="en-US" dirty="0"/>
              <a:t>Triangular </a:t>
            </a:r>
          </a:p>
          <a:p>
            <a:pPr lvl="1"/>
            <a:r>
              <a:rPr lang="en-US" dirty="0"/>
              <a:t>Inserts into rib below </a:t>
            </a:r>
          </a:p>
          <a:p>
            <a:r>
              <a:rPr lang="en-US" dirty="0"/>
              <a:t>Function: </a:t>
            </a:r>
          </a:p>
          <a:p>
            <a:pPr lvl="1"/>
            <a:r>
              <a:rPr lang="en-US" dirty="0"/>
              <a:t>Elevate ribs </a:t>
            </a:r>
          </a:p>
          <a:p>
            <a:pPr lvl="1"/>
            <a:r>
              <a:rPr lang="en-US" dirty="0"/>
              <a:t>Role in respiration is </a:t>
            </a:r>
            <a:r>
              <a:rPr lang="en-US" b="1" dirty="0"/>
              <a:t>questionable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May act as </a:t>
            </a:r>
            <a:r>
              <a:rPr lang="en-US" b="1" dirty="0"/>
              <a:t>proprioceptive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0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504783"/>
            <a:ext cx="11227241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5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Serratus Posterior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</a:t>
            </a:r>
            <a:r>
              <a:rPr lang="en-US" dirty="0"/>
              <a:t>:</a:t>
            </a:r>
          </a:p>
          <a:p>
            <a:r>
              <a:rPr lang="en-US" b="1" dirty="0"/>
              <a:t>Serratus posterior superior</a:t>
            </a:r>
            <a:r>
              <a:rPr lang="en-US" dirty="0"/>
              <a:t> </a:t>
            </a:r>
          </a:p>
          <a:p>
            <a:r>
              <a:rPr lang="en-US" b="1" dirty="0"/>
              <a:t>Serratus posterior inferior</a:t>
            </a:r>
            <a:r>
              <a:rPr lang="en-US" dirty="0"/>
              <a:t> </a:t>
            </a:r>
          </a:p>
          <a:p>
            <a:r>
              <a:rPr lang="en-US" dirty="0"/>
              <a:t>Characteristics:</a:t>
            </a:r>
          </a:p>
          <a:p>
            <a:r>
              <a:rPr lang="en-US" dirty="0"/>
              <a:t>Thin, flat muscles </a:t>
            </a:r>
          </a:p>
          <a:p>
            <a:r>
              <a:rPr lang="en-US" dirty="0"/>
              <a:t>Intermediate back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0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Muscle of Inspiration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/>
              <a:t>contraction, the diaphragm: </a:t>
            </a:r>
          </a:p>
          <a:p>
            <a:pPr lvl="1"/>
            <a:r>
              <a:rPr lang="en-US" dirty="0"/>
              <a:t>Pulls its </a:t>
            </a:r>
            <a:r>
              <a:rPr lang="en-US" b="1" dirty="0"/>
              <a:t>central tendon downward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Increases the </a:t>
            </a:r>
            <a:r>
              <a:rPr lang="en-US" b="1" dirty="0"/>
              <a:t>vertical diameter of the thorax</a:t>
            </a:r>
            <a:r>
              <a:rPr lang="en-US" dirty="0"/>
              <a:t> </a:t>
            </a:r>
          </a:p>
          <a:p>
            <a:r>
              <a:rPr lang="en-US" dirty="0"/>
              <a:t>It is the </a:t>
            </a:r>
            <a:r>
              <a:rPr lang="en-US" b="1" dirty="0"/>
              <a:t>most important muscle in inspiration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4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504783"/>
            <a:ext cx="11203388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21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Serratus Posterior Superior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Downward &amp; laterally </a:t>
            </a:r>
          </a:p>
          <a:p>
            <a:r>
              <a:rPr lang="en-US" dirty="0"/>
              <a:t>Inserts into: </a:t>
            </a:r>
          </a:p>
          <a:p>
            <a:pPr lvl="1"/>
            <a:r>
              <a:rPr lang="en-US" dirty="0"/>
              <a:t>Upper ribs </a:t>
            </a:r>
          </a:p>
          <a:p>
            <a:r>
              <a:rPr lang="en-US" dirty="0"/>
              <a:t>Traditionally: </a:t>
            </a:r>
          </a:p>
          <a:p>
            <a:pPr lvl="1"/>
            <a:r>
              <a:rPr lang="en-US" dirty="0"/>
              <a:t>Assists </a:t>
            </a:r>
            <a:r>
              <a:rPr lang="en-US" b="1" dirty="0"/>
              <a:t>inspiration (elevates ribs)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5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504783"/>
            <a:ext cx="11203388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93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Serratus Posterior </a:t>
            </a:r>
            <a:r>
              <a:rPr lang="en-US" b="1" dirty="0" smtClean="0"/>
              <a:t>Inferior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Upward &amp; laterally </a:t>
            </a:r>
          </a:p>
          <a:p>
            <a:r>
              <a:rPr lang="en-US" dirty="0"/>
              <a:t>Inserts into: </a:t>
            </a:r>
          </a:p>
          <a:p>
            <a:pPr lvl="1"/>
            <a:r>
              <a:rPr lang="en-US" dirty="0"/>
              <a:t>Lower ribs </a:t>
            </a:r>
          </a:p>
          <a:p>
            <a:r>
              <a:rPr lang="en-US" dirty="0"/>
              <a:t>Traditionally: </a:t>
            </a:r>
          </a:p>
          <a:p>
            <a:pPr lvl="1"/>
            <a:r>
              <a:rPr lang="en-US" dirty="0"/>
              <a:t>Assists </a:t>
            </a:r>
            <a:r>
              <a:rPr lang="en-US" b="1" dirty="0"/>
              <a:t>expiration (depresses ribs)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68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504783"/>
            <a:ext cx="11203388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Thoracic Wall Nerves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Intercostal </a:t>
            </a:r>
            <a:r>
              <a:rPr lang="en-US" b="1" dirty="0"/>
              <a:t>nerves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Supply the </a:t>
            </a:r>
            <a:r>
              <a:rPr lang="en-US" b="1" dirty="0"/>
              <a:t>entire thoracic wall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1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504783"/>
            <a:ext cx="11171583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56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04783"/>
            <a:ext cx="11203388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53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04783"/>
            <a:ext cx="11243145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504783"/>
            <a:ext cx="11235193" cy="581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Muscle of Abdominal Straining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Assists </a:t>
            </a:r>
            <a:r>
              <a:rPr lang="en-US" dirty="0"/>
              <a:t>contraction of </a:t>
            </a:r>
            <a:r>
              <a:rPr lang="en-US" b="1" dirty="0"/>
              <a:t>anterolateral abdominal wall muscles</a:t>
            </a:r>
            <a:r>
              <a:rPr lang="en-US" dirty="0"/>
              <a:t> </a:t>
            </a:r>
          </a:p>
          <a:p>
            <a:r>
              <a:rPr lang="en-US" dirty="0"/>
              <a:t>Raises </a:t>
            </a:r>
            <a:r>
              <a:rPr lang="en-US" b="1" dirty="0"/>
              <a:t>intra-abdominal pressure</a:t>
            </a:r>
            <a:r>
              <a:rPr lang="en-US" dirty="0"/>
              <a:t> </a:t>
            </a:r>
          </a:p>
          <a:p>
            <a:r>
              <a:rPr lang="en-US" dirty="0"/>
              <a:t>Important for: </a:t>
            </a:r>
          </a:p>
          <a:p>
            <a:pPr lvl="1"/>
            <a:r>
              <a:rPr lang="en-US" dirty="0"/>
              <a:t>Defecation </a:t>
            </a:r>
          </a:p>
          <a:p>
            <a:pPr lvl="1"/>
            <a:r>
              <a:rPr lang="en-US" dirty="0"/>
              <a:t>Micturition </a:t>
            </a:r>
          </a:p>
          <a:p>
            <a:pPr lvl="1"/>
            <a:r>
              <a:rPr lang="en-US" dirty="0"/>
              <a:t>Parturition </a:t>
            </a:r>
          </a:p>
          <a:p>
            <a:r>
              <a:rPr lang="en-US" dirty="0"/>
              <a:t>Closing the </a:t>
            </a:r>
            <a:r>
              <a:rPr lang="en-US" b="1" dirty="0"/>
              <a:t>glottis</a:t>
            </a:r>
            <a:r>
              <a:rPr lang="en-US" dirty="0"/>
              <a:t> helps increase effectiveness </a:t>
            </a:r>
          </a:p>
          <a:p>
            <a:r>
              <a:rPr lang="en-US" dirty="0"/>
              <a:t>Air trapped → produces a </a:t>
            </a:r>
            <a:r>
              <a:rPr lang="en-US" b="1" dirty="0"/>
              <a:t>grunting sound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8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Weight-Lifting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During </a:t>
            </a:r>
            <a:r>
              <a:rPr lang="en-US" dirty="0"/>
              <a:t>deep breath + breath holding: </a:t>
            </a:r>
          </a:p>
          <a:p>
            <a:pPr lvl="1"/>
            <a:r>
              <a:rPr lang="en-US" dirty="0"/>
              <a:t>Diaphragm is fixed </a:t>
            </a:r>
          </a:p>
          <a:p>
            <a:pPr lvl="1"/>
            <a:r>
              <a:rPr lang="en-US" dirty="0"/>
              <a:t>Helps raise </a:t>
            </a:r>
            <a:r>
              <a:rPr lang="en-US" b="1" dirty="0"/>
              <a:t>intra-abdominal pressure</a:t>
            </a:r>
            <a:r>
              <a:rPr lang="en-US" dirty="0"/>
              <a:t> </a:t>
            </a:r>
          </a:p>
          <a:p>
            <a:r>
              <a:rPr lang="en-US" dirty="0"/>
              <a:t>Supports: </a:t>
            </a:r>
          </a:p>
          <a:p>
            <a:pPr lvl="1"/>
            <a:r>
              <a:rPr lang="en-US" b="1" dirty="0"/>
              <a:t>Vertebral column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Prevents flexion </a:t>
            </a:r>
          </a:p>
          <a:p>
            <a:r>
              <a:rPr lang="en-US" dirty="0"/>
              <a:t>Assists in </a:t>
            </a:r>
            <a:r>
              <a:rPr lang="en-US" b="1" dirty="0"/>
              <a:t>lifting heavy weights</a:t>
            </a:r>
            <a:r>
              <a:rPr lang="en-US" dirty="0"/>
              <a:t> </a:t>
            </a:r>
          </a:p>
          <a:p>
            <a:r>
              <a:rPr lang="en-US" dirty="0"/>
              <a:t>Requires proper </a:t>
            </a:r>
            <a:r>
              <a:rPr lang="en-US" b="1" dirty="0"/>
              <a:t>sphincter control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Thoracoabdominal</a:t>
            </a:r>
            <a:r>
              <a:rPr lang="en-US" b="1" dirty="0"/>
              <a:t> Pump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Diaphragm </a:t>
            </a:r>
            <a:r>
              <a:rPr lang="en-US" dirty="0"/>
              <a:t>contraction: </a:t>
            </a:r>
          </a:p>
          <a:p>
            <a:pPr lvl="1"/>
            <a:r>
              <a:rPr lang="en-US" dirty="0"/>
              <a:t>↓ Intrathoracic pressure </a:t>
            </a:r>
          </a:p>
          <a:p>
            <a:pPr lvl="1"/>
            <a:r>
              <a:rPr lang="en-US" dirty="0"/>
              <a:t>↑ Intra-abdominal pressure </a:t>
            </a:r>
          </a:p>
          <a:p>
            <a:r>
              <a:rPr lang="en-US" dirty="0"/>
              <a:t>Effects: </a:t>
            </a:r>
          </a:p>
          <a:p>
            <a:pPr lvl="1"/>
            <a:r>
              <a:rPr lang="en-US" dirty="0"/>
              <a:t>Compresses blood in </a:t>
            </a:r>
            <a:r>
              <a:rPr lang="en-US" b="1" dirty="0"/>
              <a:t>inferior vena cava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Pushes blood to </a:t>
            </a:r>
            <a:r>
              <a:rPr lang="en-US" b="1" dirty="0"/>
              <a:t>right atrium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Helps </a:t>
            </a:r>
            <a:r>
              <a:rPr lang="en-US" b="1" dirty="0"/>
              <a:t>lymph flow</a:t>
            </a:r>
            <a:r>
              <a:rPr lang="en-US" dirty="0"/>
              <a:t> via thoracic duct </a:t>
            </a:r>
          </a:p>
          <a:p>
            <a:pPr lvl="1"/>
            <a:r>
              <a:rPr lang="en-US" dirty="0"/>
              <a:t>Valves prevent backflow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9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Diaphragm Openings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main openings:</a:t>
            </a:r>
          </a:p>
          <a:p>
            <a:r>
              <a:rPr lang="en-US" b="1" dirty="0"/>
              <a:t>Aortic opening (T12)</a:t>
            </a:r>
            <a:r>
              <a:rPr lang="en-US" dirty="0"/>
              <a:t> </a:t>
            </a:r>
          </a:p>
          <a:p>
            <a:r>
              <a:rPr lang="en-US" b="1" dirty="0"/>
              <a:t>Esophageal opening (T10)</a:t>
            </a:r>
            <a:r>
              <a:rPr lang="en-US" dirty="0"/>
              <a:t> </a:t>
            </a:r>
          </a:p>
          <a:p>
            <a:r>
              <a:rPr lang="en-US" b="1" dirty="0" err="1"/>
              <a:t>Caval</a:t>
            </a:r>
            <a:r>
              <a:rPr lang="en-US" b="1" dirty="0"/>
              <a:t> opening (T8)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504784"/>
            <a:ext cx="11219291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7" y="504783"/>
            <a:ext cx="703151" cy="4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95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428</Words>
  <Application>Microsoft Office PowerPoint</Application>
  <PresentationFormat>Widescreen</PresentationFormat>
  <Paragraphs>123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Garamond</vt:lpstr>
      <vt:lpstr>Organic</vt:lpstr>
      <vt:lpstr>ANATOMY THE THORAX</vt:lpstr>
      <vt:lpstr>Diaphragmatic Function</vt:lpstr>
      <vt:lpstr>Muscle of Inspiration</vt:lpstr>
      <vt:lpstr>PowerPoint Presentation</vt:lpstr>
      <vt:lpstr>Muscle of Abdominal Straining</vt:lpstr>
      <vt:lpstr>Weight-Lifting Function</vt:lpstr>
      <vt:lpstr>Thoracoabdominal Pump</vt:lpstr>
      <vt:lpstr>Diaphragm Openings</vt:lpstr>
      <vt:lpstr>PowerPoint Presentation</vt:lpstr>
      <vt:lpstr>PowerPoint Presentation</vt:lpstr>
      <vt:lpstr>Aortic Opening (T12)</vt:lpstr>
      <vt:lpstr>PowerPoint Presentation</vt:lpstr>
      <vt:lpstr>Esophageal Opening (T10)</vt:lpstr>
      <vt:lpstr>PowerPoint Presentation</vt:lpstr>
      <vt:lpstr>PowerPoint Presentation</vt:lpstr>
      <vt:lpstr>PowerPoint Presentation</vt:lpstr>
      <vt:lpstr>Caval Opening (T8)</vt:lpstr>
      <vt:lpstr>PowerPoint Presentation</vt:lpstr>
      <vt:lpstr>PowerPoint Presentation</vt:lpstr>
      <vt:lpstr>Blood Supply of Diaphragm</vt:lpstr>
      <vt:lpstr>PowerPoint Presentation</vt:lpstr>
      <vt:lpstr>PowerPoint Presentation</vt:lpstr>
      <vt:lpstr>PowerPoint Presentation</vt:lpstr>
      <vt:lpstr>Nerve Supply of Diaphragm</vt:lpstr>
      <vt:lpstr>PowerPoint Presentation</vt:lpstr>
      <vt:lpstr>Diaphragmatic Action</vt:lpstr>
      <vt:lpstr>Levatores Costarum</vt:lpstr>
      <vt:lpstr>PowerPoint Presentation</vt:lpstr>
      <vt:lpstr>Serratus Posterior Muscles</vt:lpstr>
      <vt:lpstr>PowerPoint Presentation</vt:lpstr>
      <vt:lpstr>Serratus Posterior Superior</vt:lpstr>
      <vt:lpstr>PowerPoint Presentation</vt:lpstr>
      <vt:lpstr>Serratus Posterior Inferior</vt:lpstr>
      <vt:lpstr>PowerPoint Presentation</vt:lpstr>
      <vt:lpstr>Thoracic Wall Nerves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6</cp:revision>
  <dcterms:created xsi:type="dcterms:W3CDTF">2026-04-12T13:47:55Z</dcterms:created>
  <dcterms:modified xsi:type="dcterms:W3CDTF">2026-04-12T14:44:45Z</dcterms:modified>
</cp:coreProperties>
</file>