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1415332"/>
            <a:ext cx="624425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6" y="982131"/>
            <a:ext cx="11259047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0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First-Pass Metabolism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Drug </a:t>
            </a:r>
            <a:r>
              <a:rPr lang="en-US" dirty="0"/>
              <a:t>metabolized </a:t>
            </a:r>
            <a:r>
              <a:rPr lang="en-US" b="1" dirty="0"/>
              <a:t>before reaching systemic circulation</a:t>
            </a:r>
            <a:r>
              <a:rPr lang="en-US" dirty="0"/>
              <a:t> </a:t>
            </a:r>
          </a:p>
          <a:p>
            <a:r>
              <a:rPr lang="en-US" dirty="0"/>
              <a:t>Occurs in: </a:t>
            </a:r>
          </a:p>
          <a:p>
            <a:pPr lvl="1"/>
            <a:r>
              <a:rPr lang="en-US" dirty="0"/>
              <a:t>Liver </a:t>
            </a:r>
          </a:p>
          <a:p>
            <a:pPr lvl="1"/>
            <a:r>
              <a:rPr lang="en-US" dirty="0"/>
              <a:t>Intestinal wall </a:t>
            </a:r>
          </a:p>
          <a:p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Nitroglycerin (extensive first-pass effect) </a:t>
            </a:r>
          </a:p>
          <a:p>
            <a:pPr lvl="1"/>
            <a:r>
              <a:rPr lang="en-US" dirty="0"/>
              <a:t>Given sublingually to avoid liver metabolism</a:t>
            </a:r>
          </a:p>
        </p:txBody>
      </p:sp>
    </p:spTree>
    <p:extLst>
      <p:ext uri="{BB962C8B-B14F-4D97-AF65-F5344CB8AC3E}">
        <p14:creationId xmlns:p14="http://schemas.microsoft.com/office/powerpoint/2010/main" val="115626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Drug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Genetic Factors</a:t>
            </a:r>
          </a:p>
          <a:p>
            <a:r>
              <a:rPr lang="en-US" dirty="0"/>
              <a:t>Some people metabolize drugs faster/slower</a:t>
            </a:r>
          </a:p>
        </p:txBody>
      </p:sp>
    </p:spTree>
    <p:extLst>
      <p:ext uri="{BB962C8B-B14F-4D97-AF65-F5344CB8AC3E}">
        <p14:creationId xmlns:p14="http://schemas.microsoft.com/office/powerpoint/2010/main" val="108482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Neonates</a:t>
            </a:r>
            <a:r>
              <a:rPr lang="en-US" dirty="0"/>
              <a:t>: low enzyme activity </a:t>
            </a:r>
          </a:p>
          <a:p>
            <a:r>
              <a:rPr lang="en-US" dirty="0"/>
              <a:t>Elderly: reduced liver function</a:t>
            </a:r>
          </a:p>
        </p:txBody>
      </p:sp>
    </p:spTree>
    <p:extLst>
      <p:ext uri="{BB962C8B-B14F-4D97-AF65-F5344CB8AC3E}">
        <p14:creationId xmlns:p14="http://schemas.microsoft.com/office/powerpoint/2010/main" val="216354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Liver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</a:t>
            </a:r>
            <a:r>
              <a:rPr lang="en-US" dirty="0"/>
              <a:t>metabolism </a:t>
            </a:r>
          </a:p>
          <a:p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Cirrhosis → drug accumulation</a:t>
            </a:r>
          </a:p>
        </p:txBody>
      </p:sp>
    </p:spTree>
    <p:extLst>
      <p:ext uri="{BB962C8B-B14F-4D97-AF65-F5344CB8AC3E}">
        <p14:creationId xmlns:p14="http://schemas.microsoft.com/office/powerpoint/2010/main" val="223911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Enzyme Induction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</a:t>
            </a:r>
            <a:r>
              <a:rPr lang="en-US" dirty="0"/>
              <a:t>enzyme activity → faster metabolism </a:t>
            </a:r>
          </a:p>
          <a:p>
            <a:r>
              <a:rPr lang="en-US" dirty="0"/>
              <a:t>↓ drug effect </a:t>
            </a:r>
          </a:p>
          <a:p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Rifampin induces CYP450 → reduces oral contraceptive effect</a:t>
            </a:r>
          </a:p>
        </p:txBody>
      </p:sp>
    </p:spTree>
    <p:extLst>
      <p:ext uri="{BB962C8B-B14F-4D97-AF65-F5344CB8AC3E}">
        <p14:creationId xmlns:p14="http://schemas.microsoft.com/office/powerpoint/2010/main" val="75323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Enzyme Inhibition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Decreased </a:t>
            </a:r>
            <a:r>
              <a:rPr lang="en-US" dirty="0"/>
              <a:t>metabolism → drug accumulation </a:t>
            </a:r>
          </a:p>
          <a:p>
            <a:r>
              <a:rPr lang="en-US" dirty="0"/>
              <a:t>↑ toxicity risk </a:t>
            </a:r>
          </a:p>
          <a:p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Cimetidine inhibits CYP450</a:t>
            </a:r>
          </a:p>
        </p:txBody>
      </p:sp>
    </p:spTree>
    <p:extLst>
      <p:ext uri="{BB962C8B-B14F-4D97-AF65-F5344CB8AC3E}">
        <p14:creationId xmlns:p14="http://schemas.microsoft.com/office/powerpoint/2010/main" val="181765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Metabolism </a:t>
            </a:r>
            <a:r>
              <a:rPr lang="en-US" dirty="0"/>
              <a:t>mainly in liver </a:t>
            </a:r>
          </a:p>
          <a:p>
            <a:r>
              <a:rPr lang="en-US" dirty="0"/>
              <a:t>Two phases: </a:t>
            </a:r>
          </a:p>
          <a:p>
            <a:pPr lvl="1"/>
            <a:r>
              <a:rPr lang="en-US" dirty="0"/>
              <a:t>Phase I (modification) </a:t>
            </a:r>
          </a:p>
          <a:p>
            <a:pPr lvl="1"/>
            <a:r>
              <a:rPr lang="en-US" dirty="0"/>
              <a:t>Phase II (conjugation) </a:t>
            </a:r>
          </a:p>
          <a:p>
            <a:r>
              <a:rPr lang="en-US" dirty="0"/>
              <a:t>CYP450 system plays key role </a:t>
            </a:r>
          </a:p>
          <a:p>
            <a:r>
              <a:rPr lang="en-US" dirty="0"/>
              <a:t>Affects drug efficacy &amp; safety</a:t>
            </a:r>
          </a:p>
        </p:txBody>
      </p:sp>
    </p:spTree>
    <p:extLst>
      <p:ext uri="{BB962C8B-B14F-4D97-AF65-F5344CB8AC3E}">
        <p14:creationId xmlns:p14="http://schemas.microsoft.com/office/powerpoint/2010/main" val="567493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92981"/>
            <a:ext cx="11227242" cy="58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7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2" y="492981"/>
            <a:ext cx="11211338" cy="58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6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 Clearance Through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Drug </a:t>
            </a:r>
            <a:r>
              <a:rPr lang="en-US" dirty="0"/>
              <a:t>clearance = </a:t>
            </a:r>
            <a:r>
              <a:rPr lang="en-US" b="1" dirty="0"/>
              <a:t>removal of drug from the body</a:t>
            </a:r>
            <a:r>
              <a:rPr lang="en-US" dirty="0"/>
              <a:t> </a:t>
            </a:r>
          </a:p>
          <a:p>
            <a:r>
              <a:rPr lang="en-US" dirty="0"/>
              <a:t>Major organs: </a:t>
            </a:r>
          </a:p>
          <a:p>
            <a:pPr lvl="1"/>
            <a:r>
              <a:rPr lang="en-US" b="1" dirty="0"/>
              <a:t>Liver (main site)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Kidneys </a:t>
            </a:r>
          </a:p>
          <a:p>
            <a:r>
              <a:rPr lang="en-US" dirty="0"/>
              <a:t>Two main processes: </a:t>
            </a:r>
          </a:p>
          <a:p>
            <a:pPr lvl="1"/>
            <a:r>
              <a:rPr lang="en-US" b="1" dirty="0"/>
              <a:t>Metabolism (biotransformation)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Excretion</a:t>
            </a:r>
          </a:p>
        </p:txBody>
      </p:sp>
    </p:spTree>
    <p:extLst>
      <p:ext uri="{BB962C8B-B14F-4D97-AF65-F5344CB8AC3E}">
        <p14:creationId xmlns:p14="http://schemas.microsoft.com/office/powerpoint/2010/main" val="40461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Drug Metabolism?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Conversion </a:t>
            </a:r>
            <a:r>
              <a:rPr lang="en-US" dirty="0"/>
              <a:t>of </a:t>
            </a:r>
            <a:r>
              <a:rPr lang="en-US" b="1" dirty="0"/>
              <a:t>lipid-soluble drugs → water-soluble drugs</a:t>
            </a:r>
            <a:r>
              <a:rPr lang="en-US" dirty="0"/>
              <a:t> </a:t>
            </a:r>
          </a:p>
          <a:p>
            <a:r>
              <a:rPr lang="en-US" dirty="0"/>
              <a:t>Makes drugs easier to eliminate </a:t>
            </a:r>
          </a:p>
          <a:p>
            <a:r>
              <a:rPr lang="en-US" dirty="0"/>
              <a:t>Mostly occurs in: </a:t>
            </a:r>
          </a:p>
          <a:p>
            <a:pPr lvl="1"/>
            <a:r>
              <a:rPr lang="en-US" b="1" dirty="0"/>
              <a:t>Liver (hepatocytes)</a:t>
            </a:r>
            <a:r>
              <a:rPr lang="en-US" dirty="0"/>
              <a:t> </a:t>
            </a:r>
          </a:p>
          <a:p>
            <a:r>
              <a:rPr lang="en-US" b="1" dirty="0" smtClean="0"/>
              <a:t>Example</a:t>
            </a:r>
            <a:r>
              <a:rPr lang="en-US" b="1" dirty="0"/>
              <a:t>:</a:t>
            </a:r>
          </a:p>
          <a:p>
            <a:r>
              <a:rPr lang="en-US" dirty="0"/>
              <a:t>Diazepam (fat-soluble) → metabolized → excreted in urine</a:t>
            </a:r>
          </a:p>
        </p:txBody>
      </p:sp>
    </p:spTree>
    <p:extLst>
      <p:ext uri="{BB962C8B-B14F-4D97-AF65-F5344CB8AC3E}">
        <p14:creationId xmlns:p14="http://schemas.microsoft.com/office/powerpoint/2010/main" val="28282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of Metabolism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Inactivate </a:t>
            </a:r>
            <a:r>
              <a:rPr lang="en-US" dirty="0"/>
              <a:t>drugs </a:t>
            </a:r>
          </a:p>
          <a:p>
            <a:r>
              <a:rPr lang="en-US" dirty="0"/>
              <a:t>Increase water solubility </a:t>
            </a:r>
          </a:p>
          <a:p>
            <a:r>
              <a:rPr lang="en-US" dirty="0"/>
              <a:t>Prepare drugs for excretion </a:t>
            </a:r>
          </a:p>
          <a:p>
            <a:r>
              <a:rPr lang="en-US" b="1" dirty="0" smtClean="0"/>
              <a:t>Example</a:t>
            </a:r>
            <a:r>
              <a:rPr lang="en-US" b="1" dirty="0"/>
              <a:t>:</a:t>
            </a:r>
          </a:p>
          <a:p>
            <a:r>
              <a:rPr lang="en-US" dirty="0"/>
              <a:t>Codeine → converted to morphine (more active)</a:t>
            </a:r>
          </a:p>
        </p:txBody>
      </p:sp>
    </p:spTree>
    <p:extLst>
      <p:ext uri="{BB962C8B-B14F-4D97-AF65-F5344CB8AC3E}">
        <p14:creationId xmlns:p14="http://schemas.microsoft.com/office/powerpoint/2010/main" val="13311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Phases of Drug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Phase I (Functionalization Reactions)</a:t>
            </a:r>
          </a:p>
          <a:p>
            <a:r>
              <a:rPr lang="en-US" dirty="0"/>
              <a:t>Adds or exposes functional groups (–OH, –NH₂) </a:t>
            </a:r>
          </a:p>
          <a:p>
            <a:r>
              <a:rPr lang="en-US" dirty="0"/>
              <a:t>Reactions: </a:t>
            </a:r>
          </a:p>
          <a:p>
            <a:pPr lvl="1"/>
            <a:r>
              <a:rPr lang="en-US" dirty="0"/>
              <a:t>Oxidation </a:t>
            </a:r>
          </a:p>
          <a:p>
            <a:pPr lvl="1"/>
            <a:r>
              <a:rPr lang="en-US" dirty="0"/>
              <a:t>Reduction </a:t>
            </a:r>
          </a:p>
          <a:p>
            <a:pPr lvl="1"/>
            <a:r>
              <a:rPr lang="en-US" dirty="0"/>
              <a:t>Hydrolysis </a:t>
            </a:r>
          </a:p>
          <a:p>
            <a:r>
              <a:rPr lang="en-US" dirty="0"/>
              <a:t>Enzyme system: </a:t>
            </a:r>
          </a:p>
          <a:p>
            <a:pPr lvl="1"/>
            <a:r>
              <a:rPr lang="en-US" b="1" dirty="0"/>
              <a:t>Cytochrome P450 (CYP450)</a:t>
            </a:r>
            <a:r>
              <a:rPr lang="en-US" dirty="0"/>
              <a:t> </a:t>
            </a:r>
          </a:p>
          <a:p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Propranolol → oxidized in liver</a:t>
            </a:r>
          </a:p>
        </p:txBody>
      </p:sp>
    </p:spTree>
    <p:extLst>
      <p:ext uri="{BB962C8B-B14F-4D97-AF65-F5344CB8AC3E}">
        <p14:creationId xmlns:p14="http://schemas.microsoft.com/office/powerpoint/2010/main" val="26071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1"/>
            <a:ext cx="11203388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5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II (Conjugation Reactions)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Drug </a:t>
            </a:r>
            <a:r>
              <a:rPr lang="en-US" dirty="0"/>
              <a:t>combines with another substance </a:t>
            </a:r>
          </a:p>
          <a:p>
            <a:r>
              <a:rPr lang="en-US" dirty="0"/>
              <a:t>Forms highly water-soluble compounds </a:t>
            </a:r>
          </a:p>
          <a:p>
            <a:r>
              <a:rPr lang="en-US" dirty="0"/>
              <a:t>Common conjugations: </a:t>
            </a:r>
          </a:p>
          <a:p>
            <a:pPr lvl="1"/>
            <a:r>
              <a:rPr lang="en-US" dirty="0" err="1"/>
              <a:t>Glucuronidation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Sulfation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Acetylation </a:t>
            </a:r>
          </a:p>
          <a:p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Paracetamol → glucuronide conjugate → excreted</a:t>
            </a:r>
          </a:p>
        </p:txBody>
      </p:sp>
    </p:spTree>
    <p:extLst>
      <p:ext uri="{BB962C8B-B14F-4D97-AF65-F5344CB8AC3E}">
        <p14:creationId xmlns:p14="http://schemas.microsoft.com/office/powerpoint/2010/main" val="384946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Cytochrome P450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Located </a:t>
            </a:r>
            <a:r>
              <a:rPr lang="en-US" dirty="0"/>
              <a:t>in: </a:t>
            </a:r>
          </a:p>
          <a:p>
            <a:pPr lvl="1"/>
            <a:r>
              <a:rPr lang="en-US" dirty="0"/>
              <a:t>Smooth endoplasmic reticulum of liver </a:t>
            </a:r>
          </a:p>
          <a:p>
            <a:r>
              <a:rPr lang="en-US" dirty="0"/>
              <a:t>Important enzymes: </a:t>
            </a:r>
          </a:p>
          <a:p>
            <a:pPr lvl="1"/>
            <a:r>
              <a:rPr lang="en-US" dirty="0"/>
              <a:t>CYP3A4 (most important)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Oxidizes many drugs </a:t>
            </a:r>
          </a:p>
          <a:p>
            <a:r>
              <a:rPr lang="en-US" dirty="0"/>
              <a:t>👉 Example:</a:t>
            </a:r>
          </a:p>
          <a:p>
            <a:r>
              <a:rPr lang="en-US" dirty="0"/>
              <a:t>Statins metabolized by CYP3A4 </a:t>
            </a:r>
          </a:p>
        </p:txBody>
      </p:sp>
    </p:spTree>
    <p:extLst>
      <p:ext uri="{BB962C8B-B14F-4D97-AF65-F5344CB8AC3E}">
        <p14:creationId xmlns:p14="http://schemas.microsoft.com/office/powerpoint/2010/main" val="97456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76" y="492981"/>
            <a:ext cx="62442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Cytochrome P450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Located </a:t>
            </a:r>
            <a:r>
              <a:rPr lang="en-US" dirty="0"/>
              <a:t>in: </a:t>
            </a:r>
          </a:p>
          <a:p>
            <a:pPr lvl="1"/>
            <a:r>
              <a:rPr lang="en-US" dirty="0"/>
              <a:t>Smooth endoplasmic reticulum of liver </a:t>
            </a:r>
          </a:p>
          <a:p>
            <a:r>
              <a:rPr lang="en-US" dirty="0"/>
              <a:t>Important enzymes: </a:t>
            </a:r>
          </a:p>
          <a:p>
            <a:pPr lvl="1"/>
            <a:r>
              <a:rPr lang="en-US" dirty="0"/>
              <a:t>CYP3A4 (most important)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Oxidizes many drugs </a:t>
            </a:r>
          </a:p>
          <a:p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Statins metabolized by CYP3A4</a:t>
            </a:r>
          </a:p>
        </p:txBody>
      </p:sp>
    </p:spTree>
    <p:extLst>
      <p:ext uri="{BB962C8B-B14F-4D97-AF65-F5344CB8AC3E}">
        <p14:creationId xmlns:p14="http://schemas.microsoft.com/office/powerpoint/2010/main" val="2476989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354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PHARMACOLOGY</vt:lpstr>
      <vt:lpstr>Drug Clearance Through Metabolism</vt:lpstr>
      <vt:lpstr>What is Drug Metabolism?</vt:lpstr>
      <vt:lpstr>Goals of Metabolism</vt:lpstr>
      <vt:lpstr>Phases of Drug Metabolism</vt:lpstr>
      <vt:lpstr>PowerPoint Presentation</vt:lpstr>
      <vt:lpstr>Phase II (Conjugation Reactions)</vt:lpstr>
      <vt:lpstr>Cytochrome P450 System</vt:lpstr>
      <vt:lpstr>Cytochrome P450 System</vt:lpstr>
      <vt:lpstr>PowerPoint Presentation</vt:lpstr>
      <vt:lpstr>First-Pass Metabolism</vt:lpstr>
      <vt:lpstr>Factors Affecting Drug Metabolism</vt:lpstr>
      <vt:lpstr>Age</vt:lpstr>
      <vt:lpstr>Liver Disease</vt:lpstr>
      <vt:lpstr>Enzyme Induction</vt:lpstr>
      <vt:lpstr>Enzyme Inhibition</vt:lpstr>
      <vt:lpstr>Conclusion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4</cp:revision>
  <dcterms:created xsi:type="dcterms:W3CDTF">2026-04-12T14:47:45Z</dcterms:created>
  <dcterms:modified xsi:type="dcterms:W3CDTF">2026-04-12T15:25:15Z</dcterms:modified>
</cp:coreProperties>
</file>