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85" r:id="rId4"/>
    <p:sldId id="286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99" r:id="rId15"/>
    <p:sldId id="281" r:id="rId16"/>
    <p:sldId id="282" r:id="rId17"/>
    <p:sldId id="283" r:id="rId18"/>
    <p:sldId id="287" r:id="rId19"/>
    <p:sldId id="288" r:id="rId20"/>
    <p:sldId id="289" r:id="rId21"/>
    <p:sldId id="297" r:id="rId22"/>
    <p:sldId id="298" r:id="rId23"/>
    <p:sldId id="290" r:id="rId24"/>
    <p:sldId id="292" r:id="rId25"/>
    <p:sldId id="291" r:id="rId26"/>
    <p:sldId id="300" r:id="rId27"/>
    <p:sldId id="293" r:id="rId28"/>
    <p:sldId id="294" r:id="rId29"/>
    <p:sldId id="295" r:id="rId30"/>
    <p:sldId id="301" r:id="rId31"/>
    <p:sldId id="296" r:id="rId32"/>
    <p:sldId id="26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12" autoAdjust="0"/>
  </p:normalViewPr>
  <p:slideViewPr>
    <p:cSldViewPr snapToGrid="0">
      <p:cViewPr varScale="1">
        <p:scale>
          <a:sx n="56" d="100"/>
          <a:sy n="56" d="100"/>
        </p:scale>
        <p:origin x="9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FB3A-7BC3-485B-A330-D2E6EF485575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F8FD7-EF2A-4B36-A5D9-68460A95E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8FD7-EF2A-4B36-A5D9-68460A95EC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8FD7-EF2A-4B36-A5D9-68460A95EC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F8FD7-EF2A-4B36-A5D9-68460A95EC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</a:rPr>
              <a:t>Pre-Writing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Writing Process | Expository Writing</a:t>
            </a:r>
            <a:br>
              <a:rPr lang="en-US" b="1" dirty="0"/>
            </a:br>
            <a:r>
              <a:rPr lang="en-US" b="1" dirty="0"/>
              <a:t>BS </a:t>
            </a:r>
            <a:r>
              <a:rPr lang="en-US" b="1" dirty="0" err="1"/>
              <a:t>Psy</a:t>
            </a:r>
            <a:r>
              <a:rPr lang="en-US" b="1" dirty="0"/>
              <a:t> &amp; 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CAF7-1A6D-3B01-A8A8-F20E4D53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Importance of Pre-Writing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FE267-444C-29B2-6907-9E712B203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37" y="2556931"/>
            <a:ext cx="7382773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Pre-writing helps to:</a:t>
            </a:r>
            <a:br>
              <a:rPr lang="en-US" dirty="0"/>
            </a:br>
            <a:r>
              <a:rPr lang="en-US" dirty="0"/>
              <a:t>✔ Generate ideas</a:t>
            </a:r>
            <a:br>
              <a:rPr lang="en-US" dirty="0"/>
            </a:br>
            <a:r>
              <a:rPr lang="en-US" dirty="0"/>
              <a:t>✔ Organize thoughts</a:t>
            </a:r>
            <a:br>
              <a:rPr lang="en-US" dirty="0"/>
            </a:br>
            <a:r>
              <a:rPr lang="en-US" dirty="0"/>
              <a:t>✔ Avoid writer’s block</a:t>
            </a:r>
            <a:br>
              <a:rPr lang="en-US" dirty="0"/>
            </a:br>
            <a:r>
              <a:rPr lang="en-US" dirty="0"/>
              <a:t>✔ Improve clarity</a:t>
            </a:r>
            <a:br>
              <a:rPr lang="en-US" dirty="0"/>
            </a:br>
            <a:r>
              <a:rPr lang="en-US" dirty="0"/>
              <a:t>✔ Strengthen thesis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Without pre-writing </a:t>
            </a:r>
            <a:br>
              <a:rPr lang="en-US" dirty="0"/>
            </a:br>
            <a:r>
              <a:rPr lang="en-US" dirty="0"/>
              <a:t>= weak structure + poor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A6D49-4657-E5C1-1374-2D84A475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09" t="2696" r="13680" b="27451"/>
          <a:stretch>
            <a:fillRect/>
          </a:stretch>
        </p:blipFill>
        <p:spPr>
          <a:xfrm>
            <a:off x="5848710" y="2556931"/>
            <a:ext cx="5589917" cy="36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1958-0CBF-C709-034C-6B6B496F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Pre-Writing Techniques </a:t>
            </a:r>
          </a:p>
        </p:txBody>
      </p:sp>
      <p:pic>
        <p:nvPicPr>
          <p:cNvPr id="3074" name="Picture 2" descr="PPT - Mastering Pre-Writing Techniques: Boost Your Writing Skills  PowerPoint Presentation - ID:9083775">
            <a:extLst>
              <a:ext uri="{FF2B5EF4-FFF2-40B4-BE49-F238E27FC236}">
                <a16:creationId xmlns:a16="http://schemas.microsoft.com/office/drawing/2014/main" id="{DA6164C5-8ED6-1825-389A-10994EE85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2076" r="1542"/>
          <a:stretch>
            <a:fillRect/>
          </a:stretch>
        </p:blipFill>
        <p:spPr bwMode="auto">
          <a:xfrm>
            <a:off x="1449238" y="2556932"/>
            <a:ext cx="9299275" cy="3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0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773E-D419-9603-6637-3BA56381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161" y="982132"/>
            <a:ext cx="9601196" cy="1303867"/>
          </a:xfrm>
        </p:spPr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3E077-4083-08A0-A016-DBE0E955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60" y="2556932"/>
            <a:ext cx="6054305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Throw out as many ideas as possible—no judging.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“Just dump ideas 🧠💥”</a:t>
            </a:r>
          </a:p>
          <a:p>
            <a:pPr marL="0" indent="0">
              <a:buNone/>
            </a:pPr>
            <a:r>
              <a:rPr lang="en-US" b="1" dirty="0"/>
              <a:t>Example (Topic: Social Media):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Addiction </a:t>
            </a:r>
          </a:p>
          <a:p>
            <a:pPr marL="0" indent="0">
              <a:buNone/>
            </a:pPr>
            <a:r>
              <a:rPr lang="en-US" dirty="0"/>
              <a:t>- Communication </a:t>
            </a:r>
          </a:p>
          <a:p>
            <a:pPr marL="0" indent="0">
              <a:buNone/>
            </a:pPr>
            <a:r>
              <a:rPr lang="en-US" dirty="0"/>
              <a:t>- Fake news </a:t>
            </a:r>
          </a:p>
          <a:p>
            <a:pPr marL="0" indent="0">
              <a:buNone/>
            </a:pPr>
            <a:r>
              <a:rPr lang="en-US" dirty="0"/>
              <a:t>- Business promotion </a:t>
            </a:r>
          </a:p>
          <a:p>
            <a:pPr marL="0" indent="0">
              <a:buNone/>
            </a:pPr>
            <a:r>
              <a:rPr lang="en-US" dirty="0"/>
              <a:t>👉 Don’t filter. Even weird ideas can help later.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5C010-FE9C-D452-25E3-2479059AFDBD}"/>
              </a:ext>
            </a:extLst>
          </p:cNvPr>
          <p:cNvSpPr txBox="1"/>
          <p:nvPr/>
        </p:nvSpPr>
        <p:spPr>
          <a:xfrm>
            <a:off x="6974457" y="2921168"/>
            <a:ext cx="6116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✔ </a:t>
            </a:r>
            <a:r>
              <a:rPr lang="en-US" sz="2000" b="1" dirty="0"/>
              <a:t>Types: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- Individual brainstorming</a:t>
            </a:r>
            <a:br>
              <a:rPr lang="en-US" sz="2000" dirty="0"/>
            </a:br>
            <a:r>
              <a:rPr lang="en-US" sz="2000" dirty="0"/>
              <a:t>- Group brainstorming</a:t>
            </a:r>
          </a:p>
        </p:txBody>
      </p:sp>
    </p:spTree>
    <p:extLst>
      <p:ext uri="{BB962C8B-B14F-4D97-AF65-F5344CB8AC3E}">
        <p14:creationId xmlns:p14="http://schemas.microsoft.com/office/powerpoint/2010/main" val="134543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232F-4990-4955-B938-3479FD4D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Freewriting (Peter Elbow)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5130-D4B1-9E43-8EFA-BB1D7ABBE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507440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Write non-stop without caring about grammar or structure.</a:t>
            </a:r>
          </a:p>
          <a:p>
            <a:pPr marL="0" indent="0">
              <a:buNone/>
            </a:pPr>
            <a:r>
              <a:rPr lang="en-US" sz="2000" b="1" dirty="0"/>
              <a:t>Vibe:</a:t>
            </a:r>
            <a:br>
              <a:rPr lang="en-US" sz="2000" dirty="0"/>
            </a:br>
            <a:r>
              <a:rPr lang="en-US" sz="2000" dirty="0"/>
              <a:t>“Write first, fix later ✍️”</a:t>
            </a:r>
          </a:p>
          <a:p>
            <a:pPr marL="0" indent="0">
              <a:buNone/>
            </a:pPr>
            <a:r>
              <a:rPr lang="en-US" sz="2000" b="1" dirty="0"/>
              <a:t>Example:</a:t>
            </a:r>
            <a:br>
              <a:rPr lang="en-US" sz="2000" dirty="0"/>
            </a:br>
            <a:r>
              <a:rPr lang="en-US" sz="2000" dirty="0"/>
              <a:t>“Social media is everywhere people use it daily it affects life maybe good maybe bad…”</a:t>
            </a:r>
          </a:p>
          <a:p>
            <a:pPr marL="0" indent="0">
              <a:buNone/>
            </a:pPr>
            <a:r>
              <a:rPr lang="en-US" sz="2000" dirty="0"/>
              <a:t>👉 Looks messy—but ideas come out 🔥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B5C493-FD9D-5CFB-9882-A3C65E75D364}"/>
              </a:ext>
            </a:extLst>
          </p:cNvPr>
          <p:cNvSpPr txBox="1">
            <a:spLocks/>
          </p:cNvSpPr>
          <p:nvPr/>
        </p:nvSpPr>
        <p:spPr>
          <a:xfrm>
            <a:off x="6369803" y="2556932"/>
            <a:ext cx="507440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Rules: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Write non-stop (5–10 minutes)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No editing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No thinking too much</a:t>
            </a:r>
            <a:br>
              <a:rPr lang="en-US" sz="2000" b="1" dirty="0">
                <a:solidFill>
                  <a:schemeClr val="accent1"/>
                </a:solidFill>
              </a:rPr>
            </a:b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🎯 Purpose: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Unlock ideas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Reduce fear</a:t>
            </a:r>
          </a:p>
        </p:txBody>
      </p:sp>
    </p:spTree>
    <p:extLst>
      <p:ext uri="{BB962C8B-B14F-4D97-AF65-F5344CB8AC3E}">
        <p14:creationId xmlns:p14="http://schemas.microsoft.com/office/powerpoint/2010/main" val="312352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95C7-1B0D-5FD0-BAF7-F369E05A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9C2F1-9AAD-E8D8-634F-60A39496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rainstorming Examples + Techniques For Problem Solving - Venngage">
            <a:extLst>
              <a:ext uri="{FF2B5EF4-FFF2-40B4-BE49-F238E27FC236}">
                <a16:creationId xmlns:a16="http://schemas.microsoft.com/office/drawing/2014/main" id="{871FF206-0271-32B7-F76E-4AF52AF2E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/>
          <a:stretch>
            <a:fillRect/>
          </a:stretch>
        </p:blipFill>
        <p:spPr bwMode="auto">
          <a:xfrm>
            <a:off x="517585" y="517585"/>
            <a:ext cx="11214340" cy="59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5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C833-A66D-0284-D53A-147BB95F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DAA5-65D8-EB45-41CD-77840BA3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7059-EBBA-6DD6-705E-BFE8E93CE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Make a simple list of ideas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“Bullet points = clarity”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Example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Topic: Pollution</a:t>
            </a:r>
            <a:br>
              <a:rPr lang="en-US" dirty="0"/>
            </a:br>
            <a:r>
              <a:rPr lang="en-US" dirty="0"/>
              <a:t>- Causes→ factories, cars</a:t>
            </a:r>
            <a:br>
              <a:rPr lang="en-US" dirty="0"/>
            </a:br>
            <a:r>
              <a:rPr lang="en-US" dirty="0"/>
              <a:t>- Effects→ disease, climate change</a:t>
            </a:r>
            <a:br>
              <a:rPr lang="en-US" dirty="0"/>
            </a:br>
            <a:r>
              <a:rPr lang="en-US" dirty="0"/>
              <a:t>- Solutions→ recycling, laws</a:t>
            </a:r>
            <a:br>
              <a:rPr lang="en-US" dirty="0"/>
            </a:br>
            <a:r>
              <a:rPr lang="en-US" b="1" dirty="0"/>
              <a:t>Benefit</a:t>
            </a:r>
            <a:r>
              <a:rPr lang="en-US" dirty="0"/>
              <a:t>: Organizes raw ideas quickly</a:t>
            </a:r>
          </a:p>
        </p:txBody>
      </p:sp>
      <p:pic>
        <p:nvPicPr>
          <p:cNvPr id="4098" name="Picture 2" descr="Prewriting Techniques">
            <a:extLst>
              <a:ext uri="{FF2B5EF4-FFF2-40B4-BE49-F238E27FC236}">
                <a16:creationId xmlns:a16="http://schemas.microsoft.com/office/drawing/2014/main" id="{846C3ECA-AC45-1918-F25C-7C2A87096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18450" r="12331" b="5900"/>
          <a:stretch>
            <a:fillRect/>
          </a:stretch>
        </p:blipFill>
        <p:spPr bwMode="auto">
          <a:xfrm>
            <a:off x="5854461" y="2432649"/>
            <a:ext cx="5428891" cy="35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2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230E4-DA21-47C2-A776-6BE7D1978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F0F8-5FD1-2A3E-8D42-3C58E8EE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Mapping (Tony Buzan)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0044-0672-1A5B-2CAF-87B76027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Visual diagram connecting ideas:  </a:t>
            </a:r>
            <a:r>
              <a:rPr lang="en-US" dirty="0">
                <a:solidFill>
                  <a:schemeClr val="accent1"/>
                </a:solidFill>
              </a:rPr>
              <a:t>Draw ideas like a tree/diagram.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“Visual thinking 🌳”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Central: </a:t>
            </a:r>
            <a:r>
              <a:rPr lang="en-US" b="1" dirty="0"/>
              <a:t>Education</a:t>
            </a:r>
            <a:br>
              <a:rPr lang="en-US" dirty="0"/>
            </a:br>
            <a:r>
              <a:rPr lang="en-US" dirty="0"/>
              <a:t>→ Benefits</a:t>
            </a:r>
            <a:br>
              <a:rPr lang="en-US" dirty="0"/>
            </a:br>
            <a:r>
              <a:rPr lang="en-US" dirty="0"/>
              <a:t>→ Problems</a:t>
            </a:r>
            <a:br>
              <a:rPr lang="en-US" dirty="0"/>
            </a:br>
            <a:r>
              <a:rPr lang="en-US" dirty="0"/>
              <a:t>→ Solutions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👉 Helps you </a:t>
            </a:r>
            <a:r>
              <a:rPr lang="en-US" i="1" dirty="0"/>
              <a:t>see connections </a:t>
            </a:r>
            <a:r>
              <a:rPr lang="en-US" dirty="0"/>
              <a:t>and enhances </a:t>
            </a:r>
            <a:r>
              <a:rPr lang="en-US" i="1" dirty="0"/>
              <a:t>memory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F2732-430F-0311-B6EE-80CFE32AD09F}"/>
              </a:ext>
            </a:extLst>
          </p:cNvPr>
          <p:cNvSpPr txBox="1"/>
          <p:nvPr/>
        </p:nvSpPr>
        <p:spPr>
          <a:xfrm>
            <a:off x="1295401" y="4981072"/>
            <a:ext cx="611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✔ </a:t>
            </a:r>
            <a:r>
              <a:rPr lang="en-US" b="1" dirty="0"/>
              <a:t>Structure</a:t>
            </a:r>
            <a:r>
              <a:rPr lang="en-US" dirty="0"/>
              <a:t>: - Central idea  - Branches   - Sub-ideas</a:t>
            </a:r>
          </a:p>
        </p:txBody>
      </p:sp>
      <p:pic>
        <p:nvPicPr>
          <p:cNvPr id="5122" name="Picture 2" descr="A Complete Guide to Mind Mapping Techniques and Practical Examples of">
            <a:extLst>
              <a:ext uri="{FF2B5EF4-FFF2-40B4-BE49-F238E27FC236}">
                <a16:creationId xmlns:a16="http://schemas.microsoft.com/office/drawing/2014/main" id="{03CB3685-F51A-5B64-6C0D-AF90EF4C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25" y="2827865"/>
            <a:ext cx="5141343" cy="33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8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0C044-54A6-E024-703F-BDEE71B1B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90A9-5119-E77C-7B3C-F0B606A9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Questioning (Journalistic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A2FE4-3E82-CF95-B60B-FDA1D87A3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963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Ask questions to explore topic.</a:t>
            </a:r>
            <a:br>
              <a:rPr lang="en-US" dirty="0"/>
            </a:b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“Be curious like a journalist 🕵️”</a:t>
            </a:r>
          </a:p>
          <a:p>
            <a:pPr marL="0" indent="0">
              <a:buNone/>
            </a:pPr>
            <a:r>
              <a:rPr lang="en-US" b="1" dirty="0"/>
              <a:t>Example (Topic: Unemployment):</a:t>
            </a:r>
            <a:endParaRPr lang="en-US" dirty="0"/>
          </a:p>
          <a:p>
            <a:r>
              <a:rPr lang="en-US" dirty="0"/>
              <a:t>Why is unemployment increasing? </a:t>
            </a:r>
          </a:p>
          <a:p>
            <a:r>
              <a:rPr lang="en-US" dirty="0"/>
              <a:t>Who is affected most? </a:t>
            </a:r>
          </a:p>
          <a:p>
            <a:r>
              <a:rPr lang="en-US" dirty="0"/>
              <a:t>How can it be reduced? </a:t>
            </a:r>
          </a:p>
          <a:p>
            <a:pPr marL="0" indent="0">
              <a:buNone/>
            </a:pPr>
            <a:r>
              <a:rPr lang="en-US" dirty="0"/>
              <a:t>👉 Turns basic topic → deep ideas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5W + 1H Template Mind Maps | Biggerplate">
            <a:extLst>
              <a:ext uri="{FF2B5EF4-FFF2-40B4-BE49-F238E27FC236}">
                <a16:creationId xmlns:a16="http://schemas.microsoft.com/office/drawing/2014/main" id="{791740FB-B168-ADB8-1929-C9014E95E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b="5336"/>
          <a:stretch>
            <a:fillRect/>
          </a:stretch>
        </p:blipFill>
        <p:spPr bwMode="auto">
          <a:xfrm>
            <a:off x="6630838" y="3048638"/>
            <a:ext cx="4663159" cy="30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BB179-2E1F-1B1E-C8B8-B1F333765502}"/>
              </a:ext>
            </a:extLst>
          </p:cNvPr>
          <p:cNvSpPr txBox="1"/>
          <p:nvPr/>
        </p:nvSpPr>
        <p:spPr>
          <a:xfrm>
            <a:off x="8371935" y="2679306"/>
            <a:ext cx="6116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Based 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9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7406-6067-1612-7AA4-0D24F1AF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/ Webbing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3CA3-4C1B-D809-BBDE-416CFABA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Ideas grouped visually: Group ideas in bubbles </a:t>
            </a:r>
            <a:r>
              <a:rPr lang="en-US" dirty="0">
                <a:solidFill>
                  <a:schemeClr val="accent1"/>
                </a:solidFill>
              </a:rPr>
              <a:t>(similar but less neat than mind mapping)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“Messy but creative 🌀”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br>
              <a:rPr lang="en-US" dirty="0"/>
            </a:br>
            <a:r>
              <a:rPr lang="en-US" dirty="0"/>
              <a:t>Center: </a:t>
            </a:r>
            <a:r>
              <a:rPr lang="en-US" b="1" dirty="0"/>
              <a:t>Health</a:t>
            </a:r>
            <a:br>
              <a:rPr lang="en-US" dirty="0"/>
            </a:br>
            <a:r>
              <a:rPr lang="en-US" dirty="0"/>
              <a:t>→ Diet → Junk food</a:t>
            </a:r>
            <a:br>
              <a:rPr lang="en-US" dirty="0"/>
            </a:br>
            <a:r>
              <a:rPr lang="en-US" dirty="0"/>
              <a:t>→ Exercise → Gym</a:t>
            </a:r>
          </a:p>
          <a:p>
            <a:pPr marL="0" indent="0">
              <a:buNone/>
            </a:pPr>
            <a:r>
              <a:rPr lang="en-US" dirty="0"/>
              <a:t>👉 Great when ideas feel random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D8DD0-9240-668A-96FB-225B1E44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2896080"/>
            <a:ext cx="5865962" cy="28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E895-EBBE-3023-E080-3BDEF49A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69673"/>
            <a:ext cx="9601196" cy="1303867"/>
          </a:xfrm>
        </p:spPr>
        <p:txBody>
          <a:bodyPr/>
          <a:lstStyle/>
          <a:p>
            <a:r>
              <a:rPr lang="en-US" dirty="0"/>
              <a:t>Outlining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85DE-DA5C-279E-B6FB-AA8FDF5B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Arrange ideas into proper structure.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“Make a roadmap 🗺️”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I. Introduction</a:t>
            </a:r>
            <a:br>
              <a:rPr lang="en-US" dirty="0"/>
            </a:br>
            <a:r>
              <a:rPr lang="en-US" dirty="0"/>
              <a:t>II. Causes of Pollution</a:t>
            </a:r>
            <a:br>
              <a:rPr lang="en-US" dirty="0"/>
            </a:br>
            <a:r>
              <a:rPr lang="en-US" dirty="0"/>
              <a:t>III. Effects</a:t>
            </a:r>
            <a:br>
              <a:rPr lang="en-US" dirty="0"/>
            </a:br>
            <a:r>
              <a:rPr lang="en-US" dirty="0"/>
              <a:t>IV. Solutions</a:t>
            </a:r>
            <a:br>
              <a:rPr lang="en-US" dirty="0"/>
            </a:br>
            <a:r>
              <a:rPr lang="en-US" dirty="0"/>
              <a:t>V. Conclusion</a:t>
            </a:r>
          </a:p>
          <a:p>
            <a:pPr marL="0" indent="0">
              <a:buNone/>
            </a:pPr>
            <a:r>
              <a:rPr lang="en-US" dirty="0"/>
              <a:t>👉 This is your essay skeleton : it creates clear 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DC740-58DB-F535-1A58-5249D0E854B6}"/>
              </a:ext>
            </a:extLst>
          </p:cNvPr>
          <p:cNvSpPr txBox="1"/>
          <p:nvPr/>
        </p:nvSpPr>
        <p:spPr>
          <a:xfrm>
            <a:off x="4055849" y="2894162"/>
            <a:ext cx="6116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Types: </a:t>
            </a:r>
            <a:br>
              <a:rPr lang="en-US" dirty="0"/>
            </a:br>
            <a:r>
              <a:rPr lang="en-US" sz="2000" dirty="0"/>
              <a:t>- Formal outline- Informal outline</a:t>
            </a:r>
            <a:endParaRPr lang="en-US" dirty="0"/>
          </a:p>
        </p:txBody>
      </p:sp>
      <p:pic>
        <p:nvPicPr>
          <p:cNvPr id="6146" name="Picture 2" descr="The Outline Note-Taking Method: Steps, Benefits, and When To Use |  Goodnotes Blog">
            <a:extLst>
              <a:ext uri="{FF2B5EF4-FFF2-40B4-BE49-F238E27FC236}">
                <a16:creationId xmlns:a16="http://schemas.microsoft.com/office/drawing/2014/main" id="{4F2D62CC-9AD1-BD46-105C-6C1B20690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17889" r="12151"/>
          <a:stretch>
            <a:fillRect/>
          </a:stretch>
        </p:blipFill>
        <p:spPr bwMode="auto">
          <a:xfrm>
            <a:off x="7611681" y="2523744"/>
            <a:ext cx="3647226" cy="36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6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A6A5-49E5-AD77-B8D3-3C88D41D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44CCEE-1FF4-4C15-264F-00FBC9626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118"/>
          <a:stretch>
            <a:fillRect/>
          </a:stretch>
        </p:blipFill>
        <p:spPr>
          <a:xfrm>
            <a:off x="707366" y="655608"/>
            <a:ext cx="10817525" cy="5555411"/>
          </a:xfrm>
        </p:spPr>
      </p:pic>
    </p:spTree>
    <p:extLst>
      <p:ext uri="{BB962C8B-B14F-4D97-AF65-F5344CB8AC3E}">
        <p14:creationId xmlns:p14="http://schemas.microsoft.com/office/powerpoint/2010/main" val="8699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0422-B4A5-14ED-1BE3-F3A89985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B940-AB6A-79AA-2711-78F056965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Look at topic from 6 angles.</a:t>
            </a:r>
          </a:p>
          <a:p>
            <a:pPr marL="0" indent="0">
              <a:buNone/>
            </a:pPr>
            <a:r>
              <a:rPr lang="en-US" b="1" dirty="0"/>
              <a:t>Example (Topic: Technology):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Describe → What is it </a:t>
            </a:r>
          </a:p>
          <a:p>
            <a:pPr marL="0" indent="0">
              <a:buNone/>
            </a:pPr>
            <a:r>
              <a:rPr lang="en-US" dirty="0"/>
              <a:t>2. Compare → Old vs new tech </a:t>
            </a:r>
          </a:p>
          <a:p>
            <a:pPr marL="0" indent="0">
              <a:buNone/>
            </a:pPr>
            <a:r>
              <a:rPr lang="en-US" dirty="0"/>
              <a:t>3. Associate → Daily life </a:t>
            </a:r>
          </a:p>
          <a:p>
            <a:pPr marL="0" indent="0">
              <a:buNone/>
            </a:pPr>
            <a:r>
              <a:rPr lang="en-US" dirty="0"/>
              <a:t>4. Analyze → Pros/cons </a:t>
            </a:r>
          </a:p>
          <a:p>
            <a:pPr marL="0" indent="0">
              <a:buNone/>
            </a:pPr>
            <a:r>
              <a:rPr lang="en-US" dirty="0"/>
              <a:t>5. Apply → Uses </a:t>
            </a:r>
          </a:p>
          <a:p>
            <a:pPr marL="0" indent="0">
              <a:buNone/>
            </a:pPr>
            <a:r>
              <a:rPr lang="en-US" dirty="0"/>
              <a:t>6. Argue → Good or bad?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dirty="0"/>
              <a:t>👉 Makes your writing </a:t>
            </a:r>
            <a:r>
              <a:rPr lang="en-US" b="1" dirty="0"/>
              <a:t>next level </a:t>
            </a:r>
            <a:r>
              <a:rPr lang="en-US" dirty="0"/>
              <a:t>as it is </a:t>
            </a:r>
            <a:r>
              <a:rPr lang="en-US" b="1" dirty="0"/>
              <a:t>advanced academic technique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K20 LEARN | Critical Thinking Cube">
            <a:extLst>
              <a:ext uri="{FF2B5EF4-FFF2-40B4-BE49-F238E27FC236}">
                <a16:creationId xmlns:a16="http://schemas.microsoft.com/office/drawing/2014/main" id="{E33268EA-C9C2-D320-ECAF-7036FEB2E4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6119C-2A1A-6AAC-6EE9-1FD8243B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5" y="2556932"/>
            <a:ext cx="5865963" cy="31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5079-1636-D7C5-B362-3622749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SCAMPER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7B05-35F9-44E3-C8CD-8D7C04854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88" y="2556932"/>
            <a:ext cx="3742425" cy="3318936"/>
          </a:xfrm>
        </p:spPr>
        <p:txBody>
          <a:bodyPr/>
          <a:lstStyle/>
          <a:p>
            <a:r>
              <a:rPr lang="en-US" dirty="0"/>
              <a:t>refines idea generation with </a:t>
            </a:r>
            <a:r>
              <a:rPr lang="en-US" b="1" dirty="0"/>
              <a:t>seven targeted steps</a:t>
            </a:r>
          </a:p>
          <a:p>
            <a:r>
              <a:rPr lang="en-US" dirty="0"/>
              <a:t>designed to </a:t>
            </a:r>
            <a:r>
              <a:rPr lang="en-US" b="1" dirty="0"/>
              <a:t>evolve and enhance concepts</a:t>
            </a:r>
            <a:r>
              <a:rPr lang="en-US" dirty="0"/>
              <a:t>. 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57CA7-CFE9-3CD3-32BE-879124B6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3" r="1927" b="54968"/>
          <a:stretch>
            <a:fillRect/>
          </a:stretch>
        </p:blipFill>
        <p:spPr>
          <a:xfrm>
            <a:off x="4480413" y="2556932"/>
            <a:ext cx="6797615" cy="35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CF-2EFA-AC27-6F3E-03BA58DC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CA6B11-C39B-84C7-F92E-74A116C57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05" t="44882" r="2519" b="3993"/>
          <a:stretch>
            <a:fillRect/>
          </a:stretch>
        </p:blipFill>
        <p:spPr>
          <a:xfrm>
            <a:off x="638355" y="534838"/>
            <a:ext cx="10955547" cy="5710687"/>
          </a:xfrm>
        </p:spPr>
      </p:pic>
    </p:spTree>
    <p:extLst>
      <p:ext uri="{BB962C8B-B14F-4D97-AF65-F5344CB8AC3E}">
        <p14:creationId xmlns:p14="http://schemas.microsoft.com/office/powerpoint/2010/main" val="418433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35695-35D5-AAFC-C31F-152ECA7F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9D24-2B0B-9563-936A-812D8A7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F013-1422-10D1-7E75-3E98245F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Write → pick best idea → rewrite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“Refine again and again 🔁”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First write: “Social media affects people” </a:t>
            </a:r>
          </a:p>
          <a:p>
            <a:pPr marL="0" indent="0">
              <a:buNone/>
            </a:pPr>
            <a:r>
              <a:rPr lang="en-US" dirty="0"/>
              <a:t>Then focus: “It affects mental health” </a:t>
            </a:r>
          </a:p>
          <a:p>
            <a:pPr marL="0" indent="0">
              <a:buNone/>
            </a:pPr>
            <a:r>
              <a:rPr lang="en-US" dirty="0"/>
              <a:t>Then refine: “It increases anxiety in teens” </a:t>
            </a:r>
          </a:p>
          <a:p>
            <a:pPr marL="0" indent="0">
              <a:buNone/>
            </a:pPr>
            <a:r>
              <a:rPr lang="en-US" dirty="0"/>
              <a:t>👉 Helps find your </a:t>
            </a:r>
            <a:r>
              <a:rPr lang="en-US" b="1" dirty="0"/>
              <a:t>main point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DEDE-7741-1824-5791-73058F47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Research-Based Prewriting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20C0-7462-E009-10AC-FE254052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Collect info before writing.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“Don’t guess—know 📚”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br>
              <a:rPr lang="en-US" dirty="0"/>
            </a:br>
            <a:r>
              <a:rPr lang="en-US" dirty="0"/>
              <a:t>Topic: Climate Change</a:t>
            </a:r>
            <a:br>
              <a:rPr lang="en-US" dirty="0"/>
            </a:br>
            <a:r>
              <a:rPr lang="en-US" dirty="0"/>
              <a:t>→ Find stats</a:t>
            </a:r>
            <a:br>
              <a:rPr lang="en-US" dirty="0"/>
            </a:br>
            <a:r>
              <a:rPr lang="en-US" dirty="0"/>
              <a:t>→ Read articles</a:t>
            </a:r>
            <a:br>
              <a:rPr lang="en-US" dirty="0"/>
            </a:br>
            <a:r>
              <a:rPr lang="en-US" dirty="0"/>
              <a:t>→ Note key facts</a:t>
            </a:r>
          </a:p>
          <a:p>
            <a:pPr marL="0" indent="0">
              <a:buNone/>
            </a:pPr>
            <a:r>
              <a:rPr lang="en-US" dirty="0"/>
              <a:t>👉 Important for </a:t>
            </a:r>
            <a:r>
              <a:rPr lang="en-US" b="1" dirty="0"/>
              <a:t>academic </a:t>
            </a:r>
            <a:r>
              <a:rPr lang="en-US" dirty="0"/>
              <a:t>and</a:t>
            </a:r>
            <a:r>
              <a:rPr lang="en-US" b="1" dirty="0"/>
              <a:t> expository writing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452EE-C609-182C-77DA-6C06986001B0}"/>
              </a:ext>
            </a:extLst>
          </p:cNvPr>
          <p:cNvSpPr txBox="1"/>
          <p:nvPr/>
        </p:nvSpPr>
        <p:spPr>
          <a:xfrm>
            <a:off x="5158597" y="2556932"/>
            <a:ext cx="6603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Includes</a:t>
            </a:r>
            <a:r>
              <a:rPr lang="en-US" sz="2000" dirty="0"/>
              <a:t>: - Reading sources  - Taking notes   -Gathering data</a:t>
            </a:r>
          </a:p>
        </p:txBody>
      </p:sp>
    </p:spTree>
    <p:extLst>
      <p:ext uri="{BB962C8B-B14F-4D97-AF65-F5344CB8AC3E}">
        <p14:creationId xmlns:p14="http://schemas.microsoft.com/office/powerpoint/2010/main" val="252913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A3448-FF6E-1B80-B304-A98E6CF8D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96C2-B863-655A-EF44-AC453868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Organizers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709C-DD7B-B1C9-5C67-F15A8450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Use diagrams to organize ideas.</a:t>
            </a:r>
          </a:p>
          <a:p>
            <a:pPr marL="0" indent="0">
              <a:buNone/>
            </a:pPr>
            <a:r>
              <a:rPr lang="en-US" b="1" dirty="0"/>
              <a:t>Types + Examples: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✔ Venn Diagram → Compare online vs offline learning</a:t>
            </a:r>
            <a:br>
              <a:rPr lang="en-US" dirty="0"/>
            </a:br>
            <a:r>
              <a:rPr lang="en-US" dirty="0"/>
              <a:t>✔ Flowchart → Steps of essay writing</a:t>
            </a:r>
            <a:br>
              <a:rPr lang="en-US" dirty="0"/>
            </a:br>
            <a:r>
              <a:rPr lang="en-US" dirty="0"/>
              <a:t>✔ Concept Map → Topic connections</a:t>
            </a:r>
          </a:p>
          <a:p>
            <a:pPr marL="0" indent="0">
              <a:buNone/>
            </a:pPr>
            <a:r>
              <a:rPr lang="en-US" dirty="0"/>
              <a:t>👉 Best for visual learners 👀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0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6A57-0F0F-9426-9F34-AE3C0F81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788018-76CD-9087-8C0A-A99F3FB3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raphic Organisers Template Pack | Twinkl NZ">
            <a:extLst>
              <a:ext uri="{FF2B5EF4-FFF2-40B4-BE49-F238E27FC236}">
                <a16:creationId xmlns:a16="http://schemas.microsoft.com/office/drawing/2014/main" id="{848A41F6-197A-9F59-7640-FDA10060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1" y="476070"/>
            <a:ext cx="11248845" cy="58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2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53CB-4F31-79E7-1368-996F7045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6955-1EFC-40A1-7AD3-0C4F6ED0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Write your thoughts freely.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“Talk to your notebook 📓”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br>
              <a:rPr lang="en-US" dirty="0"/>
            </a:br>
            <a:r>
              <a:rPr lang="en-US" dirty="0"/>
              <a:t>“I think education is important because it changes lives…”</a:t>
            </a:r>
          </a:p>
          <a:p>
            <a:pPr marL="0" indent="0">
              <a:buNone/>
            </a:pPr>
            <a:r>
              <a:rPr lang="en-US" dirty="0"/>
              <a:t>👉 Good for personal + reflective topics</a:t>
            </a:r>
          </a:p>
        </p:txBody>
      </p:sp>
      <p:pic>
        <p:nvPicPr>
          <p:cNvPr id="9220" name="Picture 4" descr="Health Journal | Wellness Diary | Daily Exercise, Food + Energy Tracker –  Steph Pase Planners">
            <a:extLst>
              <a:ext uri="{FF2B5EF4-FFF2-40B4-BE49-F238E27FC236}">
                <a16:creationId xmlns:a16="http://schemas.microsoft.com/office/drawing/2014/main" id="{81C15EE7-0D57-047F-DB4A-CFAC26BC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64" y="2556932"/>
            <a:ext cx="3318936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8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76B0-98F0-D374-B4F0-78FB2C34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Role-Playing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AEAD-C63D-E8EE-99A7-5C98F658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Write from different perspectives.</a:t>
            </a:r>
          </a:p>
          <a:p>
            <a:pPr marL="0" indent="0">
              <a:buNone/>
            </a:pPr>
            <a:r>
              <a:rPr lang="en-US" b="1" dirty="0"/>
              <a:t>Vibe:</a:t>
            </a:r>
            <a:br>
              <a:rPr lang="en-US" dirty="0"/>
            </a:br>
            <a:r>
              <a:rPr lang="en-US" dirty="0"/>
              <a:t>“Think like someone else 🎭”</a:t>
            </a:r>
          </a:p>
          <a:p>
            <a:pPr marL="0" indent="0">
              <a:buNone/>
            </a:pPr>
            <a:r>
              <a:rPr lang="en-US" b="1" dirty="0"/>
              <a:t>Example (Topic: Pollution):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a doctor → health issues </a:t>
            </a:r>
          </a:p>
          <a:p>
            <a:pPr marL="0" indent="0">
              <a:buNone/>
            </a:pPr>
            <a:r>
              <a:rPr lang="en-US" dirty="0"/>
              <a:t>As a citizen → daily problems </a:t>
            </a:r>
          </a:p>
          <a:p>
            <a:pPr marL="0" indent="0">
              <a:buNone/>
            </a:pPr>
            <a:r>
              <a:rPr lang="en-US" dirty="0"/>
              <a:t>As a government → policies </a:t>
            </a:r>
          </a:p>
          <a:p>
            <a:pPr marL="0" indent="0">
              <a:buNone/>
            </a:pPr>
            <a:r>
              <a:rPr lang="en-US" dirty="0"/>
              <a:t>👉 Boosts critical thinking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4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450B-0890-3148-491A-176CF403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AAB3D-8A56-53C5-FCD1-C3C97327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Analyze topic in 4 parts.</a:t>
            </a:r>
          </a:p>
          <a:p>
            <a:pPr marL="0" indent="0">
              <a:buNone/>
            </a:pPr>
            <a:r>
              <a:rPr lang="en-US" b="1" dirty="0"/>
              <a:t>Example (Topic: Online Learning):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Strength → flexible </a:t>
            </a:r>
          </a:p>
          <a:p>
            <a:pPr marL="0" indent="0">
              <a:buNone/>
            </a:pPr>
            <a:r>
              <a:rPr lang="en-US" dirty="0"/>
              <a:t>- Weakness → distraction </a:t>
            </a:r>
          </a:p>
          <a:p>
            <a:pPr marL="0" indent="0">
              <a:buNone/>
            </a:pPr>
            <a:r>
              <a:rPr lang="en-US" dirty="0"/>
              <a:t>- Opportunity → global access </a:t>
            </a:r>
          </a:p>
          <a:p>
            <a:pPr marL="0" indent="0">
              <a:buNone/>
            </a:pPr>
            <a:r>
              <a:rPr lang="en-US" dirty="0"/>
              <a:t>- Threat → less interaction </a:t>
            </a:r>
          </a:p>
          <a:p>
            <a:pPr marL="0" indent="0">
              <a:buNone/>
            </a:pPr>
            <a:r>
              <a:rPr lang="en-US" dirty="0"/>
              <a:t>👉 Perfect for analytical answers</a:t>
            </a:r>
          </a:p>
        </p:txBody>
      </p:sp>
    </p:spTree>
    <p:extLst>
      <p:ext uri="{BB962C8B-B14F-4D97-AF65-F5344CB8AC3E}">
        <p14:creationId xmlns:p14="http://schemas.microsoft.com/office/powerpoint/2010/main" val="108366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riting processes | Psychology of Language Class Notes |... | Fiveable">
            <a:extLst>
              <a:ext uri="{FF2B5EF4-FFF2-40B4-BE49-F238E27FC236}">
                <a16:creationId xmlns:a16="http://schemas.microsoft.com/office/drawing/2014/main" id="{C905EB59-B82C-3F6C-BAAF-58F8BE996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0" y="642668"/>
            <a:ext cx="10787825" cy="55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33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7761-FAC2-A50B-6837-3804390F7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2B1B6A3-B3C9-F2EF-F37E-614C5183D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9480" r="1117" b="8693"/>
          <a:stretch>
            <a:fillRect/>
          </a:stretch>
        </p:blipFill>
        <p:spPr>
          <a:xfrm>
            <a:off x="759125" y="690113"/>
            <a:ext cx="10696754" cy="5469147"/>
          </a:xfrm>
        </p:spPr>
      </p:pic>
    </p:spTree>
    <p:extLst>
      <p:ext uri="{BB962C8B-B14F-4D97-AF65-F5344CB8AC3E}">
        <p14:creationId xmlns:p14="http://schemas.microsoft.com/office/powerpoint/2010/main" val="2104404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2E81-5B8F-ED93-2F08-8715006E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B3F6-9D71-B5F6-C3DD-D0FC94DB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Pick key words and expand them.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br>
              <a:rPr lang="en-US" dirty="0"/>
            </a:br>
            <a:r>
              <a:rPr lang="en-US" dirty="0"/>
              <a:t>Topic: Education</a:t>
            </a:r>
            <a:br>
              <a:rPr lang="en-US" dirty="0"/>
            </a:br>
            <a:r>
              <a:rPr lang="en-US" dirty="0"/>
              <a:t>Keywords → skills, jobs, society</a:t>
            </a:r>
          </a:p>
          <a:p>
            <a:pPr marL="0" indent="0">
              <a:buNone/>
            </a:pPr>
            <a:r>
              <a:rPr lang="en-US" dirty="0"/>
              <a:t>👉 Each keyword = paragraph idea</a:t>
            </a:r>
          </a:p>
        </p:txBody>
      </p:sp>
    </p:spTree>
    <p:extLst>
      <p:ext uri="{BB962C8B-B14F-4D97-AF65-F5344CB8AC3E}">
        <p14:creationId xmlns:p14="http://schemas.microsoft.com/office/powerpoint/2010/main" val="143320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19" y="799538"/>
            <a:ext cx="10833066" cy="50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y Writing Process – Explorations in Literacy">
            <a:extLst>
              <a:ext uri="{FF2B5EF4-FFF2-40B4-BE49-F238E27FC236}">
                <a16:creationId xmlns:a16="http://schemas.microsoft.com/office/drawing/2014/main" id="{9ACABCF6-1416-6469-048F-C12F3C3CAE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CB5589-B3EC-DE69-14B5-31286F66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5" r="4502" b="7421"/>
          <a:stretch>
            <a:fillRect/>
          </a:stretch>
        </p:blipFill>
        <p:spPr>
          <a:xfrm>
            <a:off x="1912188" y="724619"/>
            <a:ext cx="8422257" cy="55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Pre-Writing?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0D30D-F762-1B1F-92BF-3EEB1DA6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11" y="2453415"/>
            <a:ext cx="5397261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Pre-writing is the first stage of the writing process, where writers: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-- Generate ideas</a:t>
            </a:r>
            <a:br>
              <a:rPr lang="en-US" dirty="0"/>
            </a:br>
            <a:r>
              <a:rPr lang="en-US" dirty="0"/>
              <a:t>-- Explore topics</a:t>
            </a:r>
            <a:br>
              <a:rPr lang="en-US" dirty="0"/>
            </a:br>
            <a:r>
              <a:rPr lang="en-US" dirty="0"/>
              <a:t>-- Plan structure</a:t>
            </a:r>
            <a:br>
              <a:rPr lang="en-US" dirty="0"/>
            </a:br>
            <a:r>
              <a:rPr lang="en-US" dirty="0"/>
              <a:t>-- Clarify purpose and audience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14C337-FCCD-C63A-950B-CD7DC71C2078}"/>
              </a:ext>
            </a:extLst>
          </p:cNvPr>
          <p:cNvSpPr txBox="1">
            <a:spLocks/>
          </p:cNvSpPr>
          <p:nvPr/>
        </p:nvSpPr>
        <p:spPr>
          <a:xfrm>
            <a:off x="5883215" y="2556932"/>
            <a:ext cx="539726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👉 It is the thinking stage before actual writing begins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🎯 </a:t>
            </a:r>
            <a:r>
              <a:rPr lang="en-US" b="1" dirty="0"/>
              <a:t>Key Purpose: </a:t>
            </a:r>
            <a:br>
              <a:rPr lang="en-US" dirty="0"/>
            </a:br>
            <a:r>
              <a:rPr lang="en-US" dirty="0"/>
              <a:t>To transform: ❌ vague thoughts → ✅ clear, organized ideas</a:t>
            </a:r>
          </a:p>
        </p:txBody>
      </p:sp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77E5-8861-B189-8814-372DC2D9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Background of Pre-Writing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74DF-6053-1617-87A9-820D24B0A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chemeClr val="accent1"/>
                </a:solidFill>
              </a:rPr>
              <a:t>Donald M. Murray </a:t>
            </a:r>
            <a:r>
              <a:rPr lang="en-US" b="1" dirty="0"/>
              <a:t>(1960s–1970s)</a:t>
            </a:r>
            <a:br>
              <a:rPr lang="en-US" b="1" dirty="0"/>
            </a:br>
            <a:r>
              <a:rPr lang="en-US" dirty="0"/>
              <a:t>Book: “</a:t>
            </a:r>
            <a:r>
              <a:rPr lang="en-US" dirty="0">
                <a:solidFill>
                  <a:schemeClr val="accent1"/>
                </a:solidFill>
              </a:rPr>
              <a:t>A Writer Teaches Writing</a:t>
            </a:r>
            <a:r>
              <a:rPr lang="en-US" dirty="0"/>
              <a:t>” (1968)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Contribution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Introduced writing as a process</a:t>
            </a:r>
            <a:br>
              <a:rPr lang="en-US" dirty="0"/>
            </a:br>
            <a:r>
              <a:rPr lang="en-US" dirty="0"/>
              <a:t>Emphasized pre-writing as discovery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His famous idea: “Writing is not a product, but a process.”</a:t>
            </a:r>
          </a:p>
        </p:txBody>
      </p:sp>
    </p:spTree>
    <p:extLst>
      <p:ext uri="{BB962C8B-B14F-4D97-AF65-F5344CB8AC3E}">
        <p14:creationId xmlns:p14="http://schemas.microsoft.com/office/powerpoint/2010/main" val="110582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47D9B-3FFF-23B3-0A73-CA310EBE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Janet Emig (1971)</a:t>
            </a:r>
            <a:br>
              <a:rPr lang="en-US" dirty="0"/>
            </a:br>
            <a:r>
              <a:rPr lang="en-US" dirty="0"/>
              <a:t>Work: “</a:t>
            </a:r>
            <a:r>
              <a:rPr lang="en-US" dirty="0">
                <a:solidFill>
                  <a:schemeClr val="accent1"/>
                </a:solidFill>
              </a:rPr>
              <a:t>The Composing Processes of Twelfth Graders</a:t>
            </a:r>
            <a:r>
              <a:rPr lang="en-US" dirty="0"/>
              <a:t>”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Contribution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Studied how students actually write</a:t>
            </a:r>
            <a:br>
              <a:rPr lang="en-US" dirty="0"/>
            </a:br>
            <a:r>
              <a:rPr lang="en-US" dirty="0"/>
              <a:t>- Highlighted recursive nature of writing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Pre-writing is not linear—it can repeat and evolve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9B0823-5109-04FA-4124-2BB17A26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Continued. . .</a:t>
            </a:r>
          </a:p>
        </p:txBody>
      </p:sp>
    </p:spTree>
    <p:extLst>
      <p:ext uri="{BB962C8B-B14F-4D97-AF65-F5344CB8AC3E}">
        <p14:creationId xmlns:p14="http://schemas.microsoft.com/office/powerpoint/2010/main" val="128164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E13C-0FB2-0207-46E4-4FE0C4D2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98BA-F74D-39EB-F9D2-8594E041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Describe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45AEC-36F5-BE53-92EB-7AB52847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Linda Flower &amp; John R. Hayes (1981)</a:t>
            </a:r>
            <a:br>
              <a:rPr lang="en-US" dirty="0"/>
            </a:br>
            <a:r>
              <a:rPr lang="en-US" dirty="0"/>
              <a:t>Model: </a:t>
            </a:r>
            <a:r>
              <a:rPr lang="en-US" dirty="0">
                <a:solidFill>
                  <a:schemeClr val="accent1"/>
                </a:solidFill>
              </a:rPr>
              <a:t>Cognitive Process Theory of Writing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2600" b="1" dirty="0"/>
              <a:t>Contribution: </a:t>
            </a:r>
            <a:r>
              <a:rPr lang="en-US" dirty="0"/>
              <a:t>Defined writing as:</a:t>
            </a:r>
            <a:br>
              <a:rPr lang="en-US" dirty="0"/>
            </a:br>
            <a:r>
              <a:rPr lang="en-US" dirty="0"/>
              <a:t>- Planning</a:t>
            </a:r>
            <a:br>
              <a:rPr lang="en-US" dirty="0"/>
            </a:br>
            <a:r>
              <a:rPr lang="en-US" dirty="0"/>
              <a:t>- Translating</a:t>
            </a:r>
            <a:br>
              <a:rPr lang="en-US" dirty="0"/>
            </a:br>
            <a:r>
              <a:rPr lang="en-US" dirty="0"/>
              <a:t>- Reviewing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Pre-writing = Planning Stage</a:t>
            </a:r>
          </a:p>
        </p:txBody>
      </p:sp>
    </p:spTree>
    <p:extLst>
      <p:ext uri="{BB962C8B-B14F-4D97-AF65-F5344CB8AC3E}">
        <p14:creationId xmlns:p14="http://schemas.microsoft.com/office/powerpoint/2010/main" val="146899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B7E5-54CA-5915-C855-7CFC8D573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556932"/>
            <a:ext cx="4692770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Peter Elbow (1973)</a:t>
            </a:r>
            <a:br>
              <a:rPr lang="en-US" b="1" dirty="0"/>
            </a:br>
            <a:r>
              <a:rPr lang="en-US" dirty="0"/>
              <a:t>Book: “</a:t>
            </a:r>
            <a:r>
              <a:rPr lang="en-US" dirty="0">
                <a:solidFill>
                  <a:schemeClr val="accent1"/>
                </a:solidFill>
              </a:rPr>
              <a:t>Writing Without Teachers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Contribution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Introduced Freewriting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👉 Focus: - Remove fear</a:t>
            </a:r>
            <a:br>
              <a:rPr lang="en-US" dirty="0"/>
            </a:br>
            <a:r>
              <a:rPr lang="en-US" dirty="0"/>
              <a:t>                 -  Encourage idea flow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5342A9-5B98-2F0A-ACC9-CE137D4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4674A2-91F0-34B9-EC41-5F897B72120B}"/>
              </a:ext>
            </a:extLst>
          </p:cNvPr>
          <p:cNvSpPr txBox="1">
            <a:spLocks/>
          </p:cNvSpPr>
          <p:nvPr/>
        </p:nvSpPr>
        <p:spPr>
          <a:xfrm>
            <a:off x="6360545" y="2556932"/>
            <a:ext cx="469277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>
                <a:solidFill>
                  <a:schemeClr val="accent1"/>
                </a:solidFill>
              </a:rPr>
              <a:t>Tony Buzan (1970s)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Concept</a:t>
            </a:r>
            <a:r>
              <a:rPr lang="en-US" dirty="0"/>
              <a:t>: Mind Mapping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Contribution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Visual thinking technique</a:t>
            </a:r>
          </a:p>
        </p:txBody>
      </p:sp>
    </p:spTree>
    <p:extLst>
      <p:ext uri="{BB962C8B-B14F-4D97-AF65-F5344CB8AC3E}">
        <p14:creationId xmlns:p14="http://schemas.microsoft.com/office/powerpoint/2010/main" val="2590928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1153</Words>
  <Application>Microsoft Office PowerPoint</Application>
  <PresentationFormat>Widescreen</PresentationFormat>
  <Paragraphs>123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Garamond</vt:lpstr>
      <vt:lpstr>Organic</vt:lpstr>
      <vt:lpstr>Pre-Writing</vt:lpstr>
      <vt:lpstr>PowerPoint Presentation</vt:lpstr>
      <vt:lpstr>PowerPoint Presentation</vt:lpstr>
      <vt:lpstr>PowerPoint Presentation</vt:lpstr>
      <vt:lpstr>What is Pre-Writing?</vt:lpstr>
      <vt:lpstr>Theoretical Background of Pre-Writing</vt:lpstr>
      <vt:lpstr>Continued. . .</vt:lpstr>
      <vt:lpstr>To Describe</vt:lpstr>
      <vt:lpstr>PowerPoint Presentation</vt:lpstr>
      <vt:lpstr> Importance of Pre-Writing</vt:lpstr>
      <vt:lpstr>Pre-Writing Techniques </vt:lpstr>
      <vt:lpstr>Brainstorming</vt:lpstr>
      <vt:lpstr>Freewriting (Peter Elbow)</vt:lpstr>
      <vt:lpstr>PowerPoint Presentation</vt:lpstr>
      <vt:lpstr>Listing</vt:lpstr>
      <vt:lpstr>Mind Mapping (Tony Buzan)</vt:lpstr>
      <vt:lpstr>Questioning (Journalistic Method)</vt:lpstr>
      <vt:lpstr>Clustering / Webbing</vt:lpstr>
      <vt:lpstr>Outlining</vt:lpstr>
      <vt:lpstr>Cubing</vt:lpstr>
      <vt:lpstr>SCAMPER</vt:lpstr>
      <vt:lpstr>PowerPoint Presentation</vt:lpstr>
      <vt:lpstr>Looping</vt:lpstr>
      <vt:lpstr>Research-Based Prewriting</vt:lpstr>
      <vt:lpstr>Graphic Organizers</vt:lpstr>
      <vt:lpstr>PowerPoint Presentation</vt:lpstr>
      <vt:lpstr>Journaling</vt:lpstr>
      <vt:lpstr>Role-Playing</vt:lpstr>
      <vt:lpstr>SWOT Analysis</vt:lpstr>
      <vt:lpstr>PowerPoint Presentation</vt:lpstr>
      <vt:lpstr>Keyword Mapping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154</cp:revision>
  <dcterms:created xsi:type="dcterms:W3CDTF">2025-10-16T09:52:35Z</dcterms:created>
  <dcterms:modified xsi:type="dcterms:W3CDTF">2026-04-02T09:53:54Z</dcterms:modified>
</cp:coreProperties>
</file>