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8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41" autoAdjust="0"/>
  </p:normalViewPr>
  <p:slideViewPr>
    <p:cSldViewPr snapToGrid="0">
      <p:cViewPr>
        <p:scale>
          <a:sx n="75" d="100"/>
          <a:sy n="75" d="100"/>
        </p:scale>
        <p:origin x="8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A9FD5-0313-9F15-8E76-0EFF11295538}"/>
              </a:ext>
            </a:extLst>
          </p:cNvPr>
          <p:cNvSpPr txBox="1"/>
          <p:nvPr/>
        </p:nvSpPr>
        <p:spPr>
          <a:xfrm>
            <a:off x="3037840" y="2967335"/>
            <a:ext cx="6116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SUBJECT: ENGLISH</a:t>
            </a:r>
            <a:endParaRPr lang="en-US" sz="4000" b="1" u="sng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FSC 1</a:t>
            </a:r>
            <a:endParaRPr lang="en-US" sz="4000" b="1" u="sng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ANILA KHALID</a:t>
            </a:r>
          </a:p>
        </p:txBody>
      </p:sp>
    </p:spTree>
    <p:extLst>
      <p:ext uri="{BB962C8B-B14F-4D97-AF65-F5344CB8AC3E}">
        <p14:creationId xmlns:p14="http://schemas.microsoft.com/office/powerpoint/2010/main" val="16224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6145BB-697F-3A77-60C1-356CA32E6134}"/>
              </a:ext>
            </a:extLst>
          </p:cNvPr>
          <p:cNvSpPr txBox="1"/>
          <p:nvPr/>
        </p:nvSpPr>
        <p:spPr>
          <a:xfrm>
            <a:off x="1612490" y="1258529"/>
            <a:ext cx="754134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Stanza</a:t>
            </a:r>
            <a:r>
              <a:rPr lang="en-US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en-US" dirty="0"/>
              <a:t> –</a:t>
            </a:r>
          </a:p>
          <a:p>
            <a:r>
              <a:rPr lang="en-US" dirty="0"/>
              <a:t> </a:t>
            </a:r>
            <a:r>
              <a:rPr lang="en-US" sz="3200" b="1" dirty="0"/>
              <a:t>Conclusion &amp; Refrain:</a:t>
            </a:r>
          </a:p>
          <a:p>
            <a:r>
              <a:rPr lang="en-US" sz="2800" dirty="0"/>
              <a:t>The Text</a:t>
            </a:r>
          </a:p>
          <a:p>
            <a:r>
              <a:rPr lang="en-US" sz="2800" dirty="0"/>
              <a:t>Heigh-ho! sing, heigh-ho! unto the green holly:</a:t>
            </a:r>
          </a:p>
          <a:p>
            <a:r>
              <a:rPr lang="en-US" sz="2800" dirty="0"/>
              <a:t>Most friendship is feigning, most loving mere folly:</a:t>
            </a:r>
          </a:p>
          <a:p>
            <a:r>
              <a:rPr lang="en-US" sz="2800" dirty="0"/>
              <a:t>Then, heigh-ho, the holly!</a:t>
            </a:r>
          </a:p>
          <a:p>
            <a:r>
              <a:rPr lang="en-US" sz="2800" dirty="0"/>
              <a:t>This life is most jolly.</a:t>
            </a:r>
          </a:p>
        </p:txBody>
      </p:sp>
    </p:spTree>
    <p:extLst>
      <p:ext uri="{BB962C8B-B14F-4D97-AF65-F5344CB8AC3E}">
        <p14:creationId xmlns:p14="http://schemas.microsoft.com/office/powerpoint/2010/main" val="239167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70CB9F-8E2A-435D-5D07-CD3081A0DA2D}"/>
              </a:ext>
            </a:extLst>
          </p:cNvPr>
          <p:cNvSpPr txBox="1"/>
          <p:nvPr/>
        </p:nvSpPr>
        <p:spPr>
          <a:xfrm>
            <a:off x="1445342" y="973394"/>
            <a:ext cx="905550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Summary of Themes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C00000"/>
                </a:solidFill>
              </a:rPr>
              <a:t>Nature vs. Man</a:t>
            </a:r>
            <a:r>
              <a:rPr lang="en-US" sz="3200" b="1" dirty="0"/>
              <a:t>:</a:t>
            </a:r>
            <a:r>
              <a:rPr lang="en-US" sz="3200" dirty="0"/>
              <a:t> Nature is harsh but honest. Humans can be kind on the surface but "bitter" underneath.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C00000"/>
                </a:solidFill>
              </a:rPr>
              <a:t>Ingratitude:</a:t>
            </a:r>
            <a:r>
              <a:rPr lang="en-US" sz="3200" u="sng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This is the "poison" of the poem. The poet argues that forgetting a kindness is the ultimate sin.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C00000"/>
                </a:solidFill>
              </a:rPr>
              <a:t>Stoicism</a:t>
            </a:r>
            <a:r>
              <a:rPr lang="en-US" sz="3200" b="1" dirty="0"/>
              <a:t>:</a:t>
            </a:r>
            <a:r>
              <a:rPr lang="en-US" sz="3200" dirty="0"/>
              <a:t> Despite the betrayal of friends, the poem encourages a "jolly" outlook by turning toward the simplicity of nature (the holly).</a:t>
            </a:r>
          </a:p>
        </p:txBody>
      </p:sp>
    </p:spTree>
    <p:extLst>
      <p:ext uri="{BB962C8B-B14F-4D97-AF65-F5344CB8AC3E}">
        <p14:creationId xmlns:p14="http://schemas.microsoft.com/office/powerpoint/2010/main" val="253700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41F2-919E-D160-FF6F-F30EF391B321}"/>
              </a:ext>
            </a:extLst>
          </p:cNvPr>
          <p:cNvSpPr txBox="1"/>
          <p:nvPr/>
        </p:nvSpPr>
        <p:spPr>
          <a:xfrm>
            <a:off x="1868129" y="1514169"/>
            <a:ext cx="78559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Title: </a:t>
            </a:r>
            <a:r>
              <a:rPr lang="en-US" sz="3200" b="1" u="sng" dirty="0">
                <a:solidFill>
                  <a:srgbClr val="C00000"/>
                </a:solidFill>
              </a:rPr>
              <a:t>Blow, Blow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u="sng" dirty="0">
                <a:solidFill>
                  <a:srgbClr val="C00000"/>
                </a:solidFill>
              </a:rPr>
              <a:t>Thou Winter Wind</a:t>
            </a:r>
          </a:p>
          <a:p>
            <a:r>
              <a:rPr lang="en-US" sz="3200" b="1" dirty="0"/>
              <a:t>Poet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r>
              <a:rPr lang="en-US" sz="3200" b="1" u="sng" dirty="0">
                <a:solidFill>
                  <a:srgbClr val="C00000"/>
                </a:solidFill>
              </a:rPr>
              <a:t>William Shakespeare</a:t>
            </a:r>
          </a:p>
          <a:p>
            <a:r>
              <a:rPr lang="en-US" sz="3200" b="1" dirty="0"/>
              <a:t>Source</a:t>
            </a:r>
            <a:r>
              <a:rPr lang="en-US" sz="3200" b="1" dirty="0">
                <a:solidFill>
                  <a:srgbClr val="C00000"/>
                </a:solidFill>
              </a:rPr>
              <a:t>: From the play As You Like It (Act II, Scene VII)</a:t>
            </a:r>
          </a:p>
        </p:txBody>
      </p:sp>
    </p:spTree>
    <p:extLst>
      <p:ext uri="{BB962C8B-B14F-4D97-AF65-F5344CB8AC3E}">
        <p14:creationId xmlns:p14="http://schemas.microsoft.com/office/powerpoint/2010/main" val="161144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B7FFE-1D5D-A3E5-89EB-FA12680AAC71}"/>
              </a:ext>
            </a:extLst>
          </p:cNvPr>
          <p:cNvSpPr txBox="1"/>
          <p:nvPr/>
        </p:nvSpPr>
        <p:spPr>
          <a:xfrm>
            <a:off x="1671484" y="1248697"/>
            <a:ext cx="862289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Introduction</a:t>
            </a:r>
            <a:r>
              <a:rPr lang="en-US" dirty="0"/>
              <a:t> </a:t>
            </a:r>
            <a:r>
              <a:rPr lang="en-US" sz="2800" b="1" dirty="0"/>
              <a:t>of</a:t>
            </a:r>
            <a:r>
              <a:rPr lang="en-US" dirty="0"/>
              <a:t> </a:t>
            </a:r>
            <a:r>
              <a:rPr lang="en-US" sz="3200" b="1" dirty="0"/>
              <a:t>the</a:t>
            </a:r>
            <a:r>
              <a:rPr lang="en-US" dirty="0"/>
              <a:t> </a:t>
            </a:r>
            <a:r>
              <a:rPr lang="en-US" sz="3200" b="1" dirty="0"/>
              <a:t>Poet:</a:t>
            </a:r>
          </a:p>
          <a:p>
            <a:r>
              <a:rPr lang="en-US" sz="3200" b="1" dirty="0"/>
              <a:t>William</a:t>
            </a:r>
            <a:r>
              <a:rPr lang="en-US" dirty="0"/>
              <a:t> </a:t>
            </a:r>
            <a:r>
              <a:rPr lang="en-US" sz="3200" b="1" dirty="0"/>
              <a:t>Shakespeare</a:t>
            </a:r>
            <a:r>
              <a:rPr lang="en-US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(1564–1616</a:t>
            </a:r>
            <a:r>
              <a:rPr lang="en-US" dirty="0"/>
              <a:t>)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The Bard of Avon</a:t>
            </a:r>
            <a:r>
              <a:rPr lang="en-US" dirty="0"/>
              <a:t>: Widely regarded as the greatest dramatist and poet in the English language.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Literary Context</a:t>
            </a:r>
            <a:r>
              <a:rPr lang="en-US" dirty="0"/>
              <a:t>: This poem is actually a song sung by the character Amiens in the play As You Like It.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Thematic Focus: </a:t>
            </a:r>
            <a:r>
              <a:rPr lang="en-US" dirty="0"/>
              <a:t>Shakespeare often explored the complexities of human nature. In this poem, he contrasts the harshness of nature with the even harsher reality of human ingratitude and betrayal.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Style</a:t>
            </a:r>
            <a:r>
              <a:rPr lang="en-US" dirty="0"/>
              <a:t>: Known for his mastery of the sonnet and blank verse, his songs within plays usually provide a cynical or emotional commentary on the plot.</a:t>
            </a:r>
          </a:p>
        </p:txBody>
      </p:sp>
    </p:spTree>
    <p:extLst>
      <p:ext uri="{BB962C8B-B14F-4D97-AF65-F5344CB8AC3E}">
        <p14:creationId xmlns:p14="http://schemas.microsoft.com/office/powerpoint/2010/main" val="209027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264CE7-67FF-BB07-D832-C9154477E1BD}"/>
              </a:ext>
            </a:extLst>
          </p:cNvPr>
          <p:cNvSpPr txBox="1"/>
          <p:nvPr/>
        </p:nvSpPr>
        <p:spPr>
          <a:xfrm>
            <a:off x="1920240" y="985521"/>
            <a:ext cx="723359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Stanza 1 </a:t>
            </a:r>
            <a:r>
              <a:rPr lang="en-US" b="1" dirty="0"/>
              <a:t>– </a:t>
            </a:r>
          </a:p>
          <a:p>
            <a:r>
              <a:rPr lang="en-US" sz="2400" b="1" dirty="0"/>
              <a:t>Poem &amp; Analysis</a:t>
            </a:r>
          </a:p>
          <a:p>
            <a:r>
              <a:rPr lang="en-US" sz="2400" b="1" dirty="0"/>
              <a:t>The Text</a:t>
            </a:r>
          </a:p>
          <a:p>
            <a:r>
              <a:rPr lang="en-US" sz="2400" b="1" dirty="0"/>
              <a:t>Blow, blow, thou winter wind,</a:t>
            </a:r>
          </a:p>
          <a:p>
            <a:r>
              <a:rPr lang="en-US" sz="2400" b="1" dirty="0"/>
              <a:t>Thou art not so unkind</a:t>
            </a:r>
          </a:p>
          <a:p>
            <a:r>
              <a:rPr lang="en-US" sz="2400" b="1" dirty="0"/>
              <a:t>As man’s ingratitude;</a:t>
            </a:r>
          </a:p>
          <a:p>
            <a:r>
              <a:rPr lang="en-US" sz="2400" b="1" dirty="0"/>
              <a:t>Thy tooth is not so keen,</a:t>
            </a:r>
          </a:p>
          <a:p>
            <a:r>
              <a:rPr lang="en-US" sz="2400" b="1" dirty="0"/>
              <a:t>Because thou art not seen,</a:t>
            </a:r>
          </a:p>
          <a:p>
            <a:r>
              <a:rPr lang="en-US" sz="2400" b="1" dirty="0"/>
              <a:t>Although thy breath be rude.</a:t>
            </a:r>
          </a:p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V</a:t>
            </a:r>
            <a:r>
              <a:rPr 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ocabulary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Ingratitude: Ungratefulness; lack of appreciation.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Keen: Sharp or piercing.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Rude: Rough, harsh, or violent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81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F2C168-7594-FEBD-A0DC-A6916D2990F0}"/>
              </a:ext>
            </a:extLst>
          </p:cNvPr>
          <p:cNvSpPr txBox="1"/>
          <p:nvPr/>
        </p:nvSpPr>
        <p:spPr>
          <a:xfrm>
            <a:off x="1483360" y="1158240"/>
            <a:ext cx="95402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Paraphrasing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The poet calls upon the cold winter wind to blow. He claims that even though the wind is freezing, it is not as cruel as a person who shows no thanks for a favor. The wind’s "bite" isn't as sharp as a friend's betrayal because the wind is an invisible force of nature, not a calculated personal attack.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Explanation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Shakespeare uses Personification to give the wind a "tooth" and "breath." The central idea is that physical pain from the weather is easier to bear than the emotional pain of being treated poorly by someone you trusted.</a:t>
            </a:r>
          </a:p>
        </p:txBody>
      </p:sp>
    </p:spTree>
    <p:extLst>
      <p:ext uri="{BB962C8B-B14F-4D97-AF65-F5344CB8AC3E}">
        <p14:creationId xmlns:p14="http://schemas.microsoft.com/office/powerpoint/2010/main" val="87154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96B1EC-601C-34E0-77AF-36959FADDFC2}"/>
              </a:ext>
            </a:extLst>
          </p:cNvPr>
          <p:cNvSpPr txBox="1"/>
          <p:nvPr/>
        </p:nvSpPr>
        <p:spPr>
          <a:xfrm>
            <a:off x="2174240" y="1168400"/>
            <a:ext cx="7934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Stanza 2 –</a:t>
            </a:r>
          </a:p>
          <a:p>
            <a:r>
              <a:rPr lang="en-US" dirty="0"/>
              <a:t> </a:t>
            </a:r>
            <a:r>
              <a:rPr lang="en-US" sz="2400" dirty="0"/>
              <a:t>Heigh-ho! sing, heigh-ho! unto the green holly:</a:t>
            </a:r>
          </a:p>
          <a:p>
            <a:r>
              <a:rPr lang="en-US" sz="2400" dirty="0"/>
              <a:t>Most friendship is feigning, most loving mere folly:</a:t>
            </a:r>
          </a:p>
          <a:p>
            <a:r>
              <a:rPr lang="en-US" sz="2400" dirty="0"/>
              <a:t>Then, heigh-ho, the holly!</a:t>
            </a:r>
          </a:p>
          <a:p>
            <a:r>
              <a:rPr lang="en-US" sz="2400" dirty="0"/>
              <a:t>This life is most jolly.</a:t>
            </a:r>
          </a:p>
          <a:p>
            <a:endParaRPr lang="en-US" sz="2400" dirty="0"/>
          </a:p>
          <a:p>
            <a:r>
              <a:rPr 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Vocabulary: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Feigning: Pretending; insincere; faking.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Mere: Nothing more than; simple.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Folly: Foolishness; lack of good sense.</a:t>
            </a:r>
          </a:p>
        </p:txBody>
      </p:sp>
    </p:spTree>
    <p:extLst>
      <p:ext uri="{BB962C8B-B14F-4D97-AF65-F5344CB8AC3E}">
        <p14:creationId xmlns:p14="http://schemas.microsoft.com/office/powerpoint/2010/main" val="171252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B0913-938F-3751-B397-925BF8B15ABE}"/>
              </a:ext>
            </a:extLst>
          </p:cNvPr>
          <p:cNvSpPr txBox="1"/>
          <p:nvPr/>
        </p:nvSpPr>
        <p:spPr>
          <a:xfrm>
            <a:off x="1554480" y="1239521"/>
            <a:ext cx="92252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Paraphrasing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/>
              <a:t>The chorus tells us to sing with a "heigh-ho" toward the green holly tree (a symbol of winter and survival). It bluntly states that most friendships are fake and most love is just a foolish waste of time. Despite this cynical view, the singer concludes that life is still worth enjoying ("most jolly").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Explanation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/>
              <a:t>This stanza serves as the refrain. It contrasts the "green holly" (nature) with "feigning friendship" (humanity). It suggests a "grin and bear it" attitude—acknowledging that people are disappointing but choosing to remain cheerful anyway.</a:t>
            </a:r>
          </a:p>
        </p:txBody>
      </p:sp>
    </p:spTree>
    <p:extLst>
      <p:ext uri="{BB962C8B-B14F-4D97-AF65-F5344CB8AC3E}">
        <p14:creationId xmlns:p14="http://schemas.microsoft.com/office/powerpoint/2010/main" val="377282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DFFC0-E426-2F9A-735C-EFC3E6BC77BD}"/>
              </a:ext>
            </a:extLst>
          </p:cNvPr>
          <p:cNvSpPr txBox="1"/>
          <p:nvPr/>
        </p:nvSpPr>
        <p:spPr>
          <a:xfrm>
            <a:off x="1272541" y="944880"/>
            <a:ext cx="80484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Stanza</a:t>
            </a:r>
            <a:r>
              <a:rPr lang="en-US" sz="2000" dirty="0"/>
              <a:t> </a:t>
            </a:r>
            <a:r>
              <a:rPr lang="en-US" sz="3200" b="1" u="sng" dirty="0">
                <a:solidFill>
                  <a:srgbClr val="C00000"/>
                </a:solidFill>
              </a:rPr>
              <a:t>3</a:t>
            </a:r>
            <a:r>
              <a:rPr lang="en-US" sz="2000" dirty="0"/>
              <a:t> – </a:t>
            </a:r>
          </a:p>
          <a:p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</a:rPr>
              <a:t>Poem &amp; Analysis: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dirty="0"/>
              <a:t>Text: </a:t>
            </a:r>
          </a:p>
          <a:p>
            <a:r>
              <a:rPr lang="en-US" sz="2400" dirty="0"/>
              <a:t>Freeze, freeze, thou bitter sky,</a:t>
            </a:r>
          </a:p>
          <a:p>
            <a:r>
              <a:rPr lang="en-US" sz="2400" dirty="0"/>
              <a:t>That dost not bite so nigh</a:t>
            </a:r>
          </a:p>
          <a:p>
            <a:r>
              <a:rPr lang="en-US" sz="2400" dirty="0"/>
              <a:t>As benefits forgot:</a:t>
            </a:r>
          </a:p>
          <a:p>
            <a:r>
              <a:rPr lang="en-US" sz="2400" dirty="0"/>
              <a:t>Though thou the waters warp,</a:t>
            </a:r>
          </a:p>
          <a:p>
            <a:r>
              <a:rPr lang="en-US" sz="2400" dirty="0"/>
              <a:t>Thy sting is not so </a:t>
            </a:r>
            <a:r>
              <a:rPr lang="en-US" sz="2400" dirty="0" err="1"/>
              <a:t>sharpAs</a:t>
            </a:r>
            <a:r>
              <a:rPr lang="en-US" sz="2400" dirty="0"/>
              <a:t> friend remembered not.</a:t>
            </a:r>
          </a:p>
          <a:p>
            <a:r>
              <a:rPr lang="en-US" sz="2400" b="1" u="sng" dirty="0">
                <a:solidFill>
                  <a:srgbClr val="0070C0"/>
                </a:solidFill>
                <a:highlight>
                  <a:srgbClr val="FFFF00"/>
                </a:highlight>
              </a:rPr>
              <a:t>Vocabulary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Nigh: Near; closely.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Warp: To twist, freeze, or change the shape (referring to ice).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Sting: A sharp tingling pain.</a:t>
            </a:r>
          </a:p>
        </p:txBody>
      </p:sp>
    </p:spTree>
    <p:extLst>
      <p:ext uri="{BB962C8B-B14F-4D97-AF65-F5344CB8AC3E}">
        <p14:creationId xmlns:p14="http://schemas.microsoft.com/office/powerpoint/2010/main" val="270737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FF33D-690C-C2F5-E4D7-3AC84CFB3DE4}"/>
              </a:ext>
            </a:extLst>
          </p:cNvPr>
          <p:cNvSpPr txBox="1"/>
          <p:nvPr/>
        </p:nvSpPr>
        <p:spPr>
          <a:xfrm>
            <a:off x="975360" y="1151031"/>
            <a:ext cx="98348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Paraphrasing</a:t>
            </a:r>
            <a:r>
              <a:rPr lang="en-US" sz="3600" b="1" dirty="0"/>
              <a:t>:</a:t>
            </a:r>
          </a:p>
          <a:p>
            <a:r>
              <a:rPr lang="en-US" sz="2400" dirty="0"/>
              <a:t>The poet addresses the sky, asking it to freeze the world. He says the cold sky doesn't hurt as much as a "forgotten benefit" (when someone forgets a favor you did for them). Even though the cold can turn water into ice (warp), it isn't as painful as a friend who chooses to forget your relationship.</a:t>
            </a:r>
          </a:p>
          <a:p>
            <a:r>
              <a:rPr lang="en-US" sz="3600" b="1" u="sng" dirty="0">
                <a:solidFill>
                  <a:srgbClr val="C00000"/>
                </a:solidFill>
              </a:rPr>
              <a:t>Explanation:</a:t>
            </a:r>
          </a:p>
          <a:p>
            <a:r>
              <a:rPr lang="en-US" sz="24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hakespeare </a:t>
            </a:r>
            <a:r>
              <a:rPr lang="en-US" sz="2400" dirty="0"/>
              <a:t>compares the physical freezing of water to the emotional freezing of a relationship. The "bitter sky" is cold, but the "bitterness" of a friend who ignores past kindness is much more damaging to the soul.</a:t>
            </a:r>
          </a:p>
        </p:txBody>
      </p:sp>
    </p:spTree>
    <p:extLst>
      <p:ext uri="{BB962C8B-B14F-4D97-AF65-F5344CB8AC3E}">
        <p14:creationId xmlns:p14="http://schemas.microsoft.com/office/powerpoint/2010/main" val="4149697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812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Anonymous Person</cp:lastModifiedBy>
  <cp:revision>60</cp:revision>
  <dcterms:created xsi:type="dcterms:W3CDTF">2025-11-09T06:51:00Z</dcterms:created>
  <dcterms:modified xsi:type="dcterms:W3CDTF">2026-04-07T04:07:19Z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