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4" r:id="rId15"/>
    <p:sldId id="269" r:id="rId16"/>
    <p:sldId id="275" r:id="rId17"/>
    <p:sldId id="270" r:id="rId18"/>
    <p:sldId id="276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1415332"/>
            <a:ext cx="599784" cy="3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431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Spinosum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/>
              <a:t>layers of cells </a:t>
            </a:r>
          </a:p>
          <a:p>
            <a:r>
              <a:rPr lang="en-US" dirty="0"/>
              <a:t>Cells appear </a:t>
            </a:r>
            <a:r>
              <a:rPr lang="en-US" b="1" dirty="0"/>
              <a:t>spiny</a:t>
            </a:r>
            <a:r>
              <a:rPr lang="en-US" dirty="0"/>
              <a:t> due to desmosomes </a:t>
            </a:r>
          </a:p>
          <a:p>
            <a:r>
              <a:rPr lang="en-US" dirty="0"/>
              <a:t>Provides </a:t>
            </a:r>
            <a:r>
              <a:rPr lang="en-US" b="1" dirty="0"/>
              <a:t>strength and flexibility</a:t>
            </a:r>
            <a:r>
              <a:rPr lang="en-US" dirty="0"/>
              <a:t> </a:t>
            </a:r>
          </a:p>
          <a:p>
            <a:r>
              <a:rPr lang="en-US" dirty="0"/>
              <a:t>Contains </a:t>
            </a:r>
            <a:r>
              <a:rPr lang="en-US" b="1" dirty="0"/>
              <a:t>Langerhans cells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431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7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Granulosum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3–5 </a:t>
            </a:r>
            <a:r>
              <a:rPr lang="en-US" dirty="0"/>
              <a:t>layers of flattened cells </a:t>
            </a:r>
          </a:p>
          <a:p>
            <a:r>
              <a:rPr lang="en-US" dirty="0"/>
              <a:t>Contains </a:t>
            </a:r>
            <a:r>
              <a:rPr lang="en-US" b="1" dirty="0" err="1"/>
              <a:t>keratohyalin</a:t>
            </a:r>
            <a:r>
              <a:rPr lang="en-US" b="1" dirty="0"/>
              <a:t> granules</a:t>
            </a:r>
            <a:r>
              <a:rPr lang="en-US" dirty="0"/>
              <a:t> </a:t>
            </a:r>
          </a:p>
          <a:p>
            <a:r>
              <a:rPr lang="en-US" dirty="0"/>
              <a:t>Cells begin to </a:t>
            </a:r>
            <a:r>
              <a:rPr lang="en-US" b="1" dirty="0"/>
              <a:t>die</a:t>
            </a:r>
            <a:r>
              <a:rPr lang="en-US" dirty="0"/>
              <a:t> </a:t>
            </a:r>
          </a:p>
          <a:p>
            <a:r>
              <a:rPr lang="en-US" dirty="0"/>
              <a:t>Formation of </a:t>
            </a:r>
            <a:r>
              <a:rPr lang="en-US" b="1" dirty="0"/>
              <a:t>waterproof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431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1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Lucidum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</a:t>
            </a:r>
            <a:r>
              <a:rPr lang="en-US" dirty="0"/>
              <a:t>only in </a:t>
            </a:r>
            <a:r>
              <a:rPr lang="en-US" b="1" dirty="0"/>
              <a:t>thick skin</a:t>
            </a:r>
            <a:r>
              <a:rPr lang="en-US" dirty="0"/>
              <a:t> (palms &amp; soles) </a:t>
            </a:r>
          </a:p>
          <a:p>
            <a:r>
              <a:rPr lang="en-US" dirty="0"/>
              <a:t>Thin, clear layer </a:t>
            </a:r>
          </a:p>
          <a:p>
            <a:r>
              <a:rPr lang="en-US" dirty="0"/>
              <a:t>Provides extra </a:t>
            </a:r>
            <a:r>
              <a:rPr lang="en-US" b="1" dirty="0"/>
              <a:t>protection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23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431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Corneum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Outermost </a:t>
            </a:r>
            <a:r>
              <a:rPr lang="en-US" dirty="0"/>
              <a:t>layer </a:t>
            </a:r>
          </a:p>
          <a:p>
            <a:r>
              <a:rPr lang="en-US" dirty="0"/>
              <a:t>Composed of </a:t>
            </a:r>
            <a:r>
              <a:rPr lang="en-US" b="1" dirty="0"/>
              <a:t>dead, keratinized cells</a:t>
            </a:r>
            <a:r>
              <a:rPr lang="en-US" dirty="0"/>
              <a:t> </a:t>
            </a:r>
          </a:p>
          <a:p>
            <a:r>
              <a:rPr lang="en-US" dirty="0"/>
              <a:t>Cells are flattened and scale-like </a:t>
            </a:r>
          </a:p>
          <a:p>
            <a:r>
              <a:rPr lang="en-US" dirty="0"/>
              <a:t>Provides: </a:t>
            </a:r>
          </a:p>
          <a:p>
            <a:pPr lvl="1"/>
            <a:r>
              <a:rPr lang="en-US" dirty="0"/>
              <a:t>Barrier against environment </a:t>
            </a:r>
          </a:p>
          <a:p>
            <a:pPr lvl="1"/>
            <a:r>
              <a:rPr lang="en-US" dirty="0"/>
              <a:t>Prevents water loss </a:t>
            </a:r>
          </a:p>
          <a:p>
            <a:r>
              <a:rPr lang="en-US" dirty="0"/>
              <a:t>Continuously shed (</a:t>
            </a:r>
            <a:r>
              <a:rPr lang="en-US" b="1" dirty="0"/>
              <a:t>desquamation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284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1"/>
            <a:ext cx="11243144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Epidermis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/>
              <a:t>(physical, chemical, biological) </a:t>
            </a:r>
          </a:p>
          <a:p>
            <a:r>
              <a:rPr lang="en-US" dirty="0"/>
              <a:t>Prevents dehydration </a:t>
            </a:r>
          </a:p>
          <a:p>
            <a:r>
              <a:rPr lang="en-US" dirty="0"/>
              <a:t>UV protection (melanin) </a:t>
            </a:r>
          </a:p>
          <a:p>
            <a:r>
              <a:rPr lang="en-US" dirty="0"/>
              <a:t>Sensory role (touch receptors) </a:t>
            </a:r>
          </a:p>
          <a:p>
            <a:r>
              <a:rPr lang="en-US" dirty="0"/>
              <a:t>Immune defense</a:t>
            </a:r>
          </a:p>
        </p:txBody>
      </p:sp>
    </p:spTree>
    <p:extLst>
      <p:ext uri="{BB962C8B-B14F-4D97-AF65-F5344CB8AC3E}">
        <p14:creationId xmlns:p14="http://schemas.microsoft.com/office/powerpoint/2010/main" val="80238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EPIDERMIS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epidermis is the </a:t>
            </a:r>
            <a:r>
              <a:rPr lang="en-US" b="1" dirty="0"/>
              <a:t>outermost layer of the skin</a:t>
            </a:r>
            <a:r>
              <a:rPr lang="en-US" dirty="0"/>
              <a:t> </a:t>
            </a:r>
          </a:p>
          <a:p>
            <a:r>
              <a:rPr lang="en-US" dirty="0"/>
              <a:t>Acts as a </a:t>
            </a:r>
            <a:r>
              <a:rPr lang="en-US" b="1" dirty="0"/>
              <a:t>protective barrier</a:t>
            </a:r>
            <a:r>
              <a:rPr lang="en-US" dirty="0"/>
              <a:t> against: </a:t>
            </a:r>
          </a:p>
          <a:p>
            <a:pPr lvl="1"/>
            <a:r>
              <a:rPr lang="en-US" dirty="0"/>
              <a:t>Microorganisms </a:t>
            </a:r>
          </a:p>
          <a:p>
            <a:pPr lvl="1"/>
            <a:r>
              <a:rPr lang="en-US" dirty="0"/>
              <a:t>UV radiation </a:t>
            </a:r>
          </a:p>
          <a:p>
            <a:pPr lvl="1"/>
            <a:r>
              <a:rPr lang="en-US" dirty="0"/>
              <a:t>Water loss </a:t>
            </a:r>
          </a:p>
          <a:p>
            <a:r>
              <a:rPr lang="en-US" dirty="0"/>
              <a:t>Composed mainly of </a:t>
            </a:r>
            <a:r>
              <a:rPr lang="en-US" b="1" dirty="0"/>
              <a:t>keratinized stratified squamous epithelium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9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11219290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8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2"/>
            <a:ext cx="11227241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3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Avascular</a:t>
            </a:r>
            <a:r>
              <a:rPr lang="en-US" dirty="0" smtClean="0"/>
              <a:t> </a:t>
            </a:r>
            <a:r>
              <a:rPr lang="en-US" dirty="0"/>
              <a:t>(no blood vessels) </a:t>
            </a:r>
          </a:p>
          <a:p>
            <a:r>
              <a:rPr lang="en-US" dirty="0"/>
              <a:t>Receives nutrients via </a:t>
            </a:r>
            <a:r>
              <a:rPr lang="en-US" b="1" dirty="0"/>
              <a:t>diffusion from dermis</a:t>
            </a:r>
            <a:r>
              <a:rPr lang="en-US" dirty="0"/>
              <a:t> </a:t>
            </a:r>
          </a:p>
          <a:p>
            <a:r>
              <a:rPr lang="en-US" dirty="0"/>
              <a:t>Continuously undergoes </a:t>
            </a:r>
            <a:r>
              <a:rPr lang="en-US" b="1" dirty="0"/>
              <a:t>cell renewal</a:t>
            </a:r>
            <a:r>
              <a:rPr lang="en-US" dirty="0"/>
              <a:t> </a:t>
            </a:r>
          </a:p>
          <a:p>
            <a:r>
              <a:rPr lang="en-US" dirty="0"/>
              <a:t>Thickness varies by body location: </a:t>
            </a:r>
          </a:p>
          <a:p>
            <a:pPr lvl="1"/>
            <a:r>
              <a:rPr lang="en-US" dirty="0"/>
              <a:t>Thick skin (palms, soles) </a:t>
            </a:r>
          </a:p>
          <a:p>
            <a:pPr lvl="1"/>
            <a:r>
              <a:rPr lang="en-US" dirty="0"/>
              <a:t>Thin skin (rest of body)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0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Cell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Keratinocytes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Most abundant cells </a:t>
            </a:r>
          </a:p>
          <a:p>
            <a:pPr lvl="1"/>
            <a:r>
              <a:rPr lang="en-US" dirty="0"/>
              <a:t>Produce </a:t>
            </a:r>
            <a:r>
              <a:rPr lang="en-US" b="1" dirty="0"/>
              <a:t>keratin</a:t>
            </a:r>
            <a:r>
              <a:rPr lang="en-US" dirty="0"/>
              <a:t> (protective protein) </a:t>
            </a:r>
          </a:p>
          <a:p>
            <a:r>
              <a:rPr lang="en-US" b="1" dirty="0"/>
              <a:t>Melanocytes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Produce </a:t>
            </a:r>
            <a:r>
              <a:rPr lang="en-US" b="1" dirty="0"/>
              <a:t>melanin</a:t>
            </a:r>
            <a:r>
              <a:rPr lang="en-US" dirty="0"/>
              <a:t> (skin pigment) </a:t>
            </a:r>
          </a:p>
          <a:p>
            <a:pPr lvl="1"/>
            <a:r>
              <a:rPr lang="en-US" dirty="0"/>
              <a:t>Protect against UV radiation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3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Langerhans 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Immune defense </a:t>
            </a:r>
          </a:p>
          <a:p>
            <a:pPr lvl="1"/>
            <a:r>
              <a:rPr lang="en-US" dirty="0"/>
              <a:t>Detect pathogens </a:t>
            </a:r>
          </a:p>
          <a:p>
            <a:r>
              <a:rPr lang="en-US" b="1" dirty="0"/>
              <a:t>Merkel cells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Sensory receptors </a:t>
            </a:r>
          </a:p>
          <a:p>
            <a:pPr lvl="1"/>
            <a:r>
              <a:rPr lang="en-US" dirty="0"/>
              <a:t>Associated with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the Epidermis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/>
              <a:t>From deep to superficial)</a:t>
            </a:r>
          </a:p>
          <a:p>
            <a:r>
              <a:rPr lang="en-US" dirty="0"/>
              <a:t>Stratum </a:t>
            </a:r>
            <a:r>
              <a:rPr lang="en-US" dirty="0" err="1"/>
              <a:t>basale</a:t>
            </a:r>
            <a:r>
              <a:rPr lang="en-US" dirty="0"/>
              <a:t> </a:t>
            </a:r>
          </a:p>
          <a:p>
            <a:r>
              <a:rPr lang="en-US" dirty="0"/>
              <a:t>Stratum </a:t>
            </a:r>
            <a:r>
              <a:rPr lang="en-US" dirty="0" err="1"/>
              <a:t>spinosum</a:t>
            </a:r>
            <a:r>
              <a:rPr lang="en-US" dirty="0"/>
              <a:t> </a:t>
            </a:r>
          </a:p>
          <a:p>
            <a:r>
              <a:rPr lang="en-US" dirty="0"/>
              <a:t>Stratum granulosum </a:t>
            </a:r>
          </a:p>
          <a:p>
            <a:r>
              <a:rPr lang="en-US" dirty="0"/>
              <a:t>Stratum </a:t>
            </a:r>
            <a:r>
              <a:rPr lang="en-US" dirty="0" err="1"/>
              <a:t>lucidum</a:t>
            </a:r>
            <a:r>
              <a:rPr lang="en-US" dirty="0"/>
              <a:t> (only in thick skin) </a:t>
            </a:r>
          </a:p>
          <a:p>
            <a:r>
              <a:rPr lang="en-US" dirty="0"/>
              <a:t>Stratum </a:t>
            </a:r>
            <a:r>
              <a:rPr lang="en-US" dirty="0" err="1"/>
              <a:t>corneum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4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</a:t>
            </a:r>
            <a:r>
              <a:rPr lang="en-US" b="1" dirty="0" err="1"/>
              <a:t>Basale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Deepest </a:t>
            </a:r>
            <a:r>
              <a:rPr lang="en-US" dirty="0"/>
              <a:t>layer (single row of cells) </a:t>
            </a:r>
          </a:p>
          <a:p>
            <a:r>
              <a:rPr lang="en-US" dirty="0"/>
              <a:t>Contains </a:t>
            </a:r>
            <a:r>
              <a:rPr lang="en-US" b="1" dirty="0"/>
              <a:t>stem cells</a:t>
            </a:r>
            <a:r>
              <a:rPr lang="en-US" dirty="0"/>
              <a:t> → active mitosis </a:t>
            </a:r>
          </a:p>
          <a:p>
            <a:r>
              <a:rPr lang="en-US" dirty="0"/>
              <a:t>Produces new keratinocytes </a:t>
            </a:r>
          </a:p>
          <a:p>
            <a:r>
              <a:rPr lang="en-US" dirty="0"/>
              <a:t>Contains </a:t>
            </a:r>
            <a:r>
              <a:rPr lang="en-US" b="1" dirty="0"/>
              <a:t>melanocytes</a:t>
            </a:r>
            <a:r>
              <a:rPr lang="en-US" dirty="0"/>
              <a:t> and Merkel cells </a:t>
            </a:r>
          </a:p>
          <a:p>
            <a:r>
              <a:rPr lang="en-US" dirty="0"/>
              <a:t>Attached to basement membrane</a:t>
            </a:r>
          </a:p>
        </p:txBody>
      </p:sp>
    </p:spTree>
    <p:extLst>
      <p:ext uri="{BB962C8B-B14F-4D97-AF65-F5344CB8AC3E}">
        <p14:creationId xmlns:p14="http://schemas.microsoft.com/office/powerpoint/2010/main" val="13347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1" y="485030"/>
            <a:ext cx="599784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1"/>
            <a:ext cx="11203388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279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BASIC MEDICAL SCIENCE</vt:lpstr>
      <vt:lpstr>EPIDERMIS</vt:lpstr>
      <vt:lpstr>PowerPoint Presentation</vt:lpstr>
      <vt:lpstr>General Characteristics</vt:lpstr>
      <vt:lpstr>Main Cell Types</vt:lpstr>
      <vt:lpstr>CONTINUED </vt:lpstr>
      <vt:lpstr>Layers of the Epidermis</vt:lpstr>
      <vt:lpstr>Stratum Basale</vt:lpstr>
      <vt:lpstr>PowerPoint Presentation</vt:lpstr>
      <vt:lpstr>PowerPoint Presentation</vt:lpstr>
      <vt:lpstr>Stratum Spinosum</vt:lpstr>
      <vt:lpstr>PowerPoint Presentation</vt:lpstr>
      <vt:lpstr>Stratum Granulosum</vt:lpstr>
      <vt:lpstr>PowerPoint Presentation</vt:lpstr>
      <vt:lpstr>Stratum Lucidum</vt:lpstr>
      <vt:lpstr>PowerPoint Presentation</vt:lpstr>
      <vt:lpstr>Stratum Corneum</vt:lpstr>
      <vt:lpstr>PowerPoint Presentation</vt:lpstr>
      <vt:lpstr>Functions of the Epidermis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2</cp:revision>
  <dcterms:created xsi:type="dcterms:W3CDTF">2026-04-06T14:37:50Z</dcterms:created>
  <dcterms:modified xsi:type="dcterms:W3CDTF">2026-04-06T14:53:01Z</dcterms:modified>
</cp:coreProperties>
</file>