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THORAX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 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  <a:endParaRPr lang="en-US" b="1" dirty="0" smtClean="0"/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613" y="1407380"/>
            <a:ext cx="619919" cy="46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4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2981"/>
            <a:ext cx="11203387" cy="5852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51" y="492981"/>
            <a:ext cx="61991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8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92981"/>
            <a:ext cx="11235193" cy="5883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51" y="492981"/>
            <a:ext cx="61991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227241" cy="5907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51" y="492981"/>
            <a:ext cx="61991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1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Thoracic Vertebrae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General Features of Vertebrae</a:t>
            </a:r>
          </a:p>
          <a:p>
            <a:r>
              <a:rPr lang="en-US" dirty="0"/>
              <a:t>Typical vertebra consists of:</a:t>
            </a:r>
          </a:p>
          <a:p>
            <a:pPr lvl="1"/>
            <a:r>
              <a:rPr lang="en-US" b="1" dirty="0"/>
              <a:t>Body</a:t>
            </a:r>
            <a:endParaRPr lang="en-US" dirty="0"/>
          </a:p>
          <a:p>
            <a:pPr lvl="1"/>
            <a:r>
              <a:rPr lang="en-US" b="1" dirty="0"/>
              <a:t>Pedicle</a:t>
            </a:r>
            <a:endParaRPr lang="en-US" dirty="0"/>
          </a:p>
          <a:p>
            <a:pPr lvl="1"/>
            <a:r>
              <a:rPr lang="en-US" b="1" dirty="0"/>
              <a:t>Lamina</a:t>
            </a:r>
            <a:endParaRPr lang="en-US" dirty="0"/>
          </a:p>
          <a:p>
            <a:pPr lvl="1"/>
            <a:r>
              <a:rPr lang="en-US" b="1" dirty="0"/>
              <a:t>Spinous process</a:t>
            </a:r>
            <a:endParaRPr lang="en-US" dirty="0"/>
          </a:p>
          <a:p>
            <a:pPr lvl="1"/>
            <a:r>
              <a:rPr lang="en-US" b="1" dirty="0"/>
              <a:t>Transverse processes</a:t>
            </a:r>
            <a:endParaRPr lang="en-US" dirty="0"/>
          </a:p>
          <a:p>
            <a:pPr lvl="1"/>
            <a:r>
              <a:rPr lang="en-US" b="1" dirty="0"/>
              <a:t>Superior and inferior articular processes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51" y="492981"/>
            <a:ext cx="61991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2981"/>
            <a:ext cx="11187486" cy="5883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51" y="492981"/>
            <a:ext cx="61991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7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Heart-shaped </a:t>
            </a:r>
            <a:r>
              <a:rPr lang="en-US" b="1" dirty="0"/>
              <a:t>body</a:t>
            </a:r>
            <a:endParaRPr lang="en-US" dirty="0"/>
          </a:p>
          <a:p>
            <a:r>
              <a:rPr lang="en-US" b="1" dirty="0"/>
              <a:t>Costal facets</a:t>
            </a:r>
            <a:r>
              <a:rPr lang="en-US" dirty="0"/>
              <a:t> for rib articulation</a:t>
            </a:r>
          </a:p>
          <a:p>
            <a:r>
              <a:rPr lang="en-US" dirty="0"/>
              <a:t>Long, downward-sloping </a:t>
            </a:r>
            <a:r>
              <a:rPr lang="en-US" b="1" dirty="0"/>
              <a:t>spinous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51" y="492981"/>
            <a:ext cx="61991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3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4" y="492981"/>
            <a:ext cx="11219291" cy="5839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51" y="492981"/>
            <a:ext cx="61991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3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Costal Facets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Demifacets</a:t>
            </a:r>
            <a:r>
              <a:rPr lang="en-US" b="1" dirty="0"/>
              <a:t> (on vertebral body)</a:t>
            </a:r>
          </a:p>
          <a:p>
            <a:r>
              <a:rPr lang="en-US" dirty="0"/>
              <a:t>Also called </a:t>
            </a:r>
            <a:r>
              <a:rPr lang="en-US" b="1" dirty="0"/>
              <a:t>superior and inferior costal facets</a:t>
            </a:r>
            <a:endParaRPr lang="en-US" dirty="0"/>
          </a:p>
          <a:p>
            <a:r>
              <a:rPr lang="en-US" dirty="0"/>
              <a:t>Located on the sides of vertebral bodies</a:t>
            </a:r>
          </a:p>
          <a:p>
            <a:r>
              <a:rPr lang="en-US" dirty="0"/>
              <a:t>Sites where </a:t>
            </a:r>
            <a:r>
              <a:rPr lang="en-US" b="1" dirty="0"/>
              <a:t>heads of ribs articulate</a:t>
            </a:r>
            <a:endParaRPr lang="en-US" dirty="0"/>
          </a:p>
          <a:p>
            <a:r>
              <a:rPr lang="en-US" dirty="0"/>
              <a:t>Each typical thoracic vertebra has:</a:t>
            </a:r>
          </a:p>
          <a:p>
            <a:pPr lvl="1"/>
            <a:r>
              <a:rPr lang="en-US" b="1" dirty="0"/>
              <a:t>Superior costal facet (</a:t>
            </a:r>
            <a:r>
              <a:rPr lang="en-US" b="1" dirty="0" err="1"/>
              <a:t>demifacet</a:t>
            </a:r>
            <a:r>
              <a:rPr lang="en-US" b="1" dirty="0"/>
              <a:t>)</a:t>
            </a:r>
            <a:endParaRPr lang="en-US" dirty="0"/>
          </a:p>
          <a:p>
            <a:pPr lvl="1"/>
            <a:r>
              <a:rPr lang="en-US" b="1" dirty="0"/>
              <a:t>Inferior costal facet (</a:t>
            </a:r>
            <a:r>
              <a:rPr lang="en-US" b="1" dirty="0" err="1"/>
              <a:t>demifacet</a:t>
            </a:r>
            <a:r>
              <a:rPr lang="en-US" b="1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51" y="492981"/>
            <a:ext cx="61991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7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2981"/>
            <a:ext cx="11203387" cy="5852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51" y="492981"/>
            <a:ext cx="61991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facet carries </a:t>
            </a:r>
            <a:r>
              <a:rPr lang="en-US" b="1" dirty="0"/>
              <a:t>half of the rib articulation</a:t>
            </a:r>
            <a:endParaRPr lang="en-US" dirty="0"/>
          </a:p>
          <a:p>
            <a:r>
              <a:rPr lang="en-US" dirty="0"/>
              <a:t>Therefore, the head of a typical rib articulates with: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superior costal facet of its corresponding vertebra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/>
              <a:t>inferior costal facet of the vertebra above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51" y="492981"/>
            <a:ext cx="61991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7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Transverse Costal Facets</a:t>
            </a:r>
          </a:p>
          <a:p>
            <a:r>
              <a:rPr lang="en-US" dirty="0"/>
              <a:t>Small articular surfaces on </a:t>
            </a:r>
            <a:r>
              <a:rPr lang="en-US" b="1" dirty="0"/>
              <a:t>transverse processes</a:t>
            </a:r>
            <a:endParaRPr lang="en-US" dirty="0"/>
          </a:p>
          <a:p>
            <a:r>
              <a:rPr lang="en-US" dirty="0"/>
              <a:t>Site where the </a:t>
            </a:r>
            <a:r>
              <a:rPr lang="en-US" b="1" dirty="0"/>
              <a:t>tubercle of the rib articulates</a:t>
            </a:r>
            <a:endParaRPr lang="en-US" dirty="0"/>
          </a:p>
          <a:p>
            <a:r>
              <a:rPr lang="en-US" dirty="0"/>
              <a:t>Usually present on </a:t>
            </a:r>
            <a:r>
              <a:rPr lang="en-US" b="1" dirty="0"/>
              <a:t>T1–T10</a:t>
            </a:r>
            <a:endParaRPr lang="en-US" dirty="0"/>
          </a:p>
          <a:p>
            <a:r>
              <a:rPr lang="en-US" b="1" dirty="0"/>
              <a:t>Ribs 11 and 12 do NOT articulate with transverse processes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51" y="492981"/>
            <a:ext cx="61991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4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289</TotalTime>
  <Words>162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ANATOMY THE THORAX</vt:lpstr>
      <vt:lpstr>Thoracic Vertebrae</vt:lpstr>
      <vt:lpstr>PowerPoint Presentation</vt:lpstr>
      <vt:lpstr>Characteristic Features</vt:lpstr>
      <vt:lpstr>PowerPoint Presentation</vt:lpstr>
      <vt:lpstr>Costal Facets</vt:lpstr>
      <vt:lpstr>PowerPoint Presentation</vt:lpstr>
      <vt:lpstr>Continued </vt:lpstr>
      <vt:lpstr>Continued 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THORAX</dc:title>
  <dc:creator>Moorche</dc:creator>
  <cp:lastModifiedBy>Moorche</cp:lastModifiedBy>
  <cp:revision>4</cp:revision>
  <dcterms:created xsi:type="dcterms:W3CDTF">2026-02-22T12:36:31Z</dcterms:created>
  <dcterms:modified xsi:type="dcterms:W3CDTF">2026-04-05T10:17:50Z</dcterms:modified>
</cp:coreProperties>
</file>