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4" y="1415332"/>
            <a:ext cx="575930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Upper </a:t>
            </a:r>
            <a:r>
              <a:rPr lang="en-US" dirty="0"/>
              <a:t>flattened part of hip bone </a:t>
            </a:r>
          </a:p>
          <a:p>
            <a:r>
              <a:rPr lang="en-US" dirty="0"/>
              <a:t>Key features: </a:t>
            </a:r>
          </a:p>
          <a:p>
            <a:pPr lvl="1"/>
            <a:r>
              <a:rPr lang="en-US" b="1" dirty="0"/>
              <a:t>Iliac crest</a:t>
            </a:r>
            <a:r>
              <a:rPr lang="en-US" dirty="0"/>
              <a:t>: superior border </a:t>
            </a:r>
          </a:p>
          <a:p>
            <a:pPr lvl="1"/>
            <a:r>
              <a:rPr lang="en-US" dirty="0"/>
              <a:t>Ends anteriorly at: </a:t>
            </a:r>
          </a:p>
          <a:p>
            <a:pPr lvl="2"/>
            <a:r>
              <a:rPr lang="en-US" dirty="0"/>
              <a:t>Anterior superior iliac spine (ASIS) </a:t>
            </a:r>
          </a:p>
          <a:p>
            <a:pPr lvl="2"/>
            <a:r>
              <a:rPr lang="en-US" dirty="0"/>
              <a:t>Anterior inferior iliac spine (AIIS) </a:t>
            </a:r>
          </a:p>
          <a:p>
            <a:pPr lvl="1"/>
            <a:r>
              <a:rPr lang="en-US" dirty="0"/>
              <a:t>Ends posteriorly at: </a:t>
            </a:r>
          </a:p>
          <a:p>
            <a:pPr lvl="2"/>
            <a:r>
              <a:rPr lang="en-US" dirty="0"/>
              <a:t>Posterior superior iliac spine (PSIS) </a:t>
            </a:r>
          </a:p>
          <a:p>
            <a:pPr lvl="2"/>
            <a:r>
              <a:rPr lang="en-US" dirty="0"/>
              <a:t>Posterior inferior iliac spine (PIIS)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3"/>
            <a:ext cx="1123519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features: </a:t>
            </a:r>
          </a:p>
          <a:p>
            <a:pPr lvl="1"/>
            <a:r>
              <a:rPr lang="en-US" b="1" dirty="0"/>
              <a:t>Iliac tubercle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Greater sciatic notch</a:t>
            </a:r>
            <a:r>
              <a:rPr lang="en-US" dirty="0"/>
              <a:t> </a:t>
            </a:r>
          </a:p>
          <a:p>
            <a:r>
              <a:rPr lang="en-US" dirty="0"/>
              <a:t>Inner surface contributes to pelvic cavity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8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6832"/>
            <a:ext cx="11211338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Ischium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Forms </a:t>
            </a:r>
            <a:r>
              <a:rPr lang="en-US" dirty="0" err="1" smtClean="0"/>
              <a:t>postero</a:t>
            </a:r>
            <a:r>
              <a:rPr lang="en-US" smtClean="0"/>
              <a:t> inferior </a:t>
            </a:r>
            <a:r>
              <a:rPr lang="en-US" dirty="0"/>
              <a:t>part of hip bone </a:t>
            </a:r>
          </a:p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Body and ramus </a:t>
            </a:r>
          </a:p>
          <a:p>
            <a:pPr lvl="1"/>
            <a:r>
              <a:rPr lang="en-US" b="1" dirty="0"/>
              <a:t>Ischial spine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Located between greater and lesser sciatic notches </a:t>
            </a:r>
          </a:p>
          <a:p>
            <a:pPr lvl="1"/>
            <a:r>
              <a:rPr lang="en-US" b="1" dirty="0"/>
              <a:t>Ischial tuberosity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Roughened area for weight-bearing (sitting) </a:t>
            </a:r>
          </a:p>
          <a:p>
            <a:pPr lvl="1"/>
            <a:r>
              <a:rPr lang="en-US" b="1" dirty="0"/>
              <a:t>Greater and lesser sciatic notches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Converted to foramina by ligaments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0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155680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235193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16363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Divided </a:t>
            </a:r>
            <a:r>
              <a:rPr lang="en-US" dirty="0"/>
              <a:t>into: </a:t>
            </a:r>
          </a:p>
          <a:p>
            <a:pPr lvl="1"/>
            <a:r>
              <a:rPr lang="en-US" dirty="0"/>
              <a:t>Body </a:t>
            </a:r>
          </a:p>
          <a:p>
            <a:pPr lvl="1"/>
            <a:r>
              <a:rPr lang="en-US" dirty="0"/>
              <a:t>Superior ramus </a:t>
            </a:r>
          </a:p>
          <a:p>
            <a:pPr lvl="1"/>
            <a:r>
              <a:rPr lang="en-US" dirty="0"/>
              <a:t>Inferior ramus </a:t>
            </a:r>
          </a:p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Bodies meet at </a:t>
            </a:r>
            <a:r>
              <a:rPr lang="en-US" b="1" dirty="0"/>
              <a:t>pubic symphysis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Pubic crest</a:t>
            </a:r>
            <a:r>
              <a:rPr lang="en-US" dirty="0"/>
              <a:t> forms upper border </a:t>
            </a:r>
          </a:p>
          <a:p>
            <a:pPr lvl="1"/>
            <a:r>
              <a:rPr lang="en-US" dirty="0"/>
              <a:t>Contributes to </a:t>
            </a:r>
            <a:r>
              <a:rPr lang="en-US" b="1" dirty="0"/>
              <a:t>obturator foramen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6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1"/>
            <a:ext cx="1121929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Limb Osteology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/>
              <a:t>lower limb</a:t>
            </a:r>
            <a:r>
              <a:rPr lang="en-US" dirty="0"/>
              <a:t> functions: </a:t>
            </a:r>
          </a:p>
          <a:p>
            <a:pPr lvl="1"/>
            <a:r>
              <a:rPr lang="en-US" dirty="0"/>
              <a:t>Support body weight </a:t>
            </a:r>
          </a:p>
          <a:p>
            <a:pPr lvl="1"/>
            <a:r>
              <a:rPr lang="en-US" dirty="0"/>
              <a:t>Provide locomotion (walking, running) </a:t>
            </a:r>
          </a:p>
          <a:p>
            <a:r>
              <a:rPr lang="en-US" dirty="0"/>
              <a:t>Structurally adapted for: </a:t>
            </a:r>
          </a:p>
          <a:p>
            <a:pPr lvl="1"/>
            <a:r>
              <a:rPr lang="en-US" dirty="0"/>
              <a:t>Stability </a:t>
            </a:r>
          </a:p>
          <a:p>
            <a:pPr lvl="1"/>
            <a:r>
              <a:rPr lang="en-US" dirty="0"/>
              <a:t>Strength </a:t>
            </a:r>
          </a:p>
          <a:p>
            <a:pPr lvl="1"/>
            <a:r>
              <a:rPr lang="en-US" dirty="0"/>
              <a:t>Weight-bearing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9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Obturator Foramen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opening formed by: </a:t>
            </a:r>
          </a:p>
          <a:p>
            <a:pPr lvl="1"/>
            <a:r>
              <a:rPr lang="en-US" dirty="0"/>
              <a:t>Pubis and ischium </a:t>
            </a:r>
          </a:p>
          <a:p>
            <a:r>
              <a:rPr lang="en-US" dirty="0"/>
              <a:t>Mostly closed by obturator membrane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1"/>
            <a:ext cx="11219290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27241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96832"/>
            <a:ext cx="11243145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Bones of the Lower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Hip </a:t>
            </a:r>
            <a:r>
              <a:rPr lang="en-US" dirty="0"/>
              <a:t>bone (</a:t>
            </a:r>
            <a:r>
              <a:rPr lang="en-US" b="1" dirty="0" err="1"/>
              <a:t>os</a:t>
            </a:r>
            <a:r>
              <a:rPr lang="en-US" b="1" dirty="0"/>
              <a:t> coxae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Femur </a:t>
            </a:r>
          </a:p>
          <a:p>
            <a:pPr lvl="1"/>
            <a:r>
              <a:rPr lang="en-US" dirty="0"/>
              <a:t>Tibia </a:t>
            </a:r>
          </a:p>
          <a:p>
            <a:pPr lvl="1"/>
            <a:r>
              <a:rPr lang="en-US" dirty="0"/>
              <a:t>Fibula </a:t>
            </a:r>
          </a:p>
          <a:p>
            <a:pPr lvl="1"/>
            <a:r>
              <a:rPr lang="en-US" dirty="0"/>
              <a:t>Tarsal bones </a:t>
            </a:r>
          </a:p>
          <a:p>
            <a:pPr lvl="1"/>
            <a:r>
              <a:rPr lang="en-US" dirty="0"/>
              <a:t>Metatarsals </a:t>
            </a:r>
          </a:p>
          <a:p>
            <a:pPr lvl="1"/>
            <a:r>
              <a:rPr lang="en-US" dirty="0"/>
              <a:t>Phalanges </a:t>
            </a:r>
          </a:p>
          <a:p>
            <a:r>
              <a:rPr lang="en-US" dirty="0"/>
              <a:t>Arrangement is similar to the upper limb but modified for weight-bearing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2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0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Os</a:t>
            </a:r>
            <a:r>
              <a:rPr lang="en-US" b="1" dirty="0"/>
              <a:t> Coxae (Hip Bone)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Forms </a:t>
            </a:r>
            <a:r>
              <a:rPr lang="en-US" dirty="0"/>
              <a:t>the </a:t>
            </a:r>
            <a:r>
              <a:rPr lang="en-US" b="1" dirty="0"/>
              <a:t>pelvic girdle</a:t>
            </a:r>
            <a:r>
              <a:rPr lang="en-US" dirty="0"/>
              <a:t> with: </a:t>
            </a:r>
          </a:p>
          <a:p>
            <a:pPr lvl="1"/>
            <a:r>
              <a:rPr lang="en-US" dirty="0"/>
              <a:t>Sacrum </a:t>
            </a:r>
          </a:p>
          <a:p>
            <a:pPr lvl="1"/>
            <a:r>
              <a:rPr lang="en-US" dirty="0"/>
              <a:t>Opposite hip bone </a:t>
            </a:r>
          </a:p>
          <a:p>
            <a:r>
              <a:rPr lang="en-US" dirty="0"/>
              <a:t>Composed of </a:t>
            </a:r>
            <a:r>
              <a:rPr lang="en-US" b="1" dirty="0"/>
              <a:t>three bones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Ilium </a:t>
            </a:r>
          </a:p>
          <a:p>
            <a:pPr lvl="1"/>
            <a:r>
              <a:rPr lang="en-US" dirty="0"/>
              <a:t>Ischium </a:t>
            </a:r>
          </a:p>
          <a:p>
            <a:pPr lvl="1"/>
            <a:r>
              <a:rPr lang="en-US" dirty="0"/>
              <a:t>Pubis </a:t>
            </a:r>
          </a:p>
          <a:p>
            <a:r>
              <a:rPr lang="en-US" dirty="0"/>
              <a:t>These meet at the </a:t>
            </a:r>
            <a:r>
              <a:rPr lang="en-US" b="1" dirty="0"/>
              <a:t>acetabulum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6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3"/>
            <a:ext cx="11203387" cy="5808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Acetabulum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</a:t>
            </a:r>
            <a:r>
              <a:rPr lang="en-US" dirty="0"/>
              <a:t>depression on lateral surface of hip bone </a:t>
            </a:r>
          </a:p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Articulates with head of femur → forms hip joint </a:t>
            </a:r>
          </a:p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Articular surface: covered with hyaline cartilage </a:t>
            </a:r>
          </a:p>
          <a:p>
            <a:pPr lvl="1"/>
            <a:r>
              <a:rPr lang="en-US" dirty="0" smtClean="0"/>
              <a:t>Non articular </a:t>
            </a:r>
            <a:r>
              <a:rPr lang="en-US" dirty="0"/>
              <a:t>central area: </a:t>
            </a:r>
            <a:r>
              <a:rPr lang="en-US" b="1" dirty="0"/>
              <a:t>acetabular fossa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Inferior margin: </a:t>
            </a:r>
            <a:r>
              <a:rPr lang="en-US" b="1" dirty="0"/>
              <a:t>acetabular notch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5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3"/>
            <a:ext cx="11203387" cy="5808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3"/>
            <a:ext cx="11211339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2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281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ANATOMY THE LOWER LIMB</vt:lpstr>
      <vt:lpstr>Lower Limb Osteology </vt:lpstr>
      <vt:lpstr>Bones of the Lower Limb</vt:lpstr>
      <vt:lpstr>PowerPoint Presentation</vt:lpstr>
      <vt:lpstr>Os Coxae (Hip Bone)</vt:lpstr>
      <vt:lpstr>PowerPoint Presentation</vt:lpstr>
      <vt:lpstr>Acetabulum</vt:lpstr>
      <vt:lpstr>PowerPoint Presentation</vt:lpstr>
      <vt:lpstr>PowerPoint Presentation</vt:lpstr>
      <vt:lpstr>Ilium</vt:lpstr>
      <vt:lpstr>PowerPoint Presentation</vt:lpstr>
      <vt:lpstr>Continued </vt:lpstr>
      <vt:lpstr>PowerPoint Presentation</vt:lpstr>
      <vt:lpstr>Ischium</vt:lpstr>
      <vt:lpstr>PowerPoint Presentation</vt:lpstr>
      <vt:lpstr>PowerPoint Presentation</vt:lpstr>
      <vt:lpstr>PowerPoint Presentation</vt:lpstr>
      <vt:lpstr>Pubis</vt:lpstr>
      <vt:lpstr>PowerPoint Presentation</vt:lpstr>
      <vt:lpstr>Obturator Foramen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9</cp:revision>
  <dcterms:created xsi:type="dcterms:W3CDTF">2026-03-31T04:36:58Z</dcterms:created>
  <dcterms:modified xsi:type="dcterms:W3CDTF">2026-03-31T09:12:56Z</dcterms:modified>
</cp:coreProperties>
</file>