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75" r:id="rId4"/>
    <p:sldId id="276" r:id="rId5"/>
    <p:sldId id="290" r:id="rId6"/>
    <p:sldId id="302" r:id="rId7"/>
    <p:sldId id="291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299" r:id="rId16"/>
    <p:sldId id="300" r:id="rId17"/>
    <p:sldId id="301" r:id="rId18"/>
    <p:sldId id="303" r:id="rId19"/>
    <p:sldId id="305" r:id="rId20"/>
    <p:sldId id="306" r:id="rId21"/>
    <p:sldId id="307" r:id="rId22"/>
    <p:sldId id="308" r:id="rId23"/>
    <p:sldId id="309" r:id="rId24"/>
    <p:sldId id="310" r:id="rId25"/>
    <p:sldId id="311" r:id="rId26"/>
    <p:sldId id="312" r:id="rId27"/>
    <p:sldId id="313" r:id="rId28"/>
    <p:sldId id="314" r:id="rId29"/>
    <p:sldId id="315" r:id="rId30"/>
    <p:sldId id="316" r:id="rId31"/>
    <p:sldId id="317" r:id="rId32"/>
    <p:sldId id="318" r:id="rId33"/>
    <p:sldId id="274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E097437-8BC6-40A4-AE15-D13FA1D86B33}">
          <p14:sldIdLst>
            <p14:sldId id="256"/>
            <p14:sldId id="257"/>
            <p14:sldId id="275"/>
            <p14:sldId id="276"/>
            <p14:sldId id="290"/>
            <p14:sldId id="302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  <p14:sldId id="300"/>
            <p14:sldId id="301"/>
            <p14:sldId id="303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</p14:sldIdLst>
        </p14:section>
        <p14:section name="Untitled Section" id="{E7D999DE-1859-4D1C-AE48-D8FB6DF17524}">
          <p14:sldIdLst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55" d="100"/>
          <a:sy n="55" d="100"/>
        </p:scale>
        <p:origin x="102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2/21/2026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2/21/2026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2/21/2026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f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619" y="1447136"/>
            <a:ext cx="631225" cy="42399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2006597"/>
            <a:ext cx="7237700" cy="1515533"/>
          </a:xfrm>
        </p:spPr>
        <p:txBody>
          <a:bodyPr/>
          <a:lstStyle/>
          <a:p>
            <a:r>
              <a:rPr lang="en-US" sz="2800" b="1" dirty="0"/>
              <a:t>Reporting | Active &amp; Passive | </a:t>
            </a:r>
            <a:br>
              <a:rPr lang="en-US" sz="2800" b="1" dirty="0"/>
            </a:br>
            <a:r>
              <a:rPr lang="en-US" sz="2800" b="1" dirty="0"/>
              <a:t>Sharing Narratives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Functional English | BS &amp; DPT  </a:t>
            </a:r>
          </a:p>
          <a:p>
            <a:r>
              <a:rPr lang="en-US" b="1" dirty="0"/>
              <a:t>Hafsa Rasheed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77658-5FA9-3C9A-7DE6-E07E004ED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422AE-E7B2-31C6-156C-B6EA32F12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Reporting Questions</a:t>
            </a:r>
            <a:endParaRPr lang="en-US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508A6F-FA29-731C-963E-3C41F30863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653A781-B0C2-75F0-1826-56C8C5D491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305" y="2643037"/>
            <a:ext cx="4629864" cy="34452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A. Yes/No Questions</a:t>
            </a:r>
          </a:p>
          <a:p>
            <a:r>
              <a:rPr lang="en-US" dirty="0"/>
              <a:t>Use: asked if / whether</a:t>
            </a:r>
          </a:p>
          <a:p>
            <a:r>
              <a:rPr lang="en-US" dirty="0"/>
              <a:t>“Are you ready?”</a:t>
            </a:r>
            <a:br>
              <a:rPr lang="en-US" dirty="0"/>
            </a:br>
            <a:r>
              <a:rPr lang="en-US" dirty="0"/>
              <a:t>➡ She asked if I was ready.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CE25B2AF-9C0D-D963-2BDE-39BBE28C0FCF}"/>
              </a:ext>
            </a:extLst>
          </p:cNvPr>
          <p:cNvSpPr txBox="1">
            <a:spLocks/>
          </p:cNvSpPr>
          <p:nvPr/>
        </p:nvSpPr>
        <p:spPr>
          <a:xfrm>
            <a:off x="6687552" y="2556932"/>
            <a:ext cx="4800600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B. </a:t>
            </a:r>
            <a:r>
              <a:rPr lang="en-US" b="1" dirty="0" err="1"/>
              <a:t>Wh</a:t>
            </a:r>
            <a:r>
              <a:rPr lang="en-US" b="1" dirty="0"/>
              <a:t>-Questions</a:t>
            </a:r>
          </a:p>
          <a:p>
            <a:r>
              <a:rPr lang="en-US" dirty="0"/>
              <a:t>Keep same question word.</a:t>
            </a:r>
          </a:p>
          <a:p>
            <a:r>
              <a:rPr lang="en-US" dirty="0"/>
              <a:t>“Where do you live?”</a:t>
            </a:r>
            <a:br>
              <a:rPr lang="en-US" dirty="0"/>
            </a:br>
            <a:r>
              <a:rPr lang="en-US" dirty="0"/>
              <a:t>➡ He asked where I lived.</a:t>
            </a:r>
          </a:p>
          <a:p>
            <a:r>
              <a:rPr lang="en-US" dirty="0"/>
              <a:t>⚠ No question mark</a:t>
            </a:r>
            <a:br>
              <a:rPr lang="en-US" dirty="0"/>
            </a:br>
            <a:r>
              <a:rPr lang="en-US" dirty="0"/>
              <a:t>⚠ No helping verb before subject</a:t>
            </a:r>
          </a:p>
          <a:p>
            <a:r>
              <a:rPr lang="en-US" dirty="0"/>
              <a:t>❌ He asked where did I live.</a:t>
            </a:r>
            <a:br>
              <a:rPr lang="en-US" dirty="0"/>
            </a:br>
            <a:r>
              <a:rPr lang="en-US" dirty="0"/>
              <a:t>✔ He asked where I lived.</a:t>
            </a:r>
          </a:p>
        </p:txBody>
      </p:sp>
    </p:spTree>
    <p:extLst>
      <p:ext uri="{BB962C8B-B14F-4D97-AF65-F5344CB8AC3E}">
        <p14:creationId xmlns:p14="http://schemas.microsoft.com/office/powerpoint/2010/main" val="1263515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09601-A900-14D9-8338-38159437B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B6405-604F-FBF8-B4EF-AB8A2F97A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Reporting Commands &amp; Requests</a:t>
            </a:r>
            <a:endParaRPr lang="en-US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9404FB-271F-0086-E75B-9B59625C14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0DC307C-C8C7-93D5-3CFC-5027C921E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304" y="2516759"/>
            <a:ext cx="9776293" cy="357149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/>
              <a:t>Use:</a:t>
            </a:r>
          </a:p>
          <a:p>
            <a:r>
              <a:rPr lang="en-US" sz="2800" dirty="0"/>
              <a:t>told / ordered / requested + object + to + verb</a:t>
            </a:r>
          </a:p>
          <a:p>
            <a:r>
              <a:rPr lang="en-US" sz="2800" dirty="0"/>
              <a:t>“Close the door.”</a:t>
            </a:r>
            <a:br>
              <a:rPr lang="en-US" sz="2800" dirty="0"/>
            </a:br>
            <a:r>
              <a:rPr lang="en-US" sz="2800" dirty="0"/>
              <a:t>➡ He told me to close the door.</a:t>
            </a:r>
          </a:p>
          <a:p>
            <a:pPr marL="0" indent="0">
              <a:buNone/>
            </a:pPr>
            <a:r>
              <a:rPr lang="en-US" sz="2800" dirty="0"/>
              <a:t>Negative:</a:t>
            </a:r>
          </a:p>
          <a:p>
            <a:r>
              <a:rPr lang="en-US" sz="2800" dirty="0"/>
              <a:t>“Don’t shout.”</a:t>
            </a:r>
            <a:br>
              <a:rPr lang="en-US" sz="2800" dirty="0"/>
            </a:br>
            <a:r>
              <a:rPr lang="en-US" sz="2800" dirty="0"/>
              <a:t>➡ He told me not to shout.</a:t>
            </a:r>
          </a:p>
        </p:txBody>
      </p:sp>
    </p:spTree>
    <p:extLst>
      <p:ext uri="{BB962C8B-B14F-4D97-AF65-F5344CB8AC3E}">
        <p14:creationId xmlns:p14="http://schemas.microsoft.com/office/powerpoint/2010/main" val="3895092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B3484-CCFC-3172-6B77-96B064D9C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38F6E-B38E-39A1-9B47-741DC89F7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More…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8A557F-96F5-4DC1-D70B-EE8D02ABE0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5E3CF88-6EB3-699C-928A-5DB662A61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305" y="2516759"/>
            <a:ext cx="5303943" cy="35714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Reporting Suggestions</a:t>
            </a:r>
            <a:br>
              <a:rPr lang="en-US" b="1" dirty="0"/>
            </a:br>
            <a:r>
              <a:rPr lang="en-US" dirty="0"/>
              <a:t>Use:</a:t>
            </a:r>
          </a:p>
          <a:p>
            <a:r>
              <a:rPr lang="en-US" dirty="0"/>
              <a:t>suggested + gerund</a:t>
            </a:r>
            <a:br>
              <a:rPr lang="en-US" dirty="0"/>
            </a:br>
            <a:r>
              <a:rPr lang="en-US" dirty="0"/>
              <a:t>or</a:t>
            </a:r>
            <a:br>
              <a:rPr lang="en-US" dirty="0"/>
            </a:br>
            <a:r>
              <a:rPr lang="en-US" dirty="0"/>
              <a:t>suggested that + subject + should</a:t>
            </a:r>
          </a:p>
          <a:p>
            <a:r>
              <a:rPr lang="en-US" dirty="0"/>
              <a:t>“Let’s go out.”</a:t>
            </a:r>
            <a:br>
              <a:rPr lang="en-US" dirty="0"/>
            </a:br>
            <a:r>
              <a:rPr lang="en-US" dirty="0"/>
              <a:t>➡ She suggested going out.</a:t>
            </a:r>
            <a:br>
              <a:rPr lang="en-US" dirty="0"/>
            </a:br>
            <a:r>
              <a:rPr lang="en-US" dirty="0"/>
              <a:t>➡ She suggested that we should go out.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14FE5DA2-F8A0-33C3-C73C-F1A0EB8F6937}"/>
              </a:ext>
            </a:extLst>
          </p:cNvPr>
          <p:cNvSpPr txBox="1">
            <a:spLocks/>
          </p:cNvSpPr>
          <p:nvPr/>
        </p:nvSpPr>
        <p:spPr>
          <a:xfrm>
            <a:off x="6424248" y="2516759"/>
            <a:ext cx="4800600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Reporting Exclamations</a:t>
            </a:r>
            <a:br>
              <a:rPr lang="en-US" b="1" dirty="0"/>
            </a:br>
            <a:r>
              <a:rPr lang="en-US" dirty="0"/>
              <a:t>Use:</a:t>
            </a:r>
          </a:p>
          <a:p>
            <a:r>
              <a:rPr lang="en-US" dirty="0"/>
              <a:t>exclaimed with joy/sorrow/surprise that</a:t>
            </a:r>
          </a:p>
          <a:p>
            <a:r>
              <a:rPr lang="en-US" dirty="0"/>
              <a:t>“What a beautiful day!”</a:t>
            </a:r>
            <a:br>
              <a:rPr lang="en-US" dirty="0"/>
            </a:br>
            <a:r>
              <a:rPr lang="en-US" dirty="0"/>
              <a:t>➡ She exclaimed with joy that it was a beautiful day.</a:t>
            </a:r>
          </a:p>
          <a:p>
            <a:pPr marL="0" indent="0">
              <a:buNone/>
            </a:pP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809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AC0B0-661A-2380-FD4C-B720B3F6B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7D3E7-0C1B-25C8-F800-4D12B916C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More..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14A68D-357B-A721-3B77-73A76F5849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C00D8CB-E4D4-CA05-5EAA-1A75E1DB0A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645" y="2522486"/>
            <a:ext cx="4972109" cy="35714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1️⃣ Reporting in Academic Writing:</a:t>
            </a:r>
            <a:br>
              <a:rPr lang="en-US" b="1" dirty="0"/>
            </a:br>
            <a:r>
              <a:rPr lang="en-US" sz="1800" dirty="0"/>
              <a:t>Use formal language</a:t>
            </a:r>
          </a:p>
          <a:p>
            <a:r>
              <a:rPr lang="en-US" sz="1800" dirty="0"/>
              <a:t>Be neutral</a:t>
            </a:r>
          </a:p>
          <a:p>
            <a:r>
              <a:rPr lang="en-US" sz="1800" dirty="0"/>
              <a:t>Avoid emotions</a:t>
            </a:r>
          </a:p>
          <a:p>
            <a:r>
              <a:rPr lang="en-US" sz="1800" dirty="0"/>
              <a:t>Example:</a:t>
            </a:r>
          </a:p>
          <a:p>
            <a:r>
              <a:rPr lang="en-US" sz="1800" dirty="0"/>
              <a:t>The study suggests that students perform better with proper sleep.</a:t>
            </a:r>
          </a:p>
          <a:p>
            <a:pPr marL="0" indent="0">
              <a:buNone/>
            </a:pPr>
            <a:endParaRPr lang="en-US" sz="1800" b="1" dirty="0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BF80D7A6-9F4B-D3AB-CB95-8F06917AEAB7}"/>
              </a:ext>
            </a:extLst>
          </p:cNvPr>
          <p:cNvSpPr txBox="1">
            <a:spLocks/>
          </p:cNvSpPr>
          <p:nvPr/>
        </p:nvSpPr>
        <p:spPr>
          <a:xfrm>
            <a:off x="5925302" y="2522486"/>
            <a:ext cx="5939263" cy="357149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2️⃣ Reporting in News:</a:t>
            </a:r>
          </a:p>
          <a:p>
            <a:r>
              <a:rPr lang="en-US" dirty="0"/>
              <a:t>Use past tense </a:t>
            </a:r>
          </a:p>
          <a:p>
            <a:r>
              <a:rPr lang="en-US" dirty="0"/>
              <a:t>Mention who said it </a:t>
            </a:r>
          </a:p>
          <a:p>
            <a:r>
              <a:rPr lang="en-US" dirty="0"/>
              <a:t>Be neutral </a:t>
            </a:r>
          </a:p>
          <a:p>
            <a:r>
              <a:rPr lang="en-US" dirty="0"/>
              <a:t>Example: </a:t>
            </a:r>
          </a:p>
          <a:p>
            <a:r>
              <a:rPr lang="en-US" dirty="0"/>
              <a:t>The minister stated that new policies would be introduced. </a:t>
            </a:r>
          </a:p>
        </p:txBody>
      </p:sp>
    </p:spTree>
    <p:extLst>
      <p:ext uri="{BB962C8B-B14F-4D97-AF65-F5344CB8AC3E}">
        <p14:creationId xmlns:p14="http://schemas.microsoft.com/office/powerpoint/2010/main" val="712487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4EEC2-904A-5BCF-7E58-75227F486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74A01-D7DE-9455-BE7D-933160D88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Active and Passive Voice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7BCB35-0B86-73EF-EF66-657CF52914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B2DDE8D-8947-0361-8C77-AC0DCF0367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304" y="2516759"/>
            <a:ext cx="10344865" cy="357149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chemeClr val="tx1"/>
                </a:solidFill>
              </a:rPr>
              <a:t>What is Voice in Grammar?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Voice shows the relationship between the subject and the verb in a sentence.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There are two types of voice:</a:t>
            </a:r>
          </a:p>
          <a:p>
            <a:pPr marL="457200" indent="-457200"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Active Voice</a:t>
            </a:r>
          </a:p>
          <a:p>
            <a:pPr marL="457200" indent="-457200"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2. Passive Voice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A36C5475-5329-3B09-19D0-98638E1DBCD4}"/>
              </a:ext>
            </a:extLst>
          </p:cNvPr>
          <p:cNvSpPr txBox="1">
            <a:spLocks/>
          </p:cNvSpPr>
          <p:nvPr/>
        </p:nvSpPr>
        <p:spPr>
          <a:xfrm>
            <a:off x="8358554" y="2643038"/>
            <a:ext cx="4800600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434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17D3B7-DCF4-5CF4-A231-4863D4235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3B5B1-AA10-81DE-A766-B63CDCF86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Active Voice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D28B5A-D12C-9199-F545-349D88790F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FA56B64-BC6F-D813-CAD8-A3D5C8F1F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304" y="2516759"/>
            <a:ext cx="9993173" cy="357149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chemeClr val="accent1"/>
                </a:solidFill>
              </a:rPr>
              <a:t>In active voice: The subject performs the action.</a:t>
            </a:r>
          </a:p>
          <a:p>
            <a:pPr marL="0" indent="0">
              <a:buNone/>
            </a:pPr>
            <a:r>
              <a:rPr lang="en-US" sz="2000" dirty="0"/>
              <a:t>Structure</a:t>
            </a:r>
            <a:r>
              <a:rPr lang="en-US" sz="2000" b="1" dirty="0"/>
              <a:t>: </a:t>
            </a:r>
            <a:r>
              <a:rPr lang="en-US" sz="2000" b="1" i="1" dirty="0"/>
              <a:t>Subject + Verb + Object</a:t>
            </a:r>
            <a:br>
              <a:rPr lang="en-US" sz="2000" b="1" i="1" dirty="0"/>
            </a:br>
            <a:r>
              <a:rPr lang="en-US" sz="2000" b="1" dirty="0"/>
              <a:t>Example</a:t>
            </a:r>
            <a:r>
              <a:rPr lang="en-US" sz="2000" i="1" dirty="0"/>
              <a:t>:</a:t>
            </a:r>
          </a:p>
          <a:p>
            <a:r>
              <a:rPr lang="en-US" sz="2000" dirty="0"/>
              <a:t>The teacher explained the lesson.</a:t>
            </a:r>
          </a:p>
          <a:p>
            <a:r>
              <a:rPr lang="en-US" sz="2000" dirty="0"/>
              <a:t>She wrote a letter.</a:t>
            </a:r>
          </a:p>
          <a:p>
            <a:r>
              <a:rPr lang="en-US" sz="2000" dirty="0"/>
              <a:t>They completed the task.</a:t>
            </a:r>
          </a:p>
          <a:p>
            <a:r>
              <a:rPr lang="en-US" sz="2000" dirty="0"/>
              <a:t>Here, the subject is the doer of the action.</a:t>
            </a:r>
            <a:endParaRPr lang="en-US" sz="1800" dirty="0"/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C02B9893-8C56-CDF7-0091-44DE497586B4}"/>
              </a:ext>
            </a:extLst>
          </p:cNvPr>
          <p:cNvSpPr txBox="1">
            <a:spLocks/>
          </p:cNvSpPr>
          <p:nvPr/>
        </p:nvSpPr>
        <p:spPr>
          <a:xfrm>
            <a:off x="8358554" y="2643038"/>
            <a:ext cx="4800600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138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CEC09-F603-B9D5-000E-94F2F931F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80DA8-DE9E-2CCB-03EC-C970C0261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Passive Voice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68C23B-6D7A-B6EF-A475-9978917126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E6957B-BB32-8C90-A838-8D4A33436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304" y="2516759"/>
            <a:ext cx="9993173" cy="357149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chemeClr val="accent1"/>
                </a:solidFill>
              </a:rPr>
              <a:t>In passive voice: The subject receives the action.</a:t>
            </a:r>
          </a:p>
          <a:p>
            <a:pPr marL="0" indent="0">
              <a:buNone/>
            </a:pPr>
            <a:r>
              <a:rPr lang="en-US" sz="2000" dirty="0"/>
              <a:t>Structure</a:t>
            </a:r>
            <a:r>
              <a:rPr lang="en-US" sz="2000" b="1" dirty="0"/>
              <a:t>: </a:t>
            </a:r>
            <a:r>
              <a:rPr lang="en-US" sz="2000" b="1" i="1" dirty="0"/>
              <a:t>Object + form of “be” + past participle (V3) + by + subject</a:t>
            </a:r>
            <a:br>
              <a:rPr lang="en-US" sz="2000" b="1" i="1" dirty="0"/>
            </a:br>
            <a:r>
              <a:rPr lang="en-US" sz="2000" dirty="0"/>
              <a:t>Example</a:t>
            </a:r>
            <a:r>
              <a:rPr lang="en-US" sz="2000" b="1" i="1" dirty="0"/>
              <a:t>: </a:t>
            </a:r>
          </a:p>
          <a:p>
            <a:r>
              <a:rPr lang="en-US" sz="2000" dirty="0"/>
              <a:t>The lesson was explained by the teacher.</a:t>
            </a:r>
          </a:p>
          <a:p>
            <a:r>
              <a:rPr lang="en-US" sz="2000" dirty="0"/>
              <a:t>A letter was written by her.</a:t>
            </a:r>
          </a:p>
          <a:p>
            <a:r>
              <a:rPr lang="en-US" sz="2000" dirty="0"/>
              <a:t>The task was completed by them.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69ACF67-3CEA-EDD1-EB84-5C86477BC92E}"/>
              </a:ext>
            </a:extLst>
          </p:cNvPr>
          <p:cNvSpPr txBox="1">
            <a:spLocks/>
          </p:cNvSpPr>
          <p:nvPr/>
        </p:nvSpPr>
        <p:spPr>
          <a:xfrm>
            <a:off x="8358554" y="2643038"/>
            <a:ext cx="4800600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1587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A1DEE-9CCA-D878-4DD9-F4E90F868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8DAD5-9A80-A52D-2DB9-C7541AE55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Why Do We Use Passive Voice?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055A32-67A8-17C1-5378-C67D012DD5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A32046A-684D-BE3A-187D-EDE56887A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304" y="2516759"/>
            <a:ext cx="5262911" cy="35714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tx1"/>
                </a:solidFill>
              </a:rPr>
              <a:t>Passive voice is used when: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✔ The doer is unknown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✔ The doer is unimportant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✔ We want to focus on the action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✔ In scientific or formal writing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✔ In news reporting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✔ In official documents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6EE10057-609B-5EA2-7172-BD8F2F3E6F5E}"/>
              </a:ext>
            </a:extLst>
          </p:cNvPr>
          <p:cNvSpPr txBox="1">
            <a:spLocks/>
          </p:cNvSpPr>
          <p:nvPr/>
        </p:nvSpPr>
        <p:spPr>
          <a:xfrm>
            <a:off x="8358554" y="2643038"/>
            <a:ext cx="4800600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FCE715-D7CD-2905-485F-18FBD87D0FED}"/>
              </a:ext>
            </a:extLst>
          </p:cNvPr>
          <p:cNvSpPr txBox="1"/>
          <p:nvPr/>
        </p:nvSpPr>
        <p:spPr>
          <a:xfrm>
            <a:off x="6756888" y="3090319"/>
            <a:ext cx="658543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✔ Objectivity</a:t>
            </a:r>
          </a:p>
          <a:p>
            <a:r>
              <a:rPr lang="en-US" sz="2800" dirty="0"/>
              <a:t>✔ Formal tone</a:t>
            </a:r>
          </a:p>
          <a:p>
            <a:r>
              <a:rPr lang="en-US" sz="2800" dirty="0"/>
              <a:t>✔ Focus on result</a:t>
            </a:r>
          </a:p>
          <a:p>
            <a:r>
              <a:rPr lang="en-US" sz="2800" dirty="0"/>
              <a:t>✔ Suitable for reports</a:t>
            </a:r>
          </a:p>
        </p:txBody>
      </p:sp>
    </p:spTree>
    <p:extLst>
      <p:ext uri="{BB962C8B-B14F-4D97-AF65-F5344CB8AC3E}">
        <p14:creationId xmlns:p14="http://schemas.microsoft.com/office/powerpoint/2010/main" val="24794986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3BDF0-410D-B20F-D854-4B0ABDF27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Tense-wise Rules (Very Important Section)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0F1C2EF-16EA-120B-54A2-D458E8EF07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8670667"/>
              </p:ext>
            </p:extLst>
          </p:nvPr>
        </p:nvGraphicFramePr>
        <p:xfrm>
          <a:off x="1295398" y="2503658"/>
          <a:ext cx="9601196" cy="3372210"/>
        </p:xfrm>
        <a:graphic>
          <a:graphicData uri="http://schemas.openxmlformats.org/drawingml/2006/table">
            <a:tbl>
              <a:tblPr/>
              <a:tblGrid>
                <a:gridCol w="2400299">
                  <a:extLst>
                    <a:ext uri="{9D8B030D-6E8A-4147-A177-3AD203B41FA5}">
                      <a16:colId xmlns:a16="http://schemas.microsoft.com/office/drawing/2014/main" val="2019316687"/>
                    </a:ext>
                  </a:extLst>
                </a:gridCol>
                <a:gridCol w="2400299">
                  <a:extLst>
                    <a:ext uri="{9D8B030D-6E8A-4147-A177-3AD203B41FA5}">
                      <a16:colId xmlns:a16="http://schemas.microsoft.com/office/drawing/2014/main" val="2852541165"/>
                    </a:ext>
                  </a:extLst>
                </a:gridCol>
                <a:gridCol w="2400299">
                  <a:extLst>
                    <a:ext uri="{9D8B030D-6E8A-4147-A177-3AD203B41FA5}">
                      <a16:colId xmlns:a16="http://schemas.microsoft.com/office/drawing/2014/main" val="1734166112"/>
                    </a:ext>
                  </a:extLst>
                </a:gridCol>
                <a:gridCol w="2400299">
                  <a:extLst>
                    <a:ext uri="{9D8B030D-6E8A-4147-A177-3AD203B41FA5}">
                      <a16:colId xmlns:a16="http://schemas.microsoft.com/office/drawing/2014/main" val="2687535706"/>
                    </a:ext>
                  </a:extLst>
                </a:gridCol>
              </a:tblGrid>
              <a:tr h="4651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Tense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Active Voice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Passive Voice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Structure (Passive)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9526468"/>
                  </a:ext>
                </a:extLst>
              </a:tr>
              <a:tr h="4651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Present Simple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She writes a letter.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A letter is written by her.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am / is / are + V3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1180237"/>
                  </a:ext>
                </a:extLst>
              </a:tr>
              <a:tr h="81398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Present Continuous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She is writing a letter.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A letter is being written by her.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am / is / are + being + V3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2823574"/>
                  </a:ext>
                </a:extLst>
              </a:tr>
              <a:tr h="81398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Present Perfect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She has written a letter.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A letter has been written by her.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has / have + been + V3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0565398"/>
                  </a:ext>
                </a:extLst>
              </a:tr>
              <a:tr h="81398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Past Simple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She wrote a letter.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A letter was written by her.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was / were + V3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04178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76717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9919CF-448D-39A2-D55A-33AC544678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1D8E7-49A7-BD02-3179-F27BF49C4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Continued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B7BE953-B587-D914-3281-F3C88FE7AE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2956484"/>
              </p:ext>
            </p:extLst>
          </p:nvPr>
        </p:nvGraphicFramePr>
        <p:xfrm>
          <a:off x="1295400" y="2753360"/>
          <a:ext cx="9601196" cy="3128436"/>
        </p:xfrm>
        <a:graphic>
          <a:graphicData uri="http://schemas.openxmlformats.org/drawingml/2006/table">
            <a:tbl>
              <a:tblPr/>
              <a:tblGrid>
                <a:gridCol w="2400299">
                  <a:extLst>
                    <a:ext uri="{9D8B030D-6E8A-4147-A177-3AD203B41FA5}">
                      <a16:colId xmlns:a16="http://schemas.microsoft.com/office/drawing/2014/main" val="626896526"/>
                    </a:ext>
                  </a:extLst>
                </a:gridCol>
                <a:gridCol w="2400299">
                  <a:extLst>
                    <a:ext uri="{9D8B030D-6E8A-4147-A177-3AD203B41FA5}">
                      <a16:colId xmlns:a16="http://schemas.microsoft.com/office/drawing/2014/main" val="3248365003"/>
                    </a:ext>
                  </a:extLst>
                </a:gridCol>
                <a:gridCol w="2400299">
                  <a:extLst>
                    <a:ext uri="{9D8B030D-6E8A-4147-A177-3AD203B41FA5}">
                      <a16:colId xmlns:a16="http://schemas.microsoft.com/office/drawing/2014/main" val="227333084"/>
                    </a:ext>
                  </a:extLst>
                </a:gridCol>
                <a:gridCol w="2400299">
                  <a:extLst>
                    <a:ext uri="{9D8B030D-6E8A-4147-A177-3AD203B41FA5}">
                      <a16:colId xmlns:a16="http://schemas.microsoft.com/office/drawing/2014/main" val="3086974221"/>
                    </a:ext>
                  </a:extLst>
                </a:gridCol>
              </a:tblGrid>
              <a:tr h="39031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Tense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Active Voice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Passive Voice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Structure (Passive)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2530340"/>
                  </a:ext>
                </a:extLst>
              </a:tr>
              <a:tr h="68304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Past Continuous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She was writing a letter.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A letter was being written by her.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was / were + being + V3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6373071"/>
                  </a:ext>
                </a:extLst>
              </a:tr>
              <a:tr h="68304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Past Perfect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She had written a letter.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A letter had been written by her.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had + been + V3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947416"/>
                  </a:ext>
                </a:extLst>
              </a:tr>
              <a:tr h="68304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Future Simple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She will write a letter.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A letter will be written by her.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will + be + V3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3812378"/>
                  </a:ext>
                </a:extLst>
              </a:tr>
              <a:tr h="68304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Modal Verbs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She can write a letter.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A letter can be written by her.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modal + be + V3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81550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6689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Reporting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556932"/>
            <a:ext cx="5299952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Reporting is an important communication skill.</a:t>
            </a:r>
            <a:br>
              <a:rPr lang="en-US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It means telling someone what another person said—according to the context.</a:t>
            </a:r>
          </a:p>
          <a:p>
            <a:r>
              <a:rPr lang="en-US" dirty="0"/>
              <a:t>There are two types:</a:t>
            </a:r>
          </a:p>
          <a:p>
            <a:r>
              <a:rPr lang="en-US" b="1" dirty="0"/>
              <a:t>Direct Speech</a:t>
            </a:r>
            <a:endParaRPr lang="en-US" dirty="0"/>
          </a:p>
          <a:p>
            <a:r>
              <a:rPr lang="en-US" b="1" dirty="0"/>
              <a:t>Indirect Speech (Reported Speech)</a:t>
            </a:r>
            <a:endParaRPr lang="en-US" dirty="0"/>
          </a:p>
          <a:p>
            <a:pPr marL="0" indent="0">
              <a:buNone/>
            </a:pPr>
            <a:endParaRPr lang="en-US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D63A89B-C50D-C8B2-262B-E1100240CCCE}"/>
              </a:ext>
            </a:extLst>
          </p:cNvPr>
          <p:cNvSpPr txBox="1">
            <a:spLocks/>
          </p:cNvSpPr>
          <p:nvPr/>
        </p:nvSpPr>
        <p:spPr>
          <a:xfrm>
            <a:off x="6539853" y="2556932"/>
            <a:ext cx="5299952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We use reporting in:</a:t>
            </a:r>
          </a:p>
          <a:p>
            <a:r>
              <a:rPr lang="en-US" dirty="0"/>
              <a:t>📚 Academic writing</a:t>
            </a:r>
          </a:p>
          <a:p>
            <a:r>
              <a:rPr lang="en-US" dirty="0"/>
              <a:t>📰 News</a:t>
            </a:r>
          </a:p>
          <a:p>
            <a:r>
              <a:rPr lang="en-US" dirty="0"/>
              <a:t>💼 Office communication</a:t>
            </a:r>
          </a:p>
          <a:p>
            <a:r>
              <a:rPr lang="en-US" dirty="0"/>
              <a:t>⚖ Official documents</a:t>
            </a:r>
          </a:p>
          <a:p>
            <a:r>
              <a:rPr lang="en-US" dirty="0"/>
              <a:t>💬 Daily conversation</a:t>
            </a:r>
          </a:p>
          <a:p>
            <a:endParaRPr lang="en-US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4153C-339D-706E-2C85-88FFB0F63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to Change Active into Passive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D4EEA2-589B-1819-FA3A-3EF6232FA2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1️⃣ Identify subject, verb, object</a:t>
            </a:r>
          </a:p>
          <a:p>
            <a:pPr marL="0" indent="0">
              <a:buNone/>
            </a:pPr>
            <a:r>
              <a:rPr lang="en-US" dirty="0"/>
              <a:t>2️⃣ Make object the new subject</a:t>
            </a:r>
          </a:p>
          <a:p>
            <a:pPr marL="0" indent="0">
              <a:buNone/>
            </a:pPr>
            <a:r>
              <a:rPr lang="en-US" dirty="0"/>
              <a:t>3️⃣ Use correct form of “be”</a:t>
            </a:r>
          </a:p>
          <a:p>
            <a:pPr marL="0" indent="0">
              <a:buNone/>
            </a:pPr>
            <a:r>
              <a:rPr lang="en-US" dirty="0"/>
              <a:t>4️⃣ Use past participle (V3)</a:t>
            </a:r>
          </a:p>
          <a:p>
            <a:pPr marL="0" indent="0">
              <a:buNone/>
            </a:pPr>
            <a:r>
              <a:rPr lang="en-US" dirty="0"/>
              <a:t>5️⃣ Add “by + subject” (if necessary) </a:t>
            </a:r>
          </a:p>
        </p:txBody>
      </p:sp>
    </p:spTree>
    <p:extLst>
      <p:ext uri="{BB962C8B-B14F-4D97-AF65-F5344CB8AC3E}">
        <p14:creationId xmlns:p14="http://schemas.microsoft.com/office/powerpoint/2010/main" val="40467760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5AFD5-A01F-6594-3F03-2AF282A1E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Passive Cannot Be Formed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5A8B25-4656-CE0B-7BD4-F6F97D1201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Passive voice is not possible when:</a:t>
            </a:r>
          </a:p>
          <a:p>
            <a:pPr marL="0" indent="0">
              <a:buNone/>
            </a:pPr>
            <a:r>
              <a:rPr lang="en-US" dirty="0"/>
              <a:t>❌ The verb has no object (intransitive verbs)</a:t>
            </a:r>
          </a:p>
          <a:p>
            <a:pPr marL="0" indent="0">
              <a:buNone/>
            </a:pPr>
            <a:r>
              <a:rPr lang="en-US" b="1" dirty="0"/>
              <a:t>Examples</a:t>
            </a:r>
            <a:r>
              <a:rPr lang="en-US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He sleeps. (No object)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She laughed. (No object)</a:t>
            </a:r>
          </a:p>
          <a:p>
            <a:pPr marL="0" indent="0">
              <a:buNone/>
            </a:pPr>
            <a:r>
              <a:rPr lang="en-US" dirty="0"/>
              <a:t>No passive form possible.</a:t>
            </a:r>
          </a:p>
        </p:txBody>
      </p:sp>
    </p:spTree>
    <p:extLst>
      <p:ext uri="{BB962C8B-B14F-4D97-AF65-F5344CB8AC3E}">
        <p14:creationId xmlns:p14="http://schemas.microsoft.com/office/powerpoint/2010/main" val="35997094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5014A-9380-5EAE-4C9A-51F3CD126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Cases-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F9D6AF-F02A-8535-E5E0-9C6D39D14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556932"/>
            <a:ext cx="5128847" cy="33189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--Imperative Sentences:</a:t>
            </a:r>
          </a:p>
          <a:p>
            <a:r>
              <a:rPr lang="en-US" dirty="0"/>
              <a:t>Active: Open the door.</a:t>
            </a:r>
          </a:p>
          <a:p>
            <a:r>
              <a:rPr lang="en-US" dirty="0"/>
              <a:t>Passive: Let the door be opened.</a:t>
            </a:r>
          </a:p>
          <a:p>
            <a:r>
              <a:rPr lang="en-US" b="1" dirty="0"/>
              <a:t>---Interrogative Sentences</a:t>
            </a:r>
            <a:br>
              <a:rPr lang="en-US" dirty="0"/>
            </a:br>
            <a:r>
              <a:rPr lang="en-US" dirty="0"/>
              <a:t>Active: Did she complete the work?</a:t>
            </a:r>
          </a:p>
          <a:p>
            <a:r>
              <a:rPr lang="en-US" dirty="0"/>
              <a:t>Passive: Was the work completed by her?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E6EBCA2-28BC-E282-FCF3-4268267429C3}"/>
              </a:ext>
            </a:extLst>
          </p:cNvPr>
          <p:cNvSpPr txBox="1">
            <a:spLocks/>
          </p:cNvSpPr>
          <p:nvPr/>
        </p:nvSpPr>
        <p:spPr>
          <a:xfrm>
            <a:off x="6424248" y="2556932"/>
            <a:ext cx="4665784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---Two Objects</a:t>
            </a:r>
          </a:p>
          <a:p>
            <a:r>
              <a:rPr lang="en-US" dirty="0"/>
              <a:t>Active: She gave me a gift.</a:t>
            </a:r>
          </a:p>
          <a:p>
            <a:r>
              <a:rPr lang="en-US" dirty="0"/>
              <a:t>Passive (1): I was given a gift.</a:t>
            </a:r>
          </a:p>
          <a:p>
            <a:r>
              <a:rPr lang="en-US" dirty="0"/>
              <a:t>Passive (2): A gift was given to me.</a:t>
            </a:r>
          </a:p>
          <a:p>
            <a:pPr marL="0" indent="0">
              <a:buNone/>
            </a:pPr>
            <a:r>
              <a:rPr lang="en-US" b="1" dirty="0"/>
              <a:t>---Negative Sentences</a:t>
            </a:r>
          </a:p>
          <a:p>
            <a:r>
              <a:rPr lang="en-US" dirty="0"/>
              <a:t>Active: She did not write a letter.</a:t>
            </a:r>
          </a:p>
          <a:p>
            <a:r>
              <a:rPr lang="en-US" dirty="0"/>
              <a:t>Passive: A letter was not written by her.</a:t>
            </a:r>
          </a:p>
        </p:txBody>
      </p:sp>
    </p:spTree>
    <p:extLst>
      <p:ext uri="{BB962C8B-B14F-4D97-AF65-F5344CB8AC3E}">
        <p14:creationId xmlns:p14="http://schemas.microsoft.com/office/powerpoint/2010/main" val="40496095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38A60-1365-F1A9-D075-E4BA6B8EC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Active vs Passive – Comparison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4A2EE82-BD34-08A8-5174-02B8CFCB42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8849427"/>
              </p:ext>
            </p:extLst>
          </p:nvPr>
        </p:nvGraphicFramePr>
        <p:xfrm>
          <a:off x="3124199" y="2515905"/>
          <a:ext cx="6371494" cy="3132665"/>
        </p:xfrm>
        <a:graphic>
          <a:graphicData uri="http://schemas.openxmlformats.org/drawingml/2006/table">
            <a:tbl>
              <a:tblPr/>
              <a:tblGrid>
                <a:gridCol w="3185747">
                  <a:extLst>
                    <a:ext uri="{9D8B030D-6E8A-4147-A177-3AD203B41FA5}">
                      <a16:colId xmlns:a16="http://schemas.microsoft.com/office/drawing/2014/main" val="3644663467"/>
                    </a:ext>
                  </a:extLst>
                </a:gridCol>
                <a:gridCol w="3185747">
                  <a:extLst>
                    <a:ext uri="{9D8B030D-6E8A-4147-A177-3AD203B41FA5}">
                      <a16:colId xmlns:a16="http://schemas.microsoft.com/office/drawing/2014/main" val="3861715017"/>
                    </a:ext>
                  </a:extLst>
                </a:gridCol>
              </a:tblGrid>
              <a:tr h="62653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Active</a:t>
                      </a:r>
                      <a:endParaRPr lang="en-US" sz="240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Passive</a:t>
                      </a:r>
                      <a:endParaRPr lang="en-US" sz="24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175637"/>
                  </a:ext>
                </a:extLst>
              </a:tr>
              <a:tr h="62653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Direct and clear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More formal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0459209"/>
                  </a:ext>
                </a:extLst>
              </a:tr>
              <a:tr h="62653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Shorter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Longer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1290639"/>
                  </a:ext>
                </a:extLst>
              </a:tr>
              <a:tr h="62653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/>
                        <a:t>Strong tone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/>
                        <a:t>Neutral tone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7460634"/>
                  </a:ext>
                </a:extLst>
              </a:tr>
              <a:tr h="62653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Focus on doer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/>
                        <a:t>Focus on action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07807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01861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42C1D-4309-8ACC-E4F8-F03B46262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Sharing Narratives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A6BDB-9B2E-EDD1-91F9-9802C5DC9E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Narrative = a story or account of events, real or imaginary</a:t>
            </a:r>
            <a:br>
              <a:rPr lang="en-US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dirty="0"/>
              <a:t>Learning to share narratives helps us:</a:t>
            </a:r>
          </a:p>
          <a:p>
            <a:r>
              <a:rPr lang="en-US" dirty="0"/>
              <a:t>Understand and enjoy stories</a:t>
            </a:r>
          </a:p>
          <a:p>
            <a:r>
              <a:rPr lang="en-US" dirty="0"/>
              <a:t>Tell our own stories clearly</a:t>
            </a:r>
          </a:p>
          <a:p>
            <a:r>
              <a:rPr lang="en-US" dirty="0"/>
              <a:t>Improve writing and speaking skills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22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E835A-9BC5-5C9E-75A9-B7F2E5976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Key Elements of a Narrative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14CEDB9-BB3B-FEF6-DB0E-8AC35A3E84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9851369"/>
              </p:ext>
            </p:extLst>
          </p:nvPr>
        </p:nvGraphicFramePr>
        <p:xfrm>
          <a:off x="1295399" y="2426678"/>
          <a:ext cx="10046676" cy="3692768"/>
        </p:xfrm>
        <a:graphic>
          <a:graphicData uri="http://schemas.openxmlformats.org/drawingml/2006/table">
            <a:tbl>
              <a:tblPr/>
              <a:tblGrid>
                <a:gridCol w="3348892">
                  <a:extLst>
                    <a:ext uri="{9D8B030D-6E8A-4147-A177-3AD203B41FA5}">
                      <a16:colId xmlns:a16="http://schemas.microsoft.com/office/drawing/2014/main" val="705156066"/>
                    </a:ext>
                  </a:extLst>
                </a:gridCol>
                <a:gridCol w="3348892">
                  <a:extLst>
                    <a:ext uri="{9D8B030D-6E8A-4147-A177-3AD203B41FA5}">
                      <a16:colId xmlns:a16="http://schemas.microsoft.com/office/drawing/2014/main" val="933418111"/>
                    </a:ext>
                  </a:extLst>
                </a:gridCol>
                <a:gridCol w="3348892">
                  <a:extLst>
                    <a:ext uri="{9D8B030D-6E8A-4147-A177-3AD203B41FA5}">
                      <a16:colId xmlns:a16="http://schemas.microsoft.com/office/drawing/2014/main" val="4162424691"/>
                    </a:ext>
                  </a:extLst>
                </a:gridCol>
              </a:tblGrid>
              <a:tr h="46159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Element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Definition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Example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8491153"/>
                  </a:ext>
                </a:extLst>
              </a:tr>
              <a:tr h="80779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 dirty="0"/>
                        <a:t>Characters</a:t>
                      </a:r>
                      <a:endParaRPr lang="en-US" sz="2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The people, animals, or beings in the story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Ali, a little girl, pigeons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9076999"/>
                  </a:ext>
                </a:extLst>
              </a:tr>
              <a:tr h="80779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/>
                        <a:t>Setting</a:t>
                      </a:r>
                      <a:endParaRPr lang="en-US" sz="20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Where and when the story happens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Park, morning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8025822"/>
                  </a:ext>
                </a:extLst>
              </a:tr>
              <a:tr h="80779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/>
                        <a:t>Conflict</a:t>
                      </a:r>
                      <a:endParaRPr lang="en-US" sz="20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The main problem or challenge in the story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Ali wants to feed pigeons but is alone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6114395"/>
                  </a:ext>
                </a:extLst>
              </a:tr>
              <a:tr h="80779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/>
                        <a:t>Resolution</a:t>
                      </a:r>
                      <a:endParaRPr lang="en-US" sz="20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How the problem is solved or ends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A little girl joins, and they enjoy feeding pigeons together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50958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00339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8C45D-C831-C36A-D30C-120D3B783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Steps to Share a Narrative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E4CA59-C3DE-1BCB-A0C2-1144C0E96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1116" y="2556932"/>
            <a:ext cx="10169768" cy="331893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1️⃣ </a:t>
            </a:r>
            <a:r>
              <a:rPr lang="en-US" b="1" dirty="0"/>
              <a:t>Start with the context</a:t>
            </a:r>
            <a:r>
              <a:rPr lang="en-US" dirty="0"/>
              <a:t> – Who, Where, When?</a:t>
            </a:r>
            <a:br>
              <a:rPr lang="en-US" dirty="0"/>
            </a:br>
            <a:r>
              <a:rPr lang="en-US" dirty="0"/>
              <a:t>2️⃣ </a:t>
            </a:r>
            <a:r>
              <a:rPr lang="en-US" b="1" dirty="0"/>
              <a:t>Introduce characters</a:t>
            </a:r>
            <a:r>
              <a:rPr lang="en-US" dirty="0"/>
              <a:t> – People, animals, or main figures</a:t>
            </a:r>
            <a:br>
              <a:rPr lang="en-US" dirty="0"/>
            </a:br>
            <a:r>
              <a:rPr lang="en-US" dirty="0"/>
              <a:t>3️⃣ </a:t>
            </a:r>
            <a:r>
              <a:rPr lang="en-US" b="1" dirty="0"/>
              <a:t>Describe the conflict</a:t>
            </a:r>
            <a:r>
              <a:rPr lang="en-US" dirty="0"/>
              <a:t> – What problem or challenge happens?</a:t>
            </a:r>
            <a:br>
              <a:rPr lang="en-US" dirty="0"/>
            </a:br>
            <a:r>
              <a:rPr lang="en-US" dirty="0"/>
              <a:t>4️⃣ </a:t>
            </a:r>
            <a:r>
              <a:rPr lang="en-US" b="1" dirty="0"/>
              <a:t>Explain the events</a:t>
            </a:r>
            <a:r>
              <a:rPr lang="en-US" dirty="0"/>
              <a:t> – What actions take place? (Middle part)</a:t>
            </a:r>
            <a:br>
              <a:rPr lang="en-US" dirty="0"/>
            </a:br>
            <a:r>
              <a:rPr lang="en-US" dirty="0"/>
              <a:t>5️⃣ </a:t>
            </a:r>
            <a:r>
              <a:rPr lang="en-US" b="1" dirty="0"/>
              <a:t>End with the resolution</a:t>
            </a:r>
            <a:r>
              <a:rPr lang="en-US" dirty="0"/>
              <a:t> – How is the problem solved? What is the lesson?</a:t>
            </a:r>
            <a:br>
              <a:rPr lang="en-US" dirty="0"/>
            </a:br>
            <a:r>
              <a:rPr lang="en-US" dirty="0"/>
              <a:t>6️⃣ </a:t>
            </a:r>
            <a:r>
              <a:rPr lang="en-US" b="1" dirty="0"/>
              <a:t>Add feelings and reflections</a:t>
            </a:r>
            <a:r>
              <a:rPr lang="en-US" dirty="0"/>
              <a:t> – How did you or the characters feel?</a:t>
            </a:r>
          </a:p>
        </p:txBody>
      </p:sp>
    </p:spTree>
    <p:extLst>
      <p:ext uri="{BB962C8B-B14F-4D97-AF65-F5344CB8AC3E}">
        <p14:creationId xmlns:p14="http://schemas.microsoft.com/office/powerpoint/2010/main" val="14291247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7A5819-ADC5-A304-D335-3B3278E29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4D9D1-2E45-2CF4-EB2C-3FC70D098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2820D4-C800-6AF1-3D26-1871D79A4D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1116" y="2556932"/>
            <a:ext cx="10169768" cy="331893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/>
              <a:t>Example 1: Personal Experience</a:t>
            </a:r>
          </a:p>
          <a:p>
            <a:r>
              <a:rPr lang="en-US" b="1" dirty="0"/>
              <a:t>Story:</a:t>
            </a:r>
            <a:r>
              <a:rPr lang="en-US" dirty="0"/>
              <a:t> Last summer, I visited Hunza Valley. The mountains were breathtaking, and I learned to trek with locals. The highlight was watching the sunset from </a:t>
            </a:r>
            <a:r>
              <a:rPr lang="en-US" dirty="0" err="1"/>
              <a:t>Ultar</a:t>
            </a:r>
            <a:r>
              <a:rPr lang="en-US" dirty="0"/>
              <a:t> Peak, an experience I will never forget.</a:t>
            </a:r>
          </a:p>
          <a:p>
            <a:pPr marL="0" indent="0">
              <a:buNone/>
            </a:pPr>
            <a:r>
              <a:rPr lang="en-US" b="1" dirty="0"/>
              <a:t>Breakdown:</a:t>
            </a:r>
            <a:endParaRPr lang="en-US" dirty="0"/>
          </a:p>
          <a:p>
            <a:r>
              <a:rPr lang="en-US" b="1" dirty="0"/>
              <a:t>Characters:</a:t>
            </a:r>
            <a:r>
              <a:rPr lang="en-US" dirty="0"/>
              <a:t> I, locals</a:t>
            </a:r>
          </a:p>
          <a:p>
            <a:r>
              <a:rPr lang="en-US" b="1" dirty="0"/>
              <a:t>Setting:</a:t>
            </a:r>
            <a:r>
              <a:rPr lang="en-US" dirty="0"/>
              <a:t> Hunza Valley, summer</a:t>
            </a:r>
          </a:p>
          <a:p>
            <a:r>
              <a:rPr lang="en-US" b="1" dirty="0"/>
              <a:t>Conflict:</a:t>
            </a:r>
            <a:r>
              <a:rPr lang="en-US" dirty="0"/>
              <a:t> Learning to trek (challenge)</a:t>
            </a:r>
          </a:p>
          <a:p>
            <a:r>
              <a:rPr lang="en-US" b="1" dirty="0"/>
              <a:t>Resolution:</a:t>
            </a:r>
            <a:r>
              <a:rPr lang="en-US" dirty="0"/>
              <a:t> Successfully reached the peak and enjoyed the sunset</a:t>
            </a:r>
          </a:p>
          <a:p>
            <a:r>
              <a:rPr lang="en-US" b="1" dirty="0"/>
              <a:t>Reflection:</a:t>
            </a:r>
            <a:r>
              <a:rPr lang="en-US" dirty="0"/>
              <a:t> A memorable and amazing experience</a:t>
            </a:r>
          </a:p>
        </p:txBody>
      </p:sp>
    </p:spTree>
    <p:extLst>
      <p:ext uri="{BB962C8B-B14F-4D97-AF65-F5344CB8AC3E}">
        <p14:creationId xmlns:p14="http://schemas.microsoft.com/office/powerpoint/2010/main" val="37632589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F825B-24C4-BAA9-4E7D-567A22AB1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Reading &amp; Summarizing Short Stories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5D8545-1604-1C81-6D7C-9C248007B9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5087814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Why read stories?</a:t>
            </a:r>
            <a:endParaRPr lang="en-US" dirty="0"/>
          </a:p>
          <a:p>
            <a:r>
              <a:rPr lang="en-US" dirty="0"/>
              <a:t>Improve vocabulary</a:t>
            </a:r>
          </a:p>
          <a:p>
            <a:r>
              <a:rPr lang="en-US" dirty="0"/>
              <a:t>Understand story structure</a:t>
            </a:r>
          </a:p>
          <a:p>
            <a:r>
              <a:rPr lang="en-US" dirty="0"/>
              <a:t>Learn morals and themes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CC7EE4-BDC2-BF1E-549D-0D4806BFB0C6}"/>
              </a:ext>
            </a:extLst>
          </p:cNvPr>
          <p:cNvSpPr txBox="1"/>
          <p:nvPr/>
        </p:nvSpPr>
        <p:spPr>
          <a:xfrm>
            <a:off x="6383215" y="2556932"/>
            <a:ext cx="611944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400" b="1" dirty="0"/>
              <a:t>Steps to summarize:</a:t>
            </a:r>
          </a:p>
          <a:p>
            <a:pPr marL="0" indent="0">
              <a:buNone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Identify </a:t>
            </a:r>
            <a:r>
              <a:rPr lang="en-US" sz="2400" b="1" dirty="0"/>
              <a:t>main events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Remove </a:t>
            </a:r>
            <a:r>
              <a:rPr lang="en-US" sz="2400" b="1" dirty="0"/>
              <a:t>unnecessary details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Use </a:t>
            </a:r>
            <a:r>
              <a:rPr lang="en-US" sz="2400" b="1" dirty="0"/>
              <a:t>your own words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Keep </a:t>
            </a:r>
            <a:r>
              <a:rPr lang="en-US" sz="2400" b="1" dirty="0"/>
              <a:t>events in order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917674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9F2C2-25A4-046B-87CB-352A8F3EF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Converting Events into Short Stories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EDF65-159A-5A55-132D-1F8C41D49B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9585" y="2556932"/>
            <a:ext cx="6096000" cy="3318936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Steps:</a:t>
            </a:r>
            <a:endParaRPr lang="en-US" dirty="0"/>
          </a:p>
          <a:p>
            <a:r>
              <a:rPr lang="en-US" dirty="0"/>
              <a:t>Pick a real or imaginary </a:t>
            </a:r>
            <a:r>
              <a:rPr lang="en-US" b="1" dirty="0"/>
              <a:t>event</a:t>
            </a:r>
            <a:endParaRPr lang="en-US" dirty="0"/>
          </a:p>
          <a:p>
            <a:r>
              <a:rPr lang="en-US" dirty="0"/>
              <a:t>Identify </a:t>
            </a:r>
            <a:r>
              <a:rPr lang="en-US" b="1" dirty="0"/>
              <a:t>characters</a:t>
            </a:r>
            <a:endParaRPr lang="en-US" dirty="0"/>
          </a:p>
          <a:p>
            <a:r>
              <a:rPr lang="en-US" dirty="0"/>
              <a:t>Describe the </a:t>
            </a:r>
            <a:r>
              <a:rPr lang="en-US" b="1" dirty="0"/>
              <a:t>setting</a:t>
            </a:r>
            <a:endParaRPr lang="en-US" dirty="0"/>
          </a:p>
          <a:p>
            <a:r>
              <a:rPr lang="en-US" dirty="0"/>
              <a:t>Include </a:t>
            </a:r>
            <a:r>
              <a:rPr lang="en-US" b="1" dirty="0"/>
              <a:t>conflict or challenge</a:t>
            </a:r>
            <a:endParaRPr lang="en-US" dirty="0"/>
          </a:p>
          <a:p>
            <a:r>
              <a:rPr lang="en-US" dirty="0"/>
              <a:t>End with </a:t>
            </a:r>
            <a:r>
              <a:rPr lang="en-US" b="1" dirty="0"/>
              <a:t>resolution and reflection</a:t>
            </a:r>
            <a:endParaRPr lang="en-US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5BA178-63B3-0269-EBB9-0CB79973D709}"/>
              </a:ext>
            </a:extLst>
          </p:cNvPr>
          <p:cNvSpPr txBox="1"/>
          <p:nvPr/>
        </p:nvSpPr>
        <p:spPr>
          <a:xfrm>
            <a:off x="6096000" y="2556932"/>
            <a:ext cx="524021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b="1" dirty="0"/>
              <a:t>Example:</a:t>
            </a:r>
            <a:endParaRPr lang="en-US" sz="2400" dirty="0"/>
          </a:p>
          <a:p>
            <a:pPr>
              <a:buNone/>
            </a:pPr>
            <a:r>
              <a:rPr lang="en-US" sz="2400" i="1" dirty="0">
                <a:solidFill>
                  <a:schemeClr val="accent1">
                    <a:lumMod val="75000"/>
                  </a:schemeClr>
                </a:solidFill>
              </a:rPr>
              <a:t>Event: Losing wallet and finding it</a:t>
            </a:r>
          </a:p>
          <a:p>
            <a:pPr>
              <a:buNone/>
            </a:pPr>
            <a:r>
              <a:rPr lang="en-US" sz="2400" dirty="0"/>
              <a:t>I lost my wallet at the bazaar. Panic-stricken, I retraced my steps. A kind vendor found it and returned it. I felt grateful and learned the importance of honesty.</a:t>
            </a:r>
          </a:p>
        </p:txBody>
      </p:sp>
    </p:spTree>
    <p:extLst>
      <p:ext uri="{BB962C8B-B14F-4D97-AF65-F5344CB8AC3E}">
        <p14:creationId xmlns:p14="http://schemas.microsoft.com/office/powerpoint/2010/main" val="1671744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342F4-8100-D1F0-DCAE-D05887EE2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B750F-D98D-1529-F8F5-842393989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 Speech</a:t>
            </a:r>
            <a:endParaRPr lang="en-US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2DE9FE-A6B7-DBAD-9418-C06CF1AAC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2309" y="2556932"/>
            <a:ext cx="6441829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Direct speech tells the </a:t>
            </a:r>
            <a:r>
              <a:rPr lang="en-US" b="1" dirty="0"/>
              <a:t>exact words</a:t>
            </a:r>
            <a:r>
              <a:rPr lang="en-US" dirty="0"/>
              <a:t> of the speaker.</a:t>
            </a:r>
          </a:p>
          <a:p>
            <a:pPr marL="0" indent="0">
              <a:buNone/>
            </a:pPr>
            <a:r>
              <a:rPr lang="en-US" b="1" dirty="0"/>
              <a:t>Structure:</a:t>
            </a:r>
            <a:endParaRPr lang="en-US" dirty="0"/>
          </a:p>
          <a:p>
            <a:r>
              <a:rPr lang="en-US" dirty="0"/>
              <a:t>Reporting verb + “quotation marks”</a:t>
            </a:r>
          </a:p>
          <a:p>
            <a:pPr marL="0" indent="0">
              <a:buNone/>
            </a:pPr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She said, “I am tired.”</a:t>
            </a:r>
          </a:p>
          <a:p>
            <a:r>
              <a:rPr lang="en-US" dirty="0"/>
              <a:t>He asked, “Where are you going?”</a:t>
            </a:r>
          </a:p>
          <a:p>
            <a:endParaRPr lang="en-US" alt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61E183-121E-D760-5A6B-260EF3678A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B224C96-A17C-62B8-4089-5F6E50142673}"/>
              </a:ext>
            </a:extLst>
          </p:cNvPr>
          <p:cNvSpPr txBox="1">
            <a:spLocks/>
          </p:cNvSpPr>
          <p:nvPr/>
        </p:nvSpPr>
        <p:spPr>
          <a:xfrm>
            <a:off x="7288821" y="3211473"/>
            <a:ext cx="4293578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Features:</a:t>
            </a:r>
          </a:p>
          <a:p>
            <a:r>
              <a:rPr lang="en-US" dirty="0"/>
              <a:t>Uses quotation marks (“ ”)</a:t>
            </a:r>
          </a:p>
          <a:p>
            <a:r>
              <a:rPr lang="en-US" dirty="0"/>
              <a:t>Exact words</a:t>
            </a:r>
          </a:p>
          <a:p>
            <a:r>
              <a:rPr lang="en-US" dirty="0"/>
              <a:t>No change in tense</a:t>
            </a:r>
          </a:p>
          <a:p>
            <a:r>
              <a:rPr lang="en-US" dirty="0"/>
              <a:t>Same pronouns</a:t>
            </a:r>
          </a:p>
          <a:p>
            <a:endParaRPr lang="en-US" alt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117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3239B-788B-6CFC-80F9-A4CABE965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Comics, Interviews, &amp; Pictures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FD027A-6EAB-8C8E-34D1-0393813364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3956" y="2356336"/>
            <a:ext cx="9601196" cy="545126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/>
              <a:t>These are tools to </a:t>
            </a:r>
            <a:r>
              <a:rPr lang="en-US" sz="1800" b="1" dirty="0"/>
              <a:t>practice reading, understanding, and writing stories</a:t>
            </a:r>
            <a:r>
              <a:rPr lang="en-US" sz="1800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38F6D2D-2026-B61E-8B6C-CC8F795E1F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143039"/>
              </p:ext>
            </p:extLst>
          </p:nvPr>
        </p:nvGraphicFramePr>
        <p:xfrm>
          <a:off x="848421" y="2884096"/>
          <a:ext cx="10495158" cy="3391176"/>
        </p:xfrm>
        <a:graphic>
          <a:graphicData uri="http://schemas.openxmlformats.org/drawingml/2006/table">
            <a:tbl>
              <a:tblPr/>
              <a:tblGrid>
                <a:gridCol w="2475071">
                  <a:extLst>
                    <a:ext uri="{9D8B030D-6E8A-4147-A177-3AD203B41FA5}">
                      <a16:colId xmlns:a16="http://schemas.microsoft.com/office/drawing/2014/main" val="2563439549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3398843815"/>
                    </a:ext>
                  </a:extLst>
                </a:gridCol>
                <a:gridCol w="4819687">
                  <a:extLst>
                    <a:ext uri="{9D8B030D-6E8A-4147-A177-3AD203B41FA5}">
                      <a16:colId xmlns:a16="http://schemas.microsoft.com/office/drawing/2014/main" val="2079737205"/>
                    </a:ext>
                  </a:extLst>
                </a:gridCol>
              </a:tblGrid>
              <a:tr h="28851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Tool</a:t>
                      </a:r>
                    </a:p>
                  </a:txBody>
                  <a:tcPr marL="72128" marR="72128" marT="36064" marB="360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What It Is</a:t>
                      </a:r>
                    </a:p>
                  </a:txBody>
                  <a:tcPr marL="72128" marR="72128" marT="36064" marB="360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What You Learn / How It Helps</a:t>
                      </a:r>
                    </a:p>
                  </a:txBody>
                  <a:tcPr marL="72128" marR="72128" marT="36064" marB="360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4480308"/>
                  </a:ext>
                </a:extLst>
              </a:tr>
              <a:tr h="9376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/>
                        <a:t>Comics</a:t>
                      </a:r>
                      <a:endParaRPr lang="en-US" sz="1800" dirty="0"/>
                    </a:p>
                  </a:txBody>
                  <a:tcPr marL="72128" marR="72128" marT="36064" marB="360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Small stories with pictures and speech bubbles</a:t>
                      </a:r>
                    </a:p>
                  </a:txBody>
                  <a:tcPr marL="72128" marR="72128" marT="36064" marB="360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800" b="1" dirty="0"/>
                        <a:t>Sequence</a:t>
                      </a:r>
                      <a:r>
                        <a:rPr lang="en-US" sz="1800" dirty="0"/>
                        <a:t>: what happens first, next, last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800" b="1" dirty="0"/>
                        <a:t>Emotions</a:t>
                      </a:r>
                      <a:r>
                        <a:rPr lang="en-US" sz="1800" dirty="0"/>
                        <a:t>: how characters feel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800" b="1" dirty="0"/>
                        <a:t>Short language:</a:t>
                      </a:r>
                      <a:r>
                        <a:rPr lang="en-US" sz="1800" dirty="0"/>
                        <a:t> clear and simple sentences</a:t>
                      </a:r>
                    </a:p>
                  </a:txBody>
                  <a:tcPr marL="72128" marR="72128" marT="36064" marB="360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7620280"/>
                  </a:ext>
                </a:extLst>
              </a:tr>
              <a:tr h="9376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/>
                        <a:t>Interviews</a:t>
                      </a:r>
                      <a:endParaRPr lang="en-US" sz="1800"/>
                    </a:p>
                  </a:txBody>
                  <a:tcPr marL="72128" marR="72128" marT="36064" marB="360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Real conversations with questions and answers</a:t>
                      </a:r>
                    </a:p>
                  </a:txBody>
                  <a:tcPr marL="72128" marR="72128" marT="36064" marB="360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800" dirty="0"/>
                        <a:t>How people express opinions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800" dirty="0"/>
                        <a:t>How to report what someone said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800" dirty="0"/>
                        <a:t>Formal and informal language</a:t>
                      </a:r>
                    </a:p>
                  </a:txBody>
                  <a:tcPr marL="72128" marR="72128" marT="36064" marB="360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7666478"/>
                  </a:ext>
                </a:extLst>
              </a:tr>
              <a:tr h="115404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/>
                        <a:t>Pictures</a:t>
                      </a:r>
                      <a:endParaRPr lang="en-US" sz="1800"/>
                    </a:p>
                  </a:txBody>
                  <a:tcPr marL="72128" marR="72128" marT="36064" marB="360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A single image to imagine a story</a:t>
                      </a:r>
                    </a:p>
                  </a:txBody>
                  <a:tcPr marL="72128" marR="72128" marT="36064" marB="360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800" b="1" dirty="0"/>
                        <a:t>Characters</a:t>
                      </a:r>
                      <a:r>
                        <a:rPr lang="en-US" sz="1800" dirty="0"/>
                        <a:t>: Who is in the picture?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800" b="1" dirty="0"/>
                        <a:t>Setting</a:t>
                      </a:r>
                      <a:r>
                        <a:rPr lang="en-US" sz="1800" dirty="0"/>
                        <a:t>: Where and when?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800" b="1" dirty="0"/>
                        <a:t>Conflict</a:t>
                      </a:r>
                      <a:r>
                        <a:rPr lang="en-US" sz="1800" dirty="0"/>
                        <a:t>: What problem happens?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800" b="1" dirty="0"/>
                        <a:t>Resolution</a:t>
                      </a:r>
                      <a:r>
                        <a:rPr lang="en-US" sz="1800" dirty="0"/>
                        <a:t>: How is it solved?</a:t>
                      </a:r>
                    </a:p>
                  </a:txBody>
                  <a:tcPr marL="72128" marR="72128" marT="36064" marB="3606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90568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79711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6E6EE-F199-D536-39ED-50C294E2F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Word Puzzles for Language Skills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FB9F44-66C2-DB7D-74E8-19A50C47CE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Why play word puzzles?</a:t>
            </a:r>
            <a:endParaRPr lang="en-US" dirty="0"/>
          </a:p>
          <a:p>
            <a:r>
              <a:rPr lang="en-US" dirty="0"/>
              <a:t>Learn </a:t>
            </a:r>
            <a:r>
              <a:rPr lang="en-US" b="1" dirty="0"/>
              <a:t>new words</a:t>
            </a:r>
            <a:endParaRPr lang="en-US" dirty="0"/>
          </a:p>
          <a:p>
            <a:r>
              <a:rPr lang="en-US" dirty="0"/>
              <a:t>Improve </a:t>
            </a:r>
            <a:r>
              <a:rPr lang="en-US" b="1" dirty="0"/>
              <a:t>spelling</a:t>
            </a:r>
            <a:endParaRPr lang="en-US" dirty="0"/>
          </a:p>
          <a:p>
            <a:r>
              <a:rPr lang="en-US" dirty="0"/>
              <a:t>Make your </a:t>
            </a:r>
            <a:r>
              <a:rPr lang="en-US" b="1" dirty="0"/>
              <a:t>brain sharper</a:t>
            </a:r>
            <a:br>
              <a:rPr lang="en-US" b="1" dirty="0"/>
            </a:br>
            <a:endParaRPr lang="en-US" b="1" dirty="0"/>
          </a:p>
          <a:p>
            <a:pPr marL="0" indent="0">
              <a:buNone/>
            </a:pPr>
            <a:r>
              <a:rPr lang="en-US" dirty="0"/>
              <a:t>Example: Unscramble: TNPAI → ? (</a:t>
            </a:r>
            <a:r>
              <a:rPr lang="en-US" b="1" dirty="0"/>
              <a:t>PAINT</a:t>
            </a:r>
            <a:r>
              <a:rPr lang="en-US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7609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3E826-B472-6B48-22AC-89D232142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Continued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A4B65B8-E97A-9229-0479-C2BAA7DAF3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7686717"/>
              </p:ext>
            </p:extLst>
          </p:nvPr>
        </p:nvGraphicFramePr>
        <p:xfrm>
          <a:off x="1037488" y="2446784"/>
          <a:ext cx="10427682" cy="3429084"/>
        </p:xfrm>
        <a:graphic>
          <a:graphicData uri="http://schemas.openxmlformats.org/drawingml/2006/table">
            <a:tbl>
              <a:tblPr/>
              <a:tblGrid>
                <a:gridCol w="3475894">
                  <a:extLst>
                    <a:ext uri="{9D8B030D-6E8A-4147-A177-3AD203B41FA5}">
                      <a16:colId xmlns:a16="http://schemas.microsoft.com/office/drawing/2014/main" val="661321152"/>
                    </a:ext>
                  </a:extLst>
                </a:gridCol>
                <a:gridCol w="3475894">
                  <a:extLst>
                    <a:ext uri="{9D8B030D-6E8A-4147-A177-3AD203B41FA5}">
                      <a16:colId xmlns:a16="http://schemas.microsoft.com/office/drawing/2014/main" val="2071766000"/>
                    </a:ext>
                  </a:extLst>
                </a:gridCol>
                <a:gridCol w="3475894">
                  <a:extLst>
                    <a:ext uri="{9D8B030D-6E8A-4147-A177-3AD203B41FA5}">
                      <a16:colId xmlns:a16="http://schemas.microsoft.com/office/drawing/2014/main" val="22037838"/>
                    </a:ext>
                  </a:extLst>
                </a:gridCol>
              </a:tblGrid>
              <a:tr h="4245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Type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What It Is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Example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3567018"/>
                  </a:ext>
                </a:extLst>
              </a:tr>
              <a:tr h="7429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/>
                        <a:t>Unscramble Words</a:t>
                      </a:r>
                      <a:endParaRPr lang="en-US" sz="20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Mix up letters to make a real word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RSETNIG → STRING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0964855"/>
                  </a:ext>
                </a:extLst>
              </a:tr>
              <a:tr h="7429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/>
                        <a:t>Synonyms</a:t>
                      </a:r>
                      <a:endParaRPr lang="en-US" sz="20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Find a word with the same meaning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Happy → Delighted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5017582"/>
                  </a:ext>
                </a:extLst>
              </a:tr>
              <a:tr h="7429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/>
                        <a:t>Antonyms</a:t>
                      </a:r>
                      <a:endParaRPr lang="en-US" sz="20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Find a word with the opposite meaning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Hot → Cold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5950930"/>
                  </a:ext>
                </a:extLst>
              </a:tr>
              <a:tr h="7429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/>
                        <a:t>Word Search / Crossword</a:t>
                      </a:r>
                      <a:endParaRPr lang="en-US" sz="20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Find or match words in a puzzle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dirty="0"/>
                        <a:t>Find words hidden in a grid or complete clues in a crossword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92937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26469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779FD9-88A4-7470-F9CC-E0D8FEE5A1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124" y="560173"/>
            <a:ext cx="10981038" cy="567793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D75DF-D929-86ED-21E7-703A4547A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4CE38-D733-0F6A-38BE-8DB49A249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Indirect Speech (Reported Speech)</a:t>
            </a:r>
            <a:endParaRPr lang="en-US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2931F7-DFC2-73D5-1E97-21F2DFA6C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51BD42E-A90F-8B53-3196-9BFAA237C4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8878" y="2556932"/>
            <a:ext cx="6476999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Indirect speech tells the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meaning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, not exact words.</a:t>
            </a:r>
          </a:p>
          <a:p>
            <a:r>
              <a:rPr lang="en-US" b="1" dirty="0"/>
              <a:t>Structure:</a:t>
            </a:r>
            <a:endParaRPr lang="en-US" dirty="0"/>
          </a:p>
          <a:p>
            <a:r>
              <a:rPr lang="en-US" dirty="0"/>
              <a:t>Reporting verb + that/if/wh-word + sentence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She said that she was tired.</a:t>
            </a:r>
          </a:p>
          <a:p>
            <a:r>
              <a:rPr lang="en-US" dirty="0"/>
              <a:t>He asked where I was going.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E287466A-CB21-D31E-EC1A-365BE504E56D}"/>
              </a:ext>
            </a:extLst>
          </p:cNvPr>
          <p:cNvSpPr txBox="1">
            <a:spLocks/>
          </p:cNvSpPr>
          <p:nvPr/>
        </p:nvSpPr>
        <p:spPr>
          <a:xfrm>
            <a:off x="7612515" y="2581679"/>
            <a:ext cx="5314791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Features:</a:t>
            </a:r>
          </a:p>
          <a:p>
            <a:r>
              <a:rPr lang="en-US" dirty="0"/>
              <a:t>No quotation marks</a:t>
            </a:r>
          </a:p>
          <a:p>
            <a:r>
              <a:rPr lang="en-US" dirty="0"/>
              <a:t>Pronouns change</a:t>
            </a:r>
          </a:p>
          <a:p>
            <a:r>
              <a:rPr lang="en-US" dirty="0"/>
              <a:t>Tense usually changes</a:t>
            </a:r>
          </a:p>
          <a:p>
            <a:r>
              <a:rPr lang="en-US" dirty="0"/>
              <a:t>Time words may change</a:t>
            </a:r>
          </a:p>
        </p:txBody>
      </p:sp>
    </p:spTree>
    <p:extLst>
      <p:ext uri="{BB962C8B-B14F-4D97-AF65-F5344CB8AC3E}">
        <p14:creationId xmlns:p14="http://schemas.microsoft.com/office/powerpoint/2010/main" val="540366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F9B21-7CB1-C223-4199-029EB4B66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20060-CF16-5A19-6635-C8A1BA0FF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Changes in Reported Speech</a:t>
            </a:r>
            <a:endParaRPr lang="en-US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8547E3-5867-5251-74CE-7B860ED9E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152E62F6-C367-0FC6-38BB-66B44DFA3DDD}"/>
              </a:ext>
            </a:extLst>
          </p:cNvPr>
          <p:cNvSpPr txBox="1">
            <a:spLocks/>
          </p:cNvSpPr>
          <p:nvPr/>
        </p:nvSpPr>
        <p:spPr>
          <a:xfrm>
            <a:off x="4835056" y="2398667"/>
            <a:ext cx="3886913" cy="424711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A. Pronoun Changes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C2C1E4-095C-E367-7037-40F33DDF533C}"/>
              </a:ext>
            </a:extLst>
          </p:cNvPr>
          <p:cNvSpPr txBox="1"/>
          <p:nvPr/>
        </p:nvSpPr>
        <p:spPr>
          <a:xfrm>
            <a:off x="4273062" y="2770623"/>
            <a:ext cx="61194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dirty="0"/>
              <a:t>Pronouns change according to situation.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73885DEA-DF40-BD32-A0AA-5CED2943B8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2674826"/>
              </p:ext>
            </p:extLst>
          </p:nvPr>
        </p:nvGraphicFramePr>
        <p:xfrm>
          <a:off x="3513016" y="3170732"/>
          <a:ext cx="5718908" cy="221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9454">
                  <a:extLst>
                    <a:ext uri="{9D8B030D-6E8A-4147-A177-3AD203B41FA5}">
                      <a16:colId xmlns:a16="http://schemas.microsoft.com/office/drawing/2014/main" val="1107999208"/>
                    </a:ext>
                  </a:extLst>
                </a:gridCol>
                <a:gridCol w="2859454">
                  <a:extLst>
                    <a:ext uri="{9D8B030D-6E8A-4147-A177-3AD203B41FA5}">
                      <a16:colId xmlns:a16="http://schemas.microsoft.com/office/drawing/2014/main" val="954604163"/>
                    </a:ext>
                  </a:extLst>
                </a:gridCol>
              </a:tblGrid>
              <a:tr h="442032">
                <a:tc>
                  <a:txBody>
                    <a:bodyPr/>
                    <a:lstStyle/>
                    <a:p>
                      <a:r>
                        <a:rPr lang="en-US" dirty="0"/>
                        <a:t>Direct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Indirect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2767707"/>
                  </a:ext>
                </a:extLst>
              </a:tr>
              <a:tr h="442032">
                <a:tc>
                  <a:txBody>
                    <a:bodyPr/>
                    <a:lstStyle/>
                    <a:p>
                      <a:r>
                        <a:rPr lang="en-US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He/she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8469183"/>
                  </a:ext>
                </a:extLst>
              </a:tr>
              <a:tr h="442032">
                <a:tc>
                  <a:txBody>
                    <a:bodyPr/>
                    <a:lstStyle/>
                    <a:p>
                      <a:r>
                        <a:rPr lang="en-US" dirty="0"/>
                        <a:t>We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They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561053"/>
                  </a:ext>
                </a:extLst>
              </a:tr>
              <a:tr h="442032">
                <a:tc>
                  <a:txBody>
                    <a:bodyPr/>
                    <a:lstStyle/>
                    <a:p>
                      <a:r>
                        <a:rPr lang="en-US" dirty="0"/>
                        <a:t>My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His/her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0360890"/>
                  </a:ext>
                </a:extLst>
              </a:tr>
              <a:tr h="442032">
                <a:tc>
                  <a:txBody>
                    <a:bodyPr/>
                    <a:lstStyle/>
                    <a:p>
                      <a:r>
                        <a:rPr lang="en-US" dirty="0"/>
                        <a:t>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their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9883184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7BDA6948-6146-4C6D-6CE8-9125FAD6432F}"/>
              </a:ext>
            </a:extLst>
          </p:cNvPr>
          <p:cNvSpPr txBox="1"/>
          <p:nvPr/>
        </p:nvSpPr>
        <p:spPr>
          <a:xfrm>
            <a:off x="3036277" y="5380892"/>
            <a:ext cx="61194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She said, “I love my book.”</a:t>
            </a:r>
            <a:br>
              <a:rPr lang="en-US" dirty="0"/>
            </a:br>
            <a:r>
              <a:rPr lang="en-US" dirty="0"/>
              <a:t>➡ She said that she loved her book.</a:t>
            </a:r>
          </a:p>
        </p:txBody>
      </p:sp>
    </p:spTree>
    <p:extLst>
      <p:ext uri="{BB962C8B-B14F-4D97-AF65-F5344CB8AC3E}">
        <p14:creationId xmlns:p14="http://schemas.microsoft.com/office/powerpoint/2010/main" val="3996059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DCDCB-FEA4-1805-FFBB-1AAB65AD0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4EF2E-986C-4536-C655-DAE857CAA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Changes in Reported Speech</a:t>
            </a:r>
            <a:endParaRPr lang="en-US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E578A0-748F-F1D8-0E4C-A50FD09124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946E5688-CA8E-F234-63EC-7A67052F8347}"/>
              </a:ext>
            </a:extLst>
          </p:cNvPr>
          <p:cNvSpPr txBox="1">
            <a:spLocks/>
          </p:cNvSpPr>
          <p:nvPr/>
        </p:nvSpPr>
        <p:spPr>
          <a:xfrm>
            <a:off x="4588866" y="2504177"/>
            <a:ext cx="4783734" cy="42471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/>
              <a:t>B. Tense Changes (Backshift Rule)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187DC1-68B9-21CC-750F-5D88D1C1C221}"/>
              </a:ext>
            </a:extLst>
          </p:cNvPr>
          <p:cNvSpPr txBox="1"/>
          <p:nvPr/>
        </p:nvSpPr>
        <p:spPr>
          <a:xfrm>
            <a:off x="4044457" y="2770623"/>
            <a:ext cx="61194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If reporting verb is in </a:t>
            </a:r>
            <a:r>
              <a:rPr lang="en-US" sz="2000" b="1" dirty="0"/>
              <a:t>past</a:t>
            </a:r>
            <a:r>
              <a:rPr lang="en-US" sz="2000" dirty="0"/>
              <a:t>, tense usually changes.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BAA90255-DBB8-7B26-B899-B271C4131D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8399432"/>
              </p:ext>
            </p:extLst>
          </p:nvPr>
        </p:nvGraphicFramePr>
        <p:xfrm>
          <a:off x="3055816" y="3147066"/>
          <a:ext cx="6598138" cy="19683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9069">
                  <a:extLst>
                    <a:ext uri="{9D8B030D-6E8A-4147-A177-3AD203B41FA5}">
                      <a16:colId xmlns:a16="http://schemas.microsoft.com/office/drawing/2014/main" val="1107999208"/>
                    </a:ext>
                  </a:extLst>
                </a:gridCol>
                <a:gridCol w="3299069">
                  <a:extLst>
                    <a:ext uri="{9D8B030D-6E8A-4147-A177-3AD203B41FA5}">
                      <a16:colId xmlns:a16="http://schemas.microsoft.com/office/drawing/2014/main" val="954604163"/>
                    </a:ext>
                  </a:extLst>
                </a:gridCol>
              </a:tblGrid>
              <a:tr h="393663">
                <a:tc>
                  <a:txBody>
                    <a:bodyPr/>
                    <a:lstStyle/>
                    <a:p>
                      <a:r>
                        <a:rPr lang="en-US" dirty="0"/>
                        <a:t>Direct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Indirect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2767707"/>
                  </a:ext>
                </a:extLst>
              </a:tr>
              <a:tr h="393663">
                <a:tc>
                  <a:txBody>
                    <a:bodyPr/>
                    <a:lstStyle/>
                    <a:p>
                      <a:r>
                        <a:rPr lang="en-US" dirty="0"/>
                        <a:t>Present simple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Past simple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8469183"/>
                  </a:ext>
                </a:extLst>
              </a:tr>
              <a:tr h="393663">
                <a:tc>
                  <a:txBody>
                    <a:bodyPr/>
                    <a:lstStyle/>
                    <a:p>
                      <a:r>
                        <a:rPr lang="en-US" dirty="0"/>
                        <a:t>Present continuous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Past continuous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561053"/>
                  </a:ext>
                </a:extLst>
              </a:tr>
              <a:tr h="393663">
                <a:tc>
                  <a:txBody>
                    <a:bodyPr/>
                    <a:lstStyle/>
                    <a:p>
                      <a:r>
                        <a:rPr lang="en-US" dirty="0"/>
                        <a:t>Present perfect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Past perfect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0360890"/>
                  </a:ext>
                </a:extLst>
              </a:tr>
              <a:tr h="393663">
                <a:tc>
                  <a:txBody>
                    <a:bodyPr/>
                    <a:lstStyle/>
                    <a:p>
                      <a:r>
                        <a:rPr lang="en-US" dirty="0"/>
                        <a:t>Past simple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Past perfect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9883184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D540AC9-5BC0-B0D8-3EF6-C0C278F4AB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7721440"/>
              </p:ext>
            </p:extLst>
          </p:nvPr>
        </p:nvGraphicFramePr>
        <p:xfrm>
          <a:off x="3055815" y="5115381"/>
          <a:ext cx="6598138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9069">
                  <a:extLst>
                    <a:ext uri="{9D8B030D-6E8A-4147-A177-3AD203B41FA5}">
                      <a16:colId xmlns:a16="http://schemas.microsoft.com/office/drawing/2014/main" val="1737889984"/>
                    </a:ext>
                  </a:extLst>
                </a:gridCol>
                <a:gridCol w="3299069">
                  <a:extLst>
                    <a:ext uri="{9D8B030D-6E8A-4147-A177-3AD203B41FA5}">
                      <a16:colId xmlns:a16="http://schemas.microsoft.com/office/drawing/2014/main" val="17718408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Will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Would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065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Could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2405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Might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74746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5684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FC2CC-2646-41E3-DD29-59D33737F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AA300-BA26-0C18-DFC2-BC38EAB74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Continued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3511FF-1D4D-6482-106B-6CE2EB7118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3424CC-9473-D10D-B26B-E5BA909B13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4702" y="2556932"/>
            <a:ext cx="4800600" cy="3318936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Examples:</a:t>
            </a:r>
          </a:p>
          <a:p>
            <a:r>
              <a:rPr lang="en-US" sz="2000" dirty="0"/>
              <a:t>“I work hard.”</a:t>
            </a:r>
            <a:br>
              <a:rPr lang="en-US" sz="2000" dirty="0"/>
            </a:br>
            <a:r>
              <a:rPr lang="en-US" sz="2000" dirty="0"/>
              <a:t>➡ He said that he worked hard.</a:t>
            </a:r>
          </a:p>
          <a:p>
            <a:r>
              <a:rPr lang="en-US" sz="2000" dirty="0"/>
              <a:t>“She is studying.”</a:t>
            </a:r>
            <a:br>
              <a:rPr lang="en-US" sz="2000" dirty="0"/>
            </a:br>
            <a:r>
              <a:rPr lang="en-US" sz="2000" dirty="0"/>
              <a:t>➡ He said she was studying.</a:t>
            </a:r>
          </a:p>
          <a:p>
            <a:r>
              <a:rPr lang="en-US" sz="2000" dirty="0"/>
              <a:t>“I will come.”</a:t>
            </a:r>
            <a:br>
              <a:rPr lang="en-US" sz="2000" dirty="0"/>
            </a:br>
            <a:r>
              <a:rPr lang="en-US" sz="2000" dirty="0"/>
              <a:t>➡ She said she would come.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4766677C-2283-C920-C960-C0A2CB274D93}"/>
              </a:ext>
            </a:extLst>
          </p:cNvPr>
          <p:cNvSpPr txBox="1">
            <a:spLocks/>
          </p:cNvSpPr>
          <p:nvPr/>
        </p:nvSpPr>
        <p:spPr>
          <a:xfrm>
            <a:off x="6452216" y="2556932"/>
            <a:ext cx="4800600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/>
              <a:t>When Tense Does NOT Change:</a:t>
            </a:r>
          </a:p>
          <a:p>
            <a:r>
              <a:rPr lang="en-US" sz="2000" dirty="0"/>
              <a:t>Universal truths</a:t>
            </a:r>
          </a:p>
          <a:p>
            <a:r>
              <a:rPr lang="en-US" sz="2000" dirty="0"/>
              <a:t>Scientific facts</a:t>
            </a:r>
          </a:p>
          <a:p>
            <a:r>
              <a:rPr lang="en-US" sz="2000" dirty="0"/>
              <a:t>Reporting verb in present</a:t>
            </a:r>
          </a:p>
          <a:p>
            <a:r>
              <a:rPr lang="en-US" sz="2000" dirty="0"/>
              <a:t>Example:</a:t>
            </a:r>
          </a:p>
          <a:p>
            <a:r>
              <a:rPr lang="en-US" sz="2000" dirty="0"/>
              <a:t>He said, “The earth revolves around the sun.”</a:t>
            </a:r>
            <a:br>
              <a:rPr lang="en-US" sz="2000" dirty="0"/>
            </a:br>
            <a:r>
              <a:rPr lang="en-US" sz="2000" dirty="0"/>
              <a:t>➡ He said that the earth revolves around the sun.</a:t>
            </a:r>
          </a:p>
        </p:txBody>
      </p:sp>
    </p:spTree>
    <p:extLst>
      <p:ext uri="{BB962C8B-B14F-4D97-AF65-F5344CB8AC3E}">
        <p14:creationId xmlns:p14="http://schemas.microsoft.com/office/powerpoint/2010/main" val="2664321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3C1269-6DB9-8B4D-6B72-8889EE26E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03730-828E-F792-05B3-DF8D20407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Continued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0844B3-2BD7-D8C2-9AC0-0DFAF5D1D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D810EAC-2842-0835-348F-62D42CB83637}"/>
              </a:ext>
            </a:extLst>
          </p:cNvPr>
          <p:cNvSpPr txBox="1"/>
          <p:nvPr/>
        </p:nvSpPr>
        <p:spPr>
          <a:xfrm>
            <a:off x="4777152" y="2401291"/>
            <a:ext cx="61194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C. Time and Place Changes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185655F-F391-6927-498E-AE0D369E16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8662111"/>
              </p:ext>
            </p:extLst>
          </p:nvPr>
        </p:nvGraphicFramePr>
        <p:xfrm>
          <a:off x="3780692" y="2770623"/>
          <a:ext cx="5222632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1316">
                  <a:extLst>
                    <a:ext uri="{9D8B030D-6E8A-4147-A177-3AD203B41FA5}">
                      <a16:colId xmlns:a16="http://schemas.microsoft.com/office/drawing/2014/main" val="1055497607"/>
                    </a:ext>
                  </a:extLst>
                </a:gridCol>
                <a:gridCol w="2611316">
                  <a:extLst>
                    <a:ext uri="{9D8B030D-6E8A-4147-A177-3AD203B41FA5}">
                      <a16:colId xmlns:a16="http://schemas.microsoft.com/office/drawing/2014/main" val="42001855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Direct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Indirect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2624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79032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Today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That day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7296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Tomorrow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The next day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163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Yesterday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The previous day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43840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There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6580120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29383259-1D22-2D56-4C24-105D71B645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5447087"/>
              </p:ext>
            </p:extLst>
          </p:nvPr>
        </p:nvGraphicFramePr>
        <p:xfrm>
          <a:off x="3780692" y="4994155"/>
          <a:ext cx="5222632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1316">
                  <a:extLst>
                    <a:ext uri="{9D8B030D-6E8A-4147-A177-3AD203B41FA5}">
                      <a16:colId xmlns:a16="http://schemas.microsoft.com/office/drawing/2014/main" val="3190672952"/>
                    </a:ext>
                  </a:extLst>
                </a:gridCol>
                <a:gridCol w="2611316">
                  <a:extLst>
                    <a:ext uri="{9D8B030D-6E8A-4147-A177-3AD203B41FA5}">
                      <a16:colId xmlns:a16="http://schemas.microsoft.com/office/drawing/2014/main" val="38540649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This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That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410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These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Those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9369393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B145435E-FE5B-6569-4388-DE3539548A1D}"/>
              </a:ext>
            </a:extLst>
          </p:cNvPr>
          <p:cNvSpPr txBox="1"/>
          <p:nvPr/>
        </p:nvSpPr>
        <p:spPr>
          <a:xfrm>
            <a:off x="1295402" y="5739085"/>
            <a:ext cx="113655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dirty="0"/>
              <a:t>Example: She said, “I will come tomorrow.”         ➡ She said that she would come the next day.</a:t>
            </a:r>
          </a:p>
        </p:txBody>
      </p:sp>
    </p:spTree>
    <p:extLst>
      <p:ext uri="{BB962C8B-B14F-4D97-AF65-F5344CB8AC3E}">
        <p14:creationId xmlns:p14="http://schemas.microsoft.com/office/powerpoint/2010/main" val="2073996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E59BC-8E5C-F135-E800-5B3407145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3D5E6-6390-7A4E-FB5D-DA54F86F8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Reporting Statements</a:t>
            </a:r>
            <a:endParaRPr lang="en-US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5D9FF7-3456-70F6-70BF-4C99ED9633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F40ED94-04E3-7CE3-1B50-CC4367BEBD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4702" y="2556932"/>
            <a:ext cx="4800600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Use:</a:t>
            </a:r>
          </a:p>
          <a:p>
            <a:r>
              <a:rPr lang="en-US" sz="2800" dirty="0"/>
              <a:t>said that</a:t>
            </a:r>
          </a:p>
          <a:p>
            <a:r>
              <a:rPr lang="en-US" sz="2800" dirty="0"/>
              <a:t>told + object + that</a:t>
            </a:r>
          </a:p>
          <a:p>
            <a:pPr marL="0" indent="0">
              <a:buNone/>
            </a:pPr>
            <a:r>
              <a:rPr lang="en-US" sz="2800" dirty="0"/>
              <a:t>Examples:</a:t>
            </a:r>
          </a:p>
          <a:p>
            <a:r>
              <a:rPr lang="en-US" sz="2800" dirty="0"/>
              <a:t>She said that she was happy.</a:t>
            </a:r>
            <a:br>
              <a:rPr lang="en-US" sz="2800" dirty="0"/>
            </a:br>
            <a:r>
              <a:rPr lang="en-US" sz="2800" dirty="0"/>
              <a:t>He told me that he was busy.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C46C2FA2-1737-D6F9-FE35-8CE1D2B0554F}"/>
              </a:ext>
            </a:extLst>
          </p:cNvPr>
          <p:cNvSpPr txBox="1">
            <a:spLocks/>
          </p:cNvSpPr>
          <p:nvPr/>
        </p:nvSpPr>
        <p:spPr>
          <a:xfrm>
            <a:off x="6452216" y="2556932"/>
            <a:ext cx="4800600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Remember:</a:t>
            </a:r>
          </a:p>
          <a:p>
            <a:pPr marL="0" indent="0">
              <a:buNone/>
            </a:pPr>
            <a:r>
              <a:rPr lang="en-US" sz="2800" dirty="0"/>
              <a:t>✔ He said.</a:t>
            </a:r>
            <a:br>
              <a:rPr lang="en-US" sz="2800" dirty="0"/>
            </a:br>
            <a:r>
              <a:rPr lang="en-US" sz="2800" dirty="0"/>
              <a:t>✔ He told me.</a:t>
            </a:r>
            <a:br>
              <a:rPr lang="en-US" sz="2800" dirty="0"/>
            </a:br>
            <a:r>
              <a:rPr lang="en-US" sz="2800" dirty="0"/>
              <a:t>❌ He told. (Wrong – object missing)</a:t>
            </a:r>
          </a:p>
        </p:txBody>
      </p:sp>
    </p:spTree>
    <p:extLst>
      <p:ext uri="{BB962C8B-B14F-4D97-AF65-F5344CB8AC3E}">
        <p14:creationId xmlns:p14="http://schemas.microsoft.com/office/powerpoint/2010/main" val="36417134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279</TotalTime>
  <Words>1921</Words>
  <Application>Microsoft Office PowerPoint</Application>
  <PresentationFormat>Widescreen</PresentationFormat>
  <Paragraphs>349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Calibri</vt:lpstr>
      <vt:lpstr>Garamond</vt:lpstr>
      <vt:lpstr>Organic</vt:lpstr>
      <vt:lpstr>Reporting | Active &amp; Passive |  Sharing Narratives</vt:lpstr>
      <vt:lpstr>Reporting </vt:lpstr>
      <vt:lpstr>Direct Speech</vt:lpstr>
      <vt:lpstr>Indirect Speech (Reported Speech)</vt:lpstr>
      <vt:lpstr>Important Changes in Reported Speech</vt:lpstr>
      <vt:lpstr>Important Changes in Reported Speech</vt:lpstr>
      <vt:lpstr>Continued</vt:lpstr>
      <vt:lpstr>Continued</vt:lpstr>
      <vt:lpstr>Reporting Statements</vt:lpstr>
      <vt:lpstr>Reporting Questions</vt:lpstr>
      <vt:lpstr>Reporting Commands &amp; Requests</vt:lpstr>
      <vt:lpstr>More…</vt:lpstr>
      <vt:lpstr>More.. </vt:lpstr>
      <vt:lpstr>Active and Passive Voice</vt:lpstr>
      <vt:lpstr>Active Voice</vt:lpstr>
      <vt:lpstr>Passive Voice</vt:lpstr>
      <vt:lpstr>Why Do We Use Passive Voice?</vt:lpstr>
      <vt:lpstr>Tense-wise Rules (Very Important Section)</vt:lpstr>
      <vt:lpstr>Continued</vt:lpstr>
      <vt:lpstr>Steps to Change Active into Passive</vt:lpstr>
      <vt:lpstr>When Passive Cannot Be Formed</vt:lpstr>
      <vt:lpstr>Special Cases-</vt:lpstr>
      <vt:lpstr>Active vs Passive – Comparison</vt:lpstr>
      <vt:lpstr>Sharing Narratives</vt:lpstr>
      <vt:lpstr>Key Elements of a Narrative</vt:lpstr>
      <vt:lpstr>Steps to Share a Narrative</vt:lpstr>
      <vt:lpstr>Examples</vt:lpstr>
      <vt:lpstr>Reading &amp; Summarizing Short Stories</vt:lpstr>
      <vt:lpstr>Converting Events into Short Stories</vt:lpstr>
      <vt:lpstr>Using Comics, Interviews, &amp; Pictures</vt:lpstr>
      <vt:lpstr>Word Puzzles for Language Skills</vt:lpstr>
      <vt:lpstr>Continued 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Administrator</cp:lastModifiedBy>
  <cp:revision>164</cp:revision>
  <dcterms:created xsi:type="dcterms:W3CDTF">2025-11-09T06:51:00Z</dcterms:created>
  <dcterms:modified xsi:type="dcterms:W3CDTF">2026-02-21T09:31:52Z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26FC9E0A83EC40458A8F809BAEE867E6_12</vt:lpwstr>
  </property>
  <property fmtid="{D5CDD505-2E9C-101B-9397-08002B2CF9AE}" pid="3" name="KSOProductBuildVer">
    <vt:lpwstr>1033-12.2.0.23155</vt:lpwstr>
  </property>
</Properties>
</file>