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9" r:id="rId7"/>
    <p:sldId id="260" r:id="rId8"/>
    <p:sldId id="262" r:id="rId9"/>
    <p:sldId id="270" r:id="rId10"/>
    <p:sldId id="263" r:id="rId11"/>
    <p:sldId id="264" r:id="rId12"/>
    <p:sldId id="271" r:id="rId13"/>
    <p:sldId id="265" r:id="rId14"/>
    <p:sldId id="272" r:id="rId15"/>
    <p:sldId id="266" r:id="rId16"/>
    <p:sldId id="273" r:id="rId17"/>
    <p:sldId id="267" r:id="rId18"/>
    <p:sldId id="277" r:id="rId19"/>
    <p:sldId id="268" r:id="rId20"/>
    <p:sldId id="274" r:id="rId21"/>
    <p:sldId id="275" r:id="rId22"/>
    <p:sldId id="278" r:id="rId23"/>
    <p:sldId id="276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UPPER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690" y="1415332"/>
            <a:ext cx="599785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8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Closely </a:t>
            </a:r>
            <a:r>
              <a:rPr lang="en-US" dirty="0"/>
              <a:t>related to medial cutaneous nerve of forearm</a:t>
            </a:r>
          </a:p>
          <a:p>
            <a:r>
              <a:rPr lang="en-US" dirty="0"/>
              <a:t>Becomes deep in middle of arm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0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Cephalic Vein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/>
              <a:t>superficial vein</a:t>
            </a:r>
          </a:p>
          <a:p>
            <a:r>
              <a:rPr lang="en-US" dirty="0"/>
              <a:t>Drains lateral side of upper limb</a:t>
            </a:r>
          </a:p>
          <a:p>
            <a:r>
              <a:rPr lang="en-US" b="1" dirty="0" smtClean="0"/>
              <a:t>Origin</a:t>
            </a:r>
            <a:endParaRPr lang="en-US" b="1" dirty="0"/>
          </a:p>
          <a:p>
            <a:r>
              <a:rPr lang="en-US" dirty="0"/>
              <a:t>Arises from </a:t>
            </a:r>
            <a:r>
              <a:rPr lang="en-US" b="1" dirty="0"/>
              <a:t>lateral part of dorsal venous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2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1"/>
            <a:ext cx="11195437" cy="53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41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Ascends </a:t>
            </a:r>
            <a:r>
              <a:rPr lang="en-US" dirty="0"/>
              <a:t>along lateral forearm</a:t>
            </a:r>
          </a:p>
          <a:p>
            <a:r>
              <a:rPr lang="en-US" dirty="0"/>
              <a:t>Passes anterior to elbow</a:t>
            </a:r>
          </a:p>
          <a:p>
            <a:r>
              <a:rPr lang="en-US" dirty="0"/>
              <a:t>Ascends along lateral border of biceps </a:t>
            </a:r>
            <a:r>
              <a:rPr lang="en-US" dirty="0" err="1"/>
              <a:t>brachii</a:t>
            </a:r>
            <a:endParaRPr lang="en-US" dirty="0"/>
          </a:p>
          <a:p>
            <a:r>
              <a:rPr lang="en-US" dirty="0"/>
              <a:t>Lies in </a:t>
            </a:r>
            <a:r>
              <a:rPr lang="en-US" b="1" dirty="0" err="1"/>
              <a:t>deltopectoral</a:t>
            </a:r>
            <a:r>
              <a:rPr lang="en-US" b="1" dirty="0"/>
              <a:t> groove</a:t>
            </a:r>
            <a:endParaRPr lang="en-US" dirty="0"/>
          </a:p>
          <a:p>
            <a:r>
              <a:rPr lang="en-US" dirty="0"/>
              <a:t>Pierces </a:t>
            </a:r>
            <a:r>
              <a:rPr lang="en-US" dirty="0" err="1"/>
              <a:t>clavipectoral</a:t>
            </a:r>
            <a:r>
              <a:rPr lang="en-US" dirty="0"/>
              <a:t> fascia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05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1"/>
            <a:ext cx="11195437" cy="53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76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Termination &amp; Relations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Termination</a:t>
            </a:r>
          </a:p>
          <a:p>
            <a:r>
              <a:rPr lang="en-US" dirty="0"/>
              <a:t>Drains into </a:t>
            </a:r>
            <a:r>
              <a:rPr lang="en-US" b="1" dirty="0"/>
              <a:t>axillary vein</a:t>
            </a:r>
            <a:endParaRPr lang="en-US" dirty="0"/>
          </a:p>
          <a:p>
            <a:r>
              <a:rPr lang="en-US" b="1" dirty="0" smtClean="0"/>
              <a:t>Relations</a:t>
            </a:r>
            <a:endParaRPr lang="en-US" b="1" dirty="0"/>
          </a:p>
          <a:p>
            <a:r>
              <a:rPr lang="en-US" dirty="0"/>
              <a:t>Accompanied by lateral cutaneous nerve of forearm (in forearm)</a:t>
            </a:r>
          </a:p>
          <a:p>
            <a:r>
              <a:rPr lang="en-US" dirty="0"/>
              <a:t>Located between deltoid and pectoralis major near termination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60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1"/>
            <a:ext cx="11195437" cy="53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01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Axillary Vein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</a:t>
            </a:r>
            <a:r>
              <a:rPr lang="en-US" dirty="0"/>
              <a:t>deep vein of upper limb</a:t>
            </a:r>
          </a:p>
          <a:p>
            <a:r>
              <a:rPr lang="en-US" dirty="0"/>
              <a:t>Continuation of </a:t>
            </a:r>
            <a:r>
              <a:rPr lang="en-US" dirty="0" err="1"/>
              <a:t>basilic</a:t>
            </a:r>
            <a:r>
              <a:rPr lang="en-US" dirty="0"/>
              <a:t> vein</a:t>
            </a:r>
          </a:p>
          <a:p>
            <a:r>
              <a:rPr lang="en-US" b="1" dirty="0" smtClean="0"/>
              <a:t>Formation</a:t>
            </a:r>
            <a:endParaRPr lang="en-US" b="1" dirty="0"/>
          </a:p>
          <a:p>
            <a:r>
              <a:rPr lang="en-US" dirty="0"/>
              <a:t>Formed at lower border of </a:t>
            </a:r>
            <a:r>
              <a:rPr lang="en-US" dirty="0" err="1"/>
              <a:t>teres</a:t>
            </a:r>
            <a:r>
              <a:rPr lang="en-US" dirty="0"/>
              <a:t> major by:</a:t>
            </a:r>
          </a:p>
          <a:p>
            <a:pPr lvl="1"/>
            <a:r>
              <a:rPr lang="en-US" dirty="0" err="1"/>
              <a:t>Basilic</a:t>
            </a:r>
            <a:r>
              <a:rPr lang="en-US" dirty="0"/>
              <a:t> vein</a:t>
            </a:r>
          </a:p>
          <a:p>
            <a:pPr lvl="1"/>
            <a:r>
              <a:rPr lang="en-US" dirty="0"/>
              <a:t>Brachial veins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58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1"/>
            <a:ext cx="11195437" cy="53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1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Ascends </a:t>
            </a:r>
            <a:r>
              <a:rPr lang="en-US" dirty="0"/>
              <a:t>through axilla</a:t>
            </a:r>
          </a:p>
          <a:p>
            <a:r>
              <a:rPr lang="en-US" dirty="0"/>
              <a:t>Lies medial to axillary artery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2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Basilic</a:t>
            </a:r>
            <a:r>
              <a:rPr lang="en-US" b="1" dirty="0"/>
              <a:t> Vein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/>
              <a:t>superficial vein</a:t>
            </a:r>
          </a:p>
          <a:p>
            <a:r>
              <a:rPr lang="en-US" dirty="0"/>
              <a:t>Drains medial side of upper limb</a:t>
            </a:r>
          </a:p>
          <a:p>
            <a:r>
              <a:rPr lang="en-US" dirty="0"/>
              <a:t>Important link between superficial and deep venous systems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73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6" y="488880"/>
            <a:ext cx="11290851" cy="5909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22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Termination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Becomes </a:t>
            </a:r>
            <a:r>
              <a:rPr lang="en-US" b="1" dirty="0"/>
              <a:t>subclavian vein</a:t>
            </a:r>
            <a:r>
              <a:rPr lang="en-US" dirty="0"/>
              <a:t> at lateral border of first rib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02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1"/>
            <a:ext cx="11195437" cy="53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01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Medial </a:t>
            </a:r>
            <a:r>
              <a:rPr lang="en-US" dirty="0"/>
              <a:t>and anterior to axillary artery</a:t>
            </a:r>
          </a:p>
          <a:p>
            <a:r>
              <a:rPr lang="en-US" dirty="0"/>
              <a:t>Closely related to cords of brachial plexus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43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8880"/>
            <a:ext cx="11251096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72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9" y="488881"/>
            <a:ext cx="11235192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0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8880"/>
            <a:ext cx="11243143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9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Origin &amp; Course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 </a:t>
            </a:r>
            <a:r>
              <a:rPr lang="en-US" b="1" dirty="0"/>
              <a:t>Origin</a:t>
            </a:r>
          </a:p>
          <a:p>
            <a:r>
              <a:rPr lang="en-US" dirty="0"/>
              <a:t>Arises from </a:t>
            </a:r>
            <a:r>
              <a:rPr lang="en-US" b="1" dirty="0"/>
              <a:t>medial end of dorsal venous network</a:t>
            </a:r>
            <a:r>
              <a:rPr lang="en-US" dirty="0"/>
              <a:t> of hand</a:t>
            </a:r>
          </a:p>
          <a:p>
            <a:r>
              <a:rPr lang="en-US" b="1" dirty="0" smtClean="0"/>
              <a:t> </a:t>
            </a:r>
            <a:r>
              <a:rPr lang="en-US" b="1" dirty="0"/>
              <a:t>Course</a:t>
            </a:r>
          </a:p>
          <a:p>
            <a:r>
              <a:rPr lang="en-US" dirty="0"/>
              <a:t>Ascends along medial side of forearm</a:t>
            </a:r>
          </a:p>
          <a:p>
            <a:r>
              <a:rPr lang="en-US" dirty="0"/>
              <a:t>Passes anterior to medial epicondyle at elbow</a:t>
            </a:r>
          </a:p>
          <a:p>
            <a:r>
              <a:rPr lang="en-US" dirty="0"/>
              <a:t>Continues up medial side of arm</a:t>
            </a:r>
          </a:p>
          <a:p>
            <a:r>
              <a:rPr lang="en-US" dirty="0"/>
              <a:t>Pierces deep fascia about midway up arm</a:t>
            </a:r>
          </a:p>
          <a:p>
            <a:r>
              <a:rPr lang="en-US" dirty="0"/>
              <a:t>Joins brachial veins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9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8880"/>
            <a:ext cx="11123875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2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8880"/>
            <a:ext cx="11243143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5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1"/>
            <a:ext cx="11195437" cy="53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2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Termination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</a:t>
            </a:r>
            <a:r>
              <a:rPr lang="en-US" b="1" dirty="0"/>
              <a:t>axillary vein</a:t>
            </a:r>
            <a:r>
              <a:rPr lang="en-US" dirty="0"/>
              <a:t> at lower border of </a:t>
            </a:r>
            <a:r>
              <a:rPr lang="en-US" dirty="0" err="1"/>
              <a:t>teres</a:t>
            </a:r>
            <a:r>
              <a:rPr lang="en-US" dirty="0"/>
              <a:t> major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0"/>
            <a:ext cx="599785" cy="49325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1"/>
            <a:ext cx="11195437" cy="53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13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226</Words>
  <Application>Microsoft Office PowerPoint</Application>
  <PresentationFormat>Widescreen</PresentationFormat>
  <Paragraphs>54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Garamond</vt:lpstr>
      <vt:lpstr>Organic</vt:lpstr>
      <vt:lpstr>ANATOMY THE UPPER LIMB</vt:lpstr>
      <vt:lpstr>Basilic Vein</vt:lpstr>
      <vt:lpstr>PowerPoint Presentation</vt:lpstr>
      <vt:lpstr>Origin &amp; Course</vt:lpstr>
      <vt:lpstr>PowerPoint Presentation</vt:lpstr>
      <vt:lpstr>PowerPoint Presentation</vt:lpstr>
      <vt:lpstr>PowerPoint Presentation</vt:lpstr>
      <vt:lpstr>Termination</vt:lpstr>
      <vt:lpstr>PowerPoint Presentation</vt:lpstr>
      <vt:lpstr>Relations</vt:lpstr>
      <vt:lpstr>Cephalic Vein</vt:lpstr>
      <vt:lpstr>PowerPoint Presentation</vt:lpstr>
      <vt:lpstr>Course</vt:lpstr>
      <vt:lpstr>PowerPoint Presentation</vt:lpstr>
      <vt:lpstr>Termination &amp; Relations</vt:lpstr>
      <vt:lpstr>PowerPoint Presentation</vt:lpstr>
      <vt:lpstr>Axillary Vein</vt:lpstr>
      <vt:lpstr>PowerPoint Presentation</vt:lpstr>
      <vt:lpstr>Course</vt:lpstr>
      <vt:lpstr>PowerPoint Presentation</vt:lpstr>
      <vt:lpstr>Termination</vt:lpstr>
      <vt:lpstr>PowerPoint Presentation</vt:lpstr>
      <vt:lpstr>Relations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UPPER LIMB</dc:title>
  <dc:creator>Moorche</dc:creator>
  <cp:lastModifiedBy>Moorche</cp:lastModifiedBy>
  <cp:revision>5</cp:revision>
  <dcterms:created xsi:type="dcterms:W3CDTF">2026-02-15T09:06:37Z</dcterms:created>
  <dcterms:modified xsi:type="dcterms:W3CDTF">2026-02-15T09:48:55Z</dcterms:modified>
</cp:coreProperties>
</file>