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PHYSIOTHERAPY TECHNIQUES I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PHYSIOTHERAPY TECHNOLOGISTS I</a:t>
            </a:r>
          </a:p>
          <a:p>
            <a:r>
              <a:rPr lang="en-US" b="1" dirty="0" smtClean="0"/>
              <a:t>DR DANISH 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6" y="1407381"/>
            <a:ext cx="639540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11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Why Pain Occurs in OA?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Cartilage </a:t>
            </a:r>
            <a:r>
              <a:rPr lang="en-US" dirty="0"/>
              <a:t>has no nerve supply. Pain occurs due to:</a:t>
            </a:r>
          </a:p>
          <a:p>
            <a:r>
              <a:rPr lang="en-US" dirty="0"/>
              <a:t>Subchondral bone pressure</a:t>
            </a:r>
          </a:p>
          <a:p>
            <a:r>
              <a:rPr lang="en-US" dirty="0"/>
              <a:t>Synovial inflammation</a:t>
            </a:r>
          </a:p>
          <a:p>
            <a:r>
              <a:rPr lang="en-US" dirty="0"/>
              <a:t>Muscle spasm</a:t>
            </a:r>
          </a:p>
          <a:p>
            <a:r>
              <a:rPr lang="en-US" dirty="0"/>
              <a:t>Joint capsule stretching</a:t>
            </a:r>
          </a:p>
          <a:p>
            <a:r>
              <a:rPr lang="en-US" dirty="0"/>
              <a:t>Osteophytes irritating soft tissue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80930"/>
            <a:ext cx="639540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967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Stages of </a:t>
            </a:r>
            <a:r>
              <a:rPr lang="en-US" b="1" dirty="0" smtClean="0"/>
              <a:t>Osteoarthritis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Stage </a:t>
            </a:r>
            <a:r>
              <a:rPr lang="en-US" b="1" dirty="0"/>
              <a:t>1 – Early</a:t>
            </a:r>
          </a:p>
          <a:p>
            <a:r>
              <a:rPr lang="en-US" dirty="0"/>
              <a:t>Mild cartilage damage</a:t>
            </a:r>
          </a:p>
          <a:p>
            <a:r>
              <a:rPr lang="en-US" dirty="0"/>
              <a:t>Occasional pain</a:t>
            </a:r>
          </a:p>
          <a:p>
            <a:r>
              <a:rPr lang="en-US" b="1" dirty="0"/>
              <a:t>Stage 2 – Mild</a:t>
            </a:r>
          </a:p>
          <a:p>
            <a:r>
              <a:rPr lang="en-US" dirty="0"/>
              <a:t>Noticeable joint space narrowing</a:t>
            </a:r>
          </a:p>
          <a:p>
            <a:r>
              <a:rPr lang="en-US" dirty="0"/>
              <a:t>Mild </a:t>
            </a:r>
            <a:r>
              <a:rPr lang="en-US" dirty="0" smtClean="0"/>
              <a:t>stiffness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80930"/>
            <a:ext cx="639540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385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Stage 3 – Moderate</a:t>
            </a:r>
          </a:p>
          <a:p>
            <a:r>
              <a:rPr lang="en-US" dirty="0"/>
              <a:t>Frequent pain</a:t>
            </a:r>
          </a:p>
          <a:p>
            <a:r>
              <a:rPr lang="en-US" dirty="0"/>
              <a:t>Reduced ROM</a:t>
            </a:r>
          </a:p>
          <a:p>
            <a:r>
              <a:rPr lang="en-US" dirty="0"/>
              <a:t>Osteophytes visible</a:t>
            </a:r>
          </a:p>
          <a:p>
            <a:r>
              <a:rPr lang="en-US" b="1" dirty="0"/>
              <a:t>Stage 4 – Severe</a:t>
            </a:r>
          </a:p>
          <a:p>
            <a:r>
              <a:rPr lang="en-US" dirty="0"/>
              <a:t>Severe cartilage loss</a:t>
            </a:r>
          </a:p>
          <a:p>
            <a:r>
              <a:rPr lang="en-US" dirty="0"/>
              <a:t>Bone-on-bone contact</a:t>
            </a:r>
          </a:p>
          <a:p>
            <a:r>
              <a:rPr lang="en-US" dirty="0"/>
              <a:t>Significant disability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80930"/>
            <a:ext cx="639540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5033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KNEE OSTEOARTHRITIS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Common Signs</a:t>
            </a:r>
          </a:p>
          <a:p>
            <a:r>
              <a:rPr lang="en-US" dirty="0"/>
              <a:t>Pain while walking</a:t>
            </a:r>
          </a:p>
          <a:p>
            <a:r>
              <a:rPr lang="en-US" dirty="0"/>
              <a:t>Difficulty climbing stairs</a:t>
            </a:r>
          </a:p>
          <a:p>
            <a:r>
              <a:rPr lang="en-US" dirty="0"/>
              <a:t>Pain while squatting</a:t>
            </a:r>
          </a:p>
          <a:p>
            <a:r>
              <a:rPr lang="en-US" dirty="0"/>
              <a:t>Crepitus</a:t>
            </a:r>
          </a:p>
          <a:p>
            <a:r>
              <a:rPr lang="en-US" dirty="0"/>
              <a:t>Quadriceps wasting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80930"/>
            <a:ext cx="639540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978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Deformities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8111" y="2592124"/>
            <a:ext cx="9608486" cy="3283743"/>
          </a:xfrm>
        </p:spPr>
        <p:txBody>
          <a:bodyPr/>
          <a:lstStyle/>
          <a:p>
            <a:r>
              <a:rPr lang="en-US" dirty="0" smtClean="0"/>
              <a:t>Varus </a:t>
            </a:r>
            <a:r>
              <a:rPr lang="en-US" dirty="0"/>
              <a:t>deformity (bow legs) – common</a:t>
            </a:r>
          </a:p>
          <a:p>
            <a:r>
              <a:rPr lang="en-US" dirty="0"/>
              <a:t>Valgus deformity (knock knees)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80930"/>
            <a:ext cx="639540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191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480930"/>
            <a:ext cx="11171582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621" y="480930"/>
            <a:ext cx="639540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3309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Functional Problems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Difficulty </a:t>
            </a:r>
            <a:r>
              <a:rPr lang="en-US" dirty="0"/>
              <a:t>sitting cross-legged</a:t>
            </a:r>
          </a:p>
          <a:p>
            <a:r>
              <a:rPr lang="en-US" dirty="0"/>
              <a:t>Difficulty getting up from chair</a:t>
            </a:r>
          </a:p>
          <a:p>
            <a:r>
              <a:rPr lang="en-US" dirty="0"/>
              <a:t>Reduced walking distance</a:t>
            </a:r>
          </a:p>
          <a:p>
            <a:r>
              <a:rPr lang="en-US" dirty="0"/>
              <a:t>Gait abnormalities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80930"/>
            <a:ext cx="639540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0972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Gait Changes in OA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Antalgic </a:t>
            </a:r>
            <a:r>
              <a:rPr lang="en-US" dirty="0"/>
              <a:t>gait (short stance phase on affected side)</a:t>
            </a:r>
          </a:p>
          <a:p>
            <a:r>
              <a:rPr lang="en-US" dirty="0"/>
              <a:t>Reduced step length</a:t>
            </a:r>
          </a:p>
          <a:p>
            <a:r>
              <a:rPr lang="en-US" dirty="0"/>
              <a:t>Slow walking speed</a:t>
            </a:r>
          </a:p>
          <a:p>
            <a:r>
              <a:rPr lang="en-US" dirty="0"/>
              <a:t>Use of walking aid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80930"/>
            <a:ext cx="639540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430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Physiotherapy 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Subjective Assessment</a:t>
            </a:r>
          </a:p>
          <a:p>
            <a:r>
              <a:rPr lang="en-US" dirty="0"/>
              <a:t>Pain scale (VAS)</a:t>
            </a:r>
          </a:p>
          <a:p>
            <a:r>
              <a:rPr lang="en-US" dirty="0"/>
              <a:t>Duration of stiffness</a:t>
            </a:r>
          </a:p>
          <a:p>
            <a:r>
              <a:rPr lang="en-US" dirty="0"/>
              <a:t>Functional limitations</a:t>
            </a:r>
          </a:p>
          <a:p>
            <a:r>
              <a:rPr lang="en-US" dirty="0"/>
              <a:t>Occupational history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80930"/>
            <a:ext cx="639540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0472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Objective Assessment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Inspection </a:t>
            </a:r>
            <a:r>
              <a:rPr lang="en-US" dirty="0"/>
              <a:t>(swelling, deformity)</a:t>
            </a:r>
          </a:p>
          <a:p>
            <a:r>
              <a:rPr lang="en-US" dirty="0"/>
              <a:t>Palpation (tenderness)</a:t>
            </a:r>
          </a:p>
          <a:p>
            <a:r>
              <a:rPr lang="en-US" dirty="0"/>
              <a:t>Range of Motion (goniometry)</a:t>
            </a:r>
          </a:p>
          <a:p>
            <a:r>
              <a:rPr lang="en-US" dirty="0"/>
              <a:t>Muscle strength (MMT)</a:t>
            </a:r>
          </a:p>
          <a:p>
            <a:r>
              <a:rPr lang="en-US" dirty="0"/>
              <a:t>Gait analysis</a:t>
            </a:r>
          </a:p>
          <a:p>
            <a:r>
              <a:rPr lang="en-US" dirty="0"/>
              <a:t>Functional tests:</a:t>
            </a:r>
          </a:p>
          <a:p>
            <a:pPr lvl="1"/>
            <a:r>
              <a:rPr lang="en-US" dirty="0"/>
              <a:t>6-minute walk test</a:t>
            </a:r>
          </a:p>
          <a:p>
            <a:pPr lvl="1"/>
            <a:r>
              <a:rPr lang="en-US" dirty="0"/>
              <a:t>Timed Up and Go (TUG)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80930"/>
            <a:ext cx="639540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249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ARTHRITIS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Arthritis </a:t>
            </a:r>
            <a:r>
              <a:rPr lang="en-US" dirty="0"/>
              <a:t>means </a:t>
            </a:r>
            <a:r>
              <a:rPr lang="en-US" b="1" dirty="0"/>
              <a:t>inflammation of a joint</a:t>
            </a:r>
            <a:endParaRPr lang="en-US" dirty="0"/>
          </a:p>
          <a:p>
            <a:r>
              <a:rPr lang="en-US" dirty="0"/>
              <a:t>“</a:t>
            </a:r>
            <a:r>
              <a:rPr lang="en-US" dirty="0" err="1"/>
              <a:t>Arthro</a:t>
            </a:r>
            <a:r>
              <a:rPr lang="en-US" dirty="0"/>
              <a:t>” = joint, “itis” = inflammation</a:t>
            </a:r>
          </a:p>
          <a:p>
            <a:r>
              <a:rPr lang="en-US" dirty="0"/>
              <a:t>Can affect:</a:t>
            </a:r>
          </a:p>
          <a:p>
            <a:pPr lvl="1"/>
            <a:r>
              <a:rPr lang="en-US" dirty="0"/>
              <a:t>Synovial membrane</a:t>
            </a:r>
          </a:p>
          <a:p>
            <a:pPr lvl="1"/>
            <a:r>
              <a:rPr lang="en-US" dirty="0"/>
              <a:t>Cartilage</a:t>
            </a:r>
          </a:p>
          <a:p>
            <a:pPr lvl="1"/>
            <a:r>
              <a:rPr lang="en-US" dirty="0"/>
              <a:t>Ligaments</a:t>
            </a:r>
          </a:p>
          <a:p>
            <a:pPr lvl="1"/>
            <a:r>
              <a:rPr lang="en-US" dirty="0"/>
              <a:t>Capsule</a:t>
            </a:r>
          </a:p>
          <a:p>
            <a:pPr lvl="1"/>
            <a:r>
              <a:rPr lang="en-US" dirty="0"/>
              <a:t>Surrounding muscles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80930"/>
            <a:ext cx="639540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1525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Physiotherapy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A. Pain Management</a:t>
            </a:r>
          </a:p>
          <a:p>
            <a:r>
              <a:rPr lang="en-US" b="1" dirty="0"/>
              <a:t>Acute Stage</a:t>
            </a:r>
          </a:p>
          <a:p>
            <a:r>
              <a:rPr lang="en-US" dirty="0"/>
              <a:t>Cryotherapy</a:t>
            </a:r>
          </a:p>
          <a:p>
            <a:r>
              <a:rPr lang="en-US" dirty="0"/>
              <a:t>TENS</a:t>
            </a:r>
          </a:p>
          <a:p>
            <a:r>
              <a:rPr lang="en-US" dirty="0"/>
              <a:t>Rest</a:t>
            </a:r>
          </a:p>
          <a:p>
            <a:r>
              <a:rPr lang="en-US" dirty="0"/>
              <a:t>Isometric </a:t>
            </a:r>
            <a:r>
              <a:rPr lang="en-US" dirty="0" smtClean="0"/>
              <a:t>exercises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80930"/>
            <a:ext cx="639540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8472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Chronic Stage</a:t>
            </a:r>
          </a:p>
          <a:p>
            <a:r>
              <a:rPr lang="en-US" dirty="0"/>
              <a:t>Moist heat</a:t>
            </a:r>
          </a:p>
          <a:p>
            <a:r>
              <a:rPr lang="en-US" dirty="0"/>
              <a:t>IFT</a:t>
            </a:r>
          </a:p>
          <a:p>
            <a:r>
              <a:rPr lang="en-US" dirty="0"/>
              <a:t>Ultrasound</a:t>
            </a:r>
          </a:p>
          <a:p>
            <a:r>
              <a:rPr lang="en-US" dirty="0"/>
              <a:t>Gentle mobilization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80930"/>
            <a:ext cx="639540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8857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B. Manual </a:t>
            </a:r>
            <a:r>
              <a:rPr lang="en-US" b="1" dirty="0" smtClean="0"/>
              <a:t>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Joint </a:t>
            </a:r>
            <a:r>
              <a:rPr lang="en-US" dirty="0"/>
              <a:t>mobilizations (Grade I–II for pain)</a:t>
            </a:r>
          </a:p>
          <a:p>
            <a:r>
              <a:rPr lang="en-US" dirty="0"/>
              <a:t>Patellar mobilization (in knee OA)</a:t>
            </a:r>
          </a:p>
          <a:p>
            <a:r>
              <a:rPr lang="en-US" dirty="0"/>
              <a:t>Soft tissue release</a:t>
            </a:r>
          </a:p>
          <a:p>
            <a:r>
              <a:rPr lang="en-US" dirty="0"/>
              <a:t>Myofascial release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80930"/>
            <a:ext cx="639540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2873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Strengthening Exercises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Quadriceps </a:t>
            </a:r>
            <a:r>
              <a:rPr lang="en-US" b="1" dirty="0"/>
              <a:t>strengthening</a:t>
            </a:r>
          </a:p>
          <a:p>
            <a:r>
              <a:rPr lang="en-US" dirty="0"/>
              <a:t>Straight leg raise</a:t>
            </a:r>
          </a:p>
          <a:p>
            <a:r>
              <a:rPr lang="en-US" dirty="0"/>
              <a:t>Terminal knee extension</a:t>
            </a:r>
          </a:p>
          <a:p>
            <a:r>
              <a:rPr lang="en-US" dirty="0"/>
              <a:t>Mini squats</a:t>
            </a:r>
          </a:p>
          <a:p>
            <a:r>
              <a:rPr lang="en-US" dirty="0"/>
              <a:t>Leg press (low resistance)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80930"/>
            <a:ext cx="639540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485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Hip strengthening</a:t>
            </a:r>
          </a:p>
          <a:p>
            <a:r>
              <a:rPr lang="en-US" dirty="0"/>
              <a:t>Hip abduction</a:t>
            </a:r>
          </a:p>
          <a:p>
            <a:r>
              <a:rPr lang="en-US" dirty="0"/>
              <a:t>Clamshell exercise</a:t>
            </a:r>
          </a:p>
          <a:p>
            <a:r>
              <a:rPr lang="en-US" dirty="0"/>
              <a:t>Bridging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80930"/>
            <a:ext cx="639540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0215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ROM Exercises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Heel </a:t>
            </a:r>
            <a:r>
              <a:rPr lang="en-US" dirty="0"/>
              <a:t>slides</a:t>
            </a:r>
          </a:p>
          <a:p>
            <a:r>
              <a:rPr lang="en-US" dirty="0"/>
              <a:t>Passive knee flexion-extension</a:t>
            </a:r>
          </a:p>
          <a:p>
            <a:r>
              <a:rPr lang="en-US" dirty="0"/>
              <a:t>Stationary cycling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80930"/>
            <a:ext cx="639540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0902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Stretching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Hamstrings</a:t>
            </a:r>
            <a:endParaRPr lang="en-US" dirty="0"/>
          </a:p>
          <a:p>
            <a:r>
              <a:rPr lang="en-US" dirty="0"/>
              <a:t>Calf muscles</a:t>
            </a:r>
          </a:p>
          <a:p>
            <a:r>
              <a:rPr lang="en-US" dirty="0"/>
              <a:t>Hip flexors</a:t>
            </a:r>
          </a:p>
          <a:p>
            <a:r>
              <a:rPr lang="en-US" dirty="0"/>
              <a:t>IT band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80930"/>
            <a:ext cx="639540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653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5. Proprioception &amp; </a:t>
            </a:r>
            <a:r>
              <a:rPr lang="en-US" b="1" dirty="0" smtClean="0"/>
              <a:t>Balance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Single </a:t>
            </a:r>
            <a:r>
              <a:rPr lang="en-US" dirty="0"/>
              <a:t>leg stance</a:t>
            </a:r>
          </a:p>
          <a:p>
            <a:r>
              <a:rPr lang="en-US" dirty="0"/>
              <a:t>Balance board</a:t>
            </a:r>
          </a:p>
          <a:p>
            <a:r>
              <a:rPr lang="en-US" dirty="0"/>
              <a:t>Step training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80930"/>
            <a:ext cx="639540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9688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6. Aerobic Conditioning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Swimming</a:t>
            </a:r>
            <a:endParaRPr lang="en-US" dirty="0"/>
          </a:p>
          <a:p>
            <a:r>
              <a:rPr lang="en-US" dirty="0"/>
              <a:t>Cycling</a:t>
            </a:r>
          </a:p>
          <a:p>
            <a:r>
              <a:rPr lang="en-US" dirty="0"/>
              <a:t>Brisk walking</a:t>
            </a:r>
          </a:p>
          <a:p>
            <a:r>
              <a:rPr lang="en-US" dirty="0"/>
              <a:t>Avoid high-impact activities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80930"/>
            <a:ext cx="639540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0912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0930"/>
            <a:ext cx="11266998" cy="58801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621" y="480930"/>
            <a:ext cx="639540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405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Classification of Arthritis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A. Inflammatory Arthritis</a:t>
            </a:r>
          </a:p>
          <a:p>
            <a:r>
              <a:rPr lang="en-US" dirty="0"/>
              <a:t>Rheumatoid arthritis (RA)</a:t>
            </a:r>
          </a:p>
          <a:p>
            <a:r>
              <a:rPr lang="en-US" dirty="0"/>
              <a:t>Psoriatic arthritis</a:t>
            </a:r>
          </a:p>
          <a:p>
            <a:r>
              <a:rPr lang="en-US" dirty="0"/>
              <a:t>Ankylosing spondylitis</a:t>
            </a:r>
          </a:p>
          <a:p>
            <a:r>
              <a:rPr lang="en-US" dirty="0"/>
              <a:t>Septic arthritis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80930"/>
            <a:ext cx="639540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392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0930"/>
            <a:ext cx="11187485" cy="588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621" y="480930"/>
            <a:ext cx="639540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221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B. Degenerative Arthritis</a:t>
            </a:r>
          </a:p>
          <a:p>
            <a:r>
              <a:rPr lang="en-US" dirty="0"/>
              <a:t>Osteoarthritis</a:t>
            </a:r>
          </a:p>
          <a:p>
            <a:r>
              <a:rPr lang="en-US" b="1" dirty="0"/>
              <a:t>C. Metabolic Arthritis</a:t>
            </a:r>
          </a:p>
          <a:p>
            <a:r>
              <a:rPr lang="en-US" dirty="0"/>
              <a:t>Gout</a:t>
            </a:r>
          </a:p>
          <a:p>
            <a:r>
              <a:rPr lang="en-US" dirty="0" err="1"/>
              <a:t>Pseudogout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80930"/>
            <a:ext cx="639540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165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Pathological Process in Inflammatory </a:t>
            </a:r>
            <a:r>
              <a:rPr lang="en-US" b="1" dirty="0" smtClean="0"/>
              <a:t>Arthritis E.G RA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Autoimmune reaction</a:t>
            </a:r>
          </a:p>
          <a:p>
            <a:r>
              <a:rPr lang="en-US" dirty="0"/>
              <a:t>Synovial membrane inflammation</a:t>
            </a:r>
          </a:p>
          <a:p>
            <a:r>
              <a:rPr lang="en-US" dirty="0"/>
              <a:t>Synovial thickening (pannus formation)</a:t>
            </a:r>
          </a:p>
          <a:p>
            <a:r>
              <a:rPr lang="en-US" dirty="0"/>
              <a:t>Cartilage erosion</a:t>
            </a:r>
          </a:p>
          <a:p>
            <a:r>
              <a:rPr lang="en-US" dirty="0"/>
              <a:t>Ligament destruction</a:t>
            </a:r>
          </a:p>
          <a:p>
            <a:r>
              <a:rPr lang="en-US" dirty="0"/>
              <a:t>Joint deformity</a:t>
            </a:r>
          </a:p>
          <a:p>
            <a:r>
              <a:rPr lang="en-US" b="1" dirty="0" smtClean="0"/>
              <a:t>Important </a:t>
            </a:r>
            <a:r>
              <a:rPr lang="en-US" b="1" dirty="0"/>
              <a:t>for physiotherapists:</a:t>
            </a:r>
          </a:p>
          <a:p>
            <a:r>
              <a:rPr lang="en-US" dirty="0"/>
              <a:t>Chronic inflammation leads to muscle wasting</a:t>
            </a:r>
          </a:p>
          <a:p>
            <a:r>
              <a:rPr lang="en-US" dirty="0"/>
              <a:t>Deformities reduce functional ability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80930"/>
            <a:ext cx="639540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925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Clinical Features of Inflammatory Arthritis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Severe </a:t>
            </a:r>
            <a:r>
              <a:rPr lang="en-US" dirty="0"/>
              <a:t>morning stiffness (&gt;1 hour)</a:t>
            </a:r>
          </a:p>
          <a:p>
            <a:r>
              <a:rPr lang="en-US" dirty="0"/>
              <a:t>Swelling</a:t>
            </a:r>
          </a:p>
          <a:p>
            <a:r>
              <a:rPr lang="en-US" dirty="0"/>
              <a:t>Warmth</a:t>
            </a:r>
          </a:p>
          <a:p>
            <a:r>
              <a:rPr lang="en-US" dirty="0"/>
              <a:t>Redness</a:t>
            </a:r>
          </a:p>
          <a:p>
            <a:r>
              <a:rPr lang="en-US" dirty="0" smtClean="0"/>
              <a:t>Fatigue</a:t>
            </a:r>
            <a:endParaRPr lang="en-US" dirty="0"/>
          </a:p>
          <a:p>
            <a:r>
              <a:rPr lang="en-US" dirty="0"/>
              <a:t>Fever (sometimes)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80930"/>
            <a:ext cx="639540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83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OSTEOARTHRITIS (OA)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chronic degenerative joint disease</a:t>
            </a:r>
          </a:p>
          <a:p>
            <a:r>
              <a:rPr lang="en-US" dirty="0"/>
              <a:t>Characterized by:</a:t>
            </a:r>
          </a:p>
          <a:p>
            <a:pPr lvl="1"/>
            <a:r>
              <a:rPr lang="en-US" dirty="0"/>
              <a:t>Cartilage breakdown</a:t>
            </a:r>
          </a:p>
          <a:p>
            <a:pPr lvl="1"/>
            <a:r>
              <a:rPr lang="en-US" dirty="0"/>
              <a:t>Bone remodeling</a:t>
            </a:r>
          </a:p>
          <a:p>
            <a:pPr lvl="1"/>
            <a:r>
              <a:rPr lang="en-US" dirty="0"/>
              <a:t>Osteophyte formation</a:t>
            </a:r>
          </a:p>
          <a:p>
            <a:pPr lvl="1"/>
            <a:r>
              <a:rPr lang="en-US" dirty="0"/>
              <a:t>Mild synovial inflammation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80930"/>
            <a:ext cx="639540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480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Pathophysiology of Osteoarthritis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Cartilage </a:t>
            </a:r>
            <a:r>
              <a:rPr lang="en-US" dirty="0"/>
              <a:t>degeneration begins</a:t>
            </a:r>
          </a:p>
          <a:p>
            <a:pPr lvl="1"/>
            <a:r>
              <a:rPr lang="en-US" dirty="0"/>
              <a:t>Loss of proteoglycans</a:t>
            </a:r>
          </a:p>
          <a:p>
            <a:pPr lvl="1"/>
            <a:r>
              <a:rPr lang="en-US" dirty="0"/>
              <a:t>Reduced shock absorption</a:t>
            </a:r>
          </a:p>
          <a:p>
            <a:r>
              <a:rPr lang="en-US" dirty="0"/>
              <a:t>Cartilage becomes thin and cracked</a:t>
            </a:r>
          </a:p>
          <a:p>
            <a:pPr lvl="1"/>
            <a:r>
              <a:rPr lang="en-US" dirty="0"/>
              <a:t>Surface roughness develops</a:t>
            </a:r>
          </a:p>
          <a:p>
            <a:r>
              <a:rPr lang="en-US" dirty="0"/>
              <a:t>Joint space narrows</a:t>
            </a:r>
          </a:p>
          <a:p>
            <a:pPr lvl="1"/>
            <a:r>
              <a:rPr lang="en-US" dirty="0"/>
              <a:t>Seen on X-ray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80930"/>
            <a:ext cx="639540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211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Subchondral bone changes</a:t>
            </a:r>
          </a:p>
          <a:p>
            <a:pPr lvl="1"/>
            <a:r>
              <a:rPr lang="en-US" dirty="0"/>
              <a:t>Bone becomes thick (sclerosis)</a:t>
            </a:r>
          </a:p>
          <a:p>
            <a:r>
              <a:rPr lang="en-US" dirty="0"/>
              <a:t>Osteophytes form</a:t>
            </a:r>
          </a:p>
          <a:p>
            <a:pPr lvl="1"/>
            <a:r>
              <a:rPr lang="en-US" dirty="0"/>
              <a:t>Bone spurs at joint margins</a:t>
            </a:r>
          </a:p>
          <a:p>
            <a:r>
              <a:rPr lang="en-US" dirty="0"/>
              <a:t>Capsule thickening</a:t>
            </a:r>
          </a:p>
          <a:p>
            <a:pPr lvl="1"/>
            <a:r>
              <a:rPr lang="en-US" dirty="0"/>
              <a:t>Reduced joint mobility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3621" y="480930"/>
            <a:ext cx="639540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591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25</TotalTime>
  <Words>511</Words>
  <Application>Microsoft Office PowerPoint</Application>
  <PresentationFormat>Widescreen</PresentationFormat>
  <Paragraphs>168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Garamond</vt:lpstr>
      <vt:lpstr>Organic</vt:lpstr>
      <vt:lpstr>PHYSIOTHERAPY TECHNIQUES I</vt:lpstr>
      <vt:lpstr>ARTHRITIS </vt:lpstr>
      <vt:lpstr>Classification of Arthritis</vt:lpstr>
      <vt:lpstr>CONTINUED </vt:lpstr>
      <vt:lpstr>Pathological Process in Inflammatory Arthritis E.G RA</vt:lpstr>
      <vt:lpstr>Clinical Features of Inflammatory Arthritis</vt:lpstr>
      <vt:lpstr>OSTEOARTHRITIS (OA)</vt:lpstr>
      <vt:lpstr>Pathophysiology of Osteoarthritis</vt:lpstr>
      <vt:lpstr>CONTINUED</vt:lpstr>
      <vt:lpstr>Why Pain Occurs in OA?</vt:lpstr>
      <vt:lpstr>Stages of Osteoarthritis</vt:lpstr>
      <vt:lpstr>CONTINUED </vt:lpstr>
      <vt:lpstr>KNEE OSTEOARTHRITIS</vt:lpstr>
      <vt:lpstr>Deformities</vt:lpstr>
      <vt:lpstr>PowerPoint Presentation</vt:lpstr>
      <vt:lpstr>Functional Problems</vt:lpstr>
      <vt:lpstr>Gait Changes in OA</vt:lpstr>
      <vt:lpstr>Physiotherapy Assessment</vt:lpstr>
      <vt:lpstr>Objective Assessment</vt:lpstr>
      <vt:lpstr>Physiotherapy Management</vt:lpstr>
      <vt:lpstr>CONTINUED </vt:lpstr>
      <vt:lpstr>B. Manual Therapy</vt:lpstr>
      <vt:lpstr>2. Strengthening Exercises</vt:lpstr>
      <vt:lpstr>CONTINUED </vt:lpstr>
      <vt:lpstr>3. ROM Exercises</vt:lpstr>
      <vt:lpstr>4. Stretching</vt:lpstr>
      <vt:lpstr>5. Proprioception &amp; Balance</vt:lpstr>
      <vt:lpstr>6. Aerobic Conditioning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PHYSIOTHERAPY TECHNIQUES I</dc:title>
  <dc:creator>Moorche</dc:creator>
  <cp:lastModifiedBy>Moorche</cp:lastModifiedBy>
  <cp:revision>3</cp:revision>
  <dcterms:created xsi:type="dcterms:W3CDTF">2026-02-12T16:43:17Z</dcterms:created>
  <dcterms:modified xsi:type="dcterms:W3CDTF">2026-02-12T17:09:15Z</dcterms:modified>
</cp:coreProperties>
</file>