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9" r:id="rId19"/>
    <p:sldId id="272" r:id="rId20"/>
    <p:sldId id="280" r:id="rId21"/>
    <p:sldId id="273" r:id="rId22"/>
    <p:sldId id="281" r:id="rId23"/>
    <p:sldId id="274" r:id="rId24"/>
    <p:sldId id="282" r:id="rId25"/>
    <p:sldId id="275" r:id="rId26"/>
    <p:sldId id="276" r:id="rId27"/>
    <p:sldId id="277" r:id="rId28"/>
    <p:sldId id="293" r:id="rId29"/>
    <p:sldId id="284" r:id="rId30"/>
    <p:sldId id="285" r:id="rId31"/>
    <p:sldId id="294" r:id="rId32"/>
    <p:sldId id="287" r:id="rId33"/>
    <p:sldId id="288" r:id="rId34"/>
    <p:sldId id="289" r:id="rId35"/>
    <p:sldId id="295" r:id="rId36"/>
    <p:sldId id="290" r:id="rId37"/>
    <p:sldId id="296" r:id="rId38"/>
    <p:sldId id="291" r:id="rId39"/>
    <p:sldId id="297" r:id="rId40"/>
    <p:sldId id="292" r:id="rId41"/>
    <p:sldId id="298" r:id="rId42"/>
    <p:sldId id="299" r:id="rId43"/>
    <p:sldId id="300" r:id="rId44"/>
    <p:sldId id="301" r:id="rId45"/>
    <p:sldId id="30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66" y="1397440"/>
            <a:ext cx="703408" cy="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982132"/>
            <a:ext cx="1113977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5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Posterior Relations</a:t>
            </a:r>
          </a:p>
          <a:p>
            <a:r>
              <a:rPr lang="en-US" dirty="0"/>
              <a:t>Subscapularis</a:t>
            </a:r>
          </a:p>
          <a:p>
            <a:r>
              <a:rPr lang="en-US" dirty="0"/>
              <a:t>Latissimus </a:t>
            </a:r>
            <a:r>
              <a:rPr lang="en-US" dirty="0" err="1"/>
              <a:t>dorsi</a:t>
            </a:r>
            <a:endParaRPr lang="en-US" dirty="0"/>
          </a:p>
          <a:p>
            <a:r>
              <a:rPr lang="en-US" dirty="0" err="1"/>
              <a:t>Teres</a:t>
            </a:r>
            <a:r>
              <a:rPr lang="en-US" dirty="0"/>
              <a:t> major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3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79533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Medial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Axillary </a:t>
            </a:r>
            <a:r>
              <a:rPr lang="en-US" dirty="0"/>
              <a:t>vein</a:t>
            </a:r>
          </a:p>
          <a:p>
            <a:r>
              <a:rPr lang="en-US" dirty="0"/>
              <a:t>Medial cord of brachial plexus</a:t>
            </a:r>
          </a:p>
        </p:txBody>
      </p:sp>
    </p:spTree>
    <p:extLst>
      <p:ext uri="{BB962C8B-B14F-4D97-AF65-F5344CB8AC3E}">
        <p14:creationId xmlns:p14="http://schemas.microsoft.com/office/powerpoint/2010/main" val="22567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9" y="982132"/>
            <a:ext cx="11235192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55680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Lateral Relations</a:t>
            </a:r>
          </a:p>
          <a:p>
            <a:r>
              <a:rPr lang="en-US" dirty="0"/>
              <a:t>Coracobrachialis</a:t>
            </a:r>
          </a:p>
          <a:p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/>
              <a:t>Lateral cord of brachial plexus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2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982132"/>
            <a:ext cx="1113977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55680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Division into Three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</a:t>
            </a:r>
            <a:r>
              <a:rPr lang="en-US" b="1" dirty="0" smtClean="0"/>
              <a:t>Part:</a:t>
            </a:r>
            <a:endParaRPr lang="en-US" b="1" dirty="0"/>
          </a:p>
          <a:p>
            <a:r>
              <a:rPr lang="en-US" dirty="0"/>
              <a:t>Lies </a:t>
            </a:r>
            <a:r>
              <a:rPr lang="en-US" b="1" dirty="0"/>
              <a:t>medial to pectoralis minor</a:t>
            </a:r>
            <a:endParaRPr lang="en-US" dirty="0"/>
          </a:p>
          <a:p>
            <a:r>
              <a:rPr lang="en-US" dirty="0"/>
              <a:t>Short part</a:t>
            </a:r>
          </a:p>
          <a:p>
            <a:r>
              <a:rPr lang="en-US" dirty="0"/>
              <a:t>Gives </a:t>
            </a:r>
            <a:r>
              <a:rPr lang="en-US" b="1" dirty="0"/>
              <a:t>1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3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VASCULATURE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vascular system of </a:t>
            </a:r>
            <a:r>
              <a:rPr lang="en-US" dirty="0" smtClean="0"/>
              <a:t>any </a:t>
            </a:r>
            <a:r>
              <a:rPr lang="en-US" dirty="0"/>
              <a:t>part of the body and its arrangement.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4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982132"/>
            <a:ext cx="1113977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4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Second Part</a:t>
            </a:r>
          </a:p>
          <a:p>
            <a:r>
              <a:rPr lang="en-US" dirty="0"/>
              <a:t>Lies </a:t>
            </a:r>
            <a:r>
              <a:rPr lang="en-US" b="1" dirty="0"/>
              <a:t>posterior (deep) to pectoralis minor</a:t>
            </a:r>
            <a:endParaRPr lang="en-US" dirty="0"/>
          </a:p>
          <a:p>
            <a:r>
              <a:rPr lang="en-US" dirty="0"/>
              <a:t>Gives </a:t>
            </a:r>
            <a:r>
              <a:rPr lang="en-US" b="1" dirty="0"/>
              <a:t>2 branches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9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982132"/>
            <a:ext cx="1113977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Third Part</a:t>
            </a:r>
          </a:p>
          <a:p>
            <a:r>
              <a:rPr lang="en-US" dirty="0"/>
              <a:t>Lies </a:t>
            </a:r>
            <a:r>
              <a:rPr lang="en-US" b="1" dirty="0"/>
              <a:t>lateral to pectoralis minor</a:t>
            </a:r>
            <a:endParaRPr lang="en-US" dirty="0"/>
          </a:p>
          <a:p>
            <a:r>
              <a:rPr lang="en-US" dirty="0"/>
              <a:t>Longest part</a:t>
            </a:r>
          </a:p>
          <a:p>
            <a:r>
              <a:rPr lang="en-US" dirty="0"/>
              <a:t>Gives </a:t>
            </a:r>
            <a:r>
              <a:rPr lang="en-US" b="1" dirty="0"/>
              <a:t>3 branches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982132"/>
            <a:ext cx="1113977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Superior Thoracic Artery</a:t>
            </a:r>
          </a:p>
          <a:p>
            <a:r>
              <a:rPr lang="en-US" dirty="0"/>
              <a:t>Small artery</a:t>
            </a:r>
          </a:p>
          <a:p>
            <a:r>
              <a:rPr lang="en-US" dirty="0"/>
              <a:t>Supplies:</a:t>
            </a:r>
          </a:p>
          <a:p>
            <a:pPr lvl="1"/>
            <a:r>
              <a:rPr lang="en-US" dirty="0"/>
              <a:t>Upper intercostal spaces</a:t>
            </a:r>
          </a:p>
          <a:p>
            <a:pPr lvl="1"/>
            <a:r>
              <a:rPr lang="en-US" dirty="0"/>
              <a:t>Upper chest wall</a:t>
            </a:r>
          </a:p>
          <a:p>
            <a:pPr lvl="1"/>
            <a:r>
              <a:rPr lang="en-US" dirty="0"/>
              <a:t>Pectoral muscles</a:t>
            </a:r>
          </a:p>
        </p:txBody>
      </p:sp>
    </p:spTree>
    <p:extLst>
      <p:ext uri="{BB962C8B-B14F-4D97-AF65-F5344CB8AC3E}">
        <p14:creationId xmlns:p14="http://schemas.microsoft.com/office/powerpoint/2010/main" val="3453586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203388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/>
              <a:t>Thoracoacromial</a:t>
            </a:r>
            <a:r>
              <a:rPr lang="en-US" b="1" dirty="0"/>
              <a:t> Artery</a:t>
            </a:r>
          </a:p>
          <a:p>
            <a:r>
              <a:rPr lang="en-US" dirty="0"/>
              <a:t>Short trunk</a:t>
            </a:r>
          </a:p>
          <a:p>
            <a:r>
              <a:rPr lang="en-US" dirty="0"/>
              <a:t>Pierces </a:t>
            </a:r>
            <a:r>
              <a:rPr lang="en-US" dirty="0" err="1"/>
              <a:t>clavipectoral</a:t>
            </a:r>
            <a:r>
              <a:rPr lang="en-US" dirty="0"/>
              <a:t> fascia</a:t>
            </a:r>
          </a:p>
          <a:p>
            <a:r>
              <a:rPr lang="en-US" dirty="0"/>
              <a:t>Divides into </a:t>
            </a:r>
            <a:r>
              <a:rPr lang="en-US" b="1" dirty="0"/>
              <a:t>four branches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Clavicular</a:t>
            </a:r>
            <a:endParaRPr lang="en-US" dirty="0"/>
          </a:p>
          <a:p>
            <a:pPr lvl="1"/>
            <a:r>
              <a:rPr lang="en-US" b="1" dirty="0"/>
              <a:t>Acromial</a:t>
            </a:r>
            <a:endParaRPr lang="en-US" dirty="0"/>
          </a:p>
          <a:p>
            <a:pPr lvl="1"/>
            <a:r>
              <a:rPr lang="en-US" b="1" dirty="0"/>
              <a:t>Deltoid</a:t>
            </a:r>
            <a:endParaRPr lang="en-US" dirty="0"/>
          </a:p>
          <a:p>
            <a:pPr lvl="1"/>
            <a:r>
              <a:rPr lang="en-US" b="1" dirty="0"/>
              <a:t>Pectoral</a:t>
            </a:r>
            <a:endParaRPr lang="en-US" dirty="0"/>
          </a:p>
          <a:p>
            <a:r>
              <a:rPr lang="en-US" dirty="0"/>
              <a:t>Supplies:</a:t>
            </a:r>
          </a:p>
          <a:p>
            <a:pPr lvl="1"/>
            <a:r>
              <a:rPr lang="en-US" dirty="0"/>
              <a:t>Shoulder region</a:t>
            </a:r>
          </a:p>
          <a:p>
            <a:pPr lvl="1"/>
            <a:r>
              <a:rPr lang="en-US" dirty="0"/>
              <a:t>Pectoral muscles</a:t>
            </a:r>
          </a:p>
        </p:txBody>
      </p:sp>
    </p:spTree>
    <p:extLst>
      <p:ext uri="{BB962C8B-B14F-4D97-AF65-F5344CB8AC3E}">
        <p14:creationId xmlns:p14="http://schemas.microsoft.com/office/powerpoint/2010/main" val="2524115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187485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14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4" y="982132"/>
            <a:ext cx="11195437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1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Axillary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axillary artery</a:t>
            </a:r>
            <a:r>
              <a:rPr lang="en-US" dirty="0"/>
              <a:t> is the </a:t>
            </a:r>
            <a:r>
              <a:rPr lang="en-US" b="1" dirty="0"/>
              <a:t>main arterial supply of the upper limb</a:t>
            </a:r>
            <a:endParaRPr lang="en-US" dirty="0"/>
          </a:p>
          <a:p>
            <a:r>
              <a:rPr lang="en-US" dirty="0"/>
              <a:t>It is the </a:t>
            </a:r>
            <a:r>
              <a:rPr lang="en-US" b="1" dirty="0"/>
              <a:t>continuation of the subclavian artery</a:t>
            </a:r>
            <a:endParaRPr lang="en-US" dirty="0"/>
          </a:p>
          <a:p>
            <a:r>
              <a:rPr lang="en-US" dirty="0"/>
              <a:t>Begins at the </a:t>
            </a:r>
            <a:r>
              <a:rPr lang="en-US" b="1" dirty="0"/>
              <a:t>outer border of the first rib</a:t>
            </a:r>
            <a:endParaRPr lang="en-US" dirty="0"/>
          </a:p>
          <a:p>
            <a:r>
              <a:rPr lang="en-US" dirty="0"/>
              <a:t>Ends at the </a:t>
            </a:r>
            <a:r>
              <a:rPr lang="en-US" b="1" dirty="0"/>
              <a:t>lower border of </a:t>
            </a:r>
            <a:r>
              <a:rPr lang="en-US" b="1" dirty="0" err="1"/>
              <a:t>teres</a:t>
            </a:r>
            <a:r>
              <a:rPr lang="en-US" b="1" dirty="0"/>
              <a:t> major</a:t>
            </a:r>
            <a:endParaRPr lang="en-US" dirty="0"/>
          </a:p>
          <a:p>
            <a:r>
              <a:rPr lang="en-US" dirty="0"/>
              <a:t>Continues as the </a:t>
            </a:r>
            <a:r>
              <a:rPr lang="en-US" b="1" dirty="0"/>
              <a:t>brachial artery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9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Lateral Thoracic Artery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along lateral border of pectoralis minor</a:t>
            </a:r>
          </a:p>
          <a:p>
            <a:r>
              <a:rPr lang="en-US" dirty="0"/>
              <a:t>Supplies:</a:t>
            </a:r>
          </a:p>
          <a:p>
            <a:pPr lvl="1"/>
            <a:r>
              <a:rPr lang="en-US" dirty="0"/>
              <a:t>Serratus anterior</a:t>
            </a:r>
          </a:p>
          <a:p>
            <a:pPr lvl="1"/>
            <a:r>
              <a:rPr lang="en-US" dirty="0"/>
              <a:t>Pectoral muscles</a:t>
            </a:r>
          </a:p>
          <a:p>
            <a:pPr lvl="1"/>
            <a:r>
              <a:rPr lang="en-US" dirty="0"/>
              <a:t>Breast (important in females)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8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187485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Subscapular Artery</a:t>
            </a:r>
          </a:p>
          <a:p>
            <a:r>
              <a:rPr lang="en-US" dirty="0"/>
              <a:t>Largest branch of axillary artery</a:t>
            </a:r>
          </a:p>
          <a:p>
            <a:r>
              <a:rPr lang="en-US" dirty="0"/>
              <a:t>Divides into:</a:t>
            </a:r>
          </a:p>
          <a:p>
            <a:pPr lvl="1"/>
            <a:r>
              <a:rPr lang="en-US" b="1" dirty="0"/>
              <a:t>Thoracodorsal artery</a:t>
            </a:r>
            <a:endParaRPr lang="en-US" dirty="0"/>
          </a:p>
          <a:p>
            <a:pPr lvl="2"/>
            <a:r>
              <a:rPr lang="en-US" dirty="0"/>
              <a:t>Supplies latissimus </a:t>
            </a:r>
            <a:r>
              <a:rPr lang="en-US" dirty="0" err="1"/>
              <a:t>dorsi</a:t>
            </a:r>
            <a:endParaRPr lang="en-US" dirty="0"/>
          </a:p>
          <a:p>
            <a:pPr lvl="1"/>
            <a:r>
              <a:rPr lang="en-US" b="1" dirty="0"/>
              <a:t>Circumflex scapular artery</a:t>
            </a:r>
            <a:endParaRPr lang="en-US" dirty="0"/>
          </a:p>
          <a:p>
            <a:pPr lvl="2"/>
            <a:r>
              <a:rPr lang="en-US" dirty="0"/>
              <a:t>Takes part in </a:t>
            </a:r>
            <a:r>
              <a:rPr lang="en-US" b="1" dirty="0"/>
              <a:t>scapular anastomosis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7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187485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9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Anterior Circumflex Humeral Artery</a:t>
            </a:r>
          </a:p>
          <a:p>
            <a:r>
              <a:rPr lang="en-US" dirty="0"/>
              <a:t>Small artery</a:t>
            </a:r>
          </a:p>
          <a:p>
            <a:r>
              <a:rPr lang="en-US" dirty="0"/>
              <a:t>Winds around surgical neck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Supplies shoulder joint and surrounding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83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187485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Posterior Circumflex Humeral Artery</a:t>
            </a:r>
          </a:p>
          <a:p>
            <a:r>
              <a:rPr lang="en-US" dirty="0"/>
              <a:t>Larger than anterior</a:t>
            </a:r>
          </a:p>
          <a:p>
            <a:r>
              <a:rPr lang="en-US" dirty="0"/>
              <a:t>Passes through </a:t>
            </a:r>
            <a:r>
              <a:rPr lang="en-US" b="1" dirty="0"/>
              <a:t>quadrangular space</a:t>
            </a:r>
            <a:endParaRPr lang="en-US" dirty="0"/>
          </a:p>
          <a:p>
            <a:r>
              <a:rPr lang="en-US" dirty="0"/>
              <a:t>Accompanied by </a:t>
            </a:r>
            <a:r>
              <a:rPr lang="en-US" b="1" dirty="0"/>
              <a:t>axillary nerve</a:t>
            </a:r>
            <a:endParaRPr lang="en-US" dirty="0"/>
          </a:p>
          <a:p>
            <a:r>
              <a:rPr lang="en-US" dirty="0"/>
              <a:t>Supplies:</a:t>
            </a:r>
          </a:p>
          <a:p>
            <a:pPr lvl="1"/>
            <a:r>
              <a:rPr lang="en-US" dirty="0"/>
              <a:t>Deltoid</a:t>
            </a:r>
          </a:p>
          <a:p>
            <a:pPr lvl="1"/>
            <a:r>
              <a:rPr lang="en-US" dirty="0"/>
              <a:t>Shoulder joint</a:t>
            </a:r>
          </a:p>
        </p:txBody>
      </p:sp>
    </p:spTree>
    <p:extLst>
      <p:ext uri="{BB962C8B-B14F-4D97-AF65-F5344CB8AC3E}">
        <p14:creationId xmlns:p14="http://schemas.microsoft.com/office/powerpoint/2010/main" val="4246738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187485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6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Scapular Anastomosis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</a:t>
            </a:r>
            <a:r>
              <a:rPr lang="en-US" dirty="0"/>
              <a:t>of arteries around scapula</a:t>
            </a:r>
          </a:p>
          <a:p>
            <a:r>
              <a:rPr lang="en-US" dirty="0"/>
              <a:t>Provides </a:t>
            </a:r>
            <a:r>
              <a:rPr lang="en-US" b="1" dirty="0"/>
              <a:t>collateral circulation</a:t>
            </a:r>
            <a:endParaRPr lang="en-US" dirty="0"/>
          </a:p>
          <a:p>
            <a:r>
              <a:rPr lang="en-US" dirty="0"/>
              <a:t>Important when axillary artery is blocked</a:t>
            </a:r>
          </a:p>
          <a:p>
            <a:r>
              <a:rPr lang="en-US" dirty="0"/>
              <a:t>Involves:</a:t>
            </a:r>
          </a:p>
          <a:p>
            <a:pPr lvl="1"/>
            <a:r>
              <a:rPr lang="en-US" dirty="0"/>
              <a:t>Circumflex scapular artery</a:t>
            </a:r>
          </a:p>
          <a:p>
            <a:pPr lvl="1"/>
            <a:r>
              <a:rPr lang="en-US" dirty="0" err="1"/>
              <a:t>Suprascapular</a:t>
            </a:r>
            <a:r>
              <a:rPr lang="en-US" dirty="0"/>
              <a:t> artery</a:t>
            </a:r>
          </a:p>
          <a:p>
            <a:pPr lvl="1"/>
            <a:r>
              <a:rPr lang="en-US" dirty="0"/>
              <a:t>Dorsal scapular artery</a:t>
            </a:r>
          </a:p>
        </p:txBody>
      </p:sp>
    </p:spTree>
    <p:extLst>
      <p:ext uri="{BB962C8B-B14F-4D97-AF65-F5344CB8AC3E}">
        <p14:creationId xmlns:p14="http://schemas.microsoft.com/office/powerpoint/2010/main" val="2797923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3"/>
            <a:ext cx="11251096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03387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2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Injury</a:t>
            </a:r>
            <a:endParaRPr lang="en-US" b="1" dirty="0"/>
          </a:p>
          <a:p>
            <a:r>
              <a:rPr lang="en-US" dirty="0"/>
              <a:t>Commonly injured in:</a:t>
            </a:r>
          </a:p>
          <a:p>
            <a:pPr lvl="1"/>
            <a:r>
              <a:rPr lang="en-US" dirty="0"/>
              <a:t>Shoulder dislocation</a:t>
            </a:r>
          </a:p>
          <a:p>
            <a:pPr lvl="1"/>
            <a:r>
              <a:rPr lang="en-US" dirty="0"/>
              <a:t>Fracture of surgical neck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Can cause:</a:t>
            </a:r>
          </a:p>
          <a:p>
            <a:pPr lvl="1"/>
            <a:r>
              <a:rPr lang="en-US" dirty="0"/>
              <a:t>Severe bleeding</a:t>
            </a:r>
          </a:p>
          <a:p>
            <a:pPr lvl="1"/>
            <a:r>
              <a:rPr lang="en-US" dirty="0"/>
              <a:t>Nerve damage (brachial plexus)</a:t>
            </a:r>
          </a:p>
        </p:txBody>
      </p:sp>
    </p:spTree>
    <p:extLst>
      <p:ext uri="{BB962C8B-B14F-4D97-AF65-F5344CB8AC3E}">
        <p14:creationId xmlns:p14="http://schemas.microsoft.com/office/powerpoint/2010/main" val="278853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Aneurysm</a:t>
            </a:r>
          </a:p>
          <a:p>
            <a:r>
              <a:rPr lang="en-US" dirty="0"/>
              <a:t>Can compress brachial plexus</a:t>
            </a:r>
          </a:p>
          <a:p>
            <a:r>
              <a:rPr lang="en-US" dirty="0"/>
              <a:t>Leads to pain, numbness, or muscle weakness</a:t>
            </a:r>
          </a:p>
          <a:p>
            <a:r>
              <a:rPr lang="en-US" b="1" dirty="0"/>
              <a:t>Compression</a:t>
            </a:r>
          </a:p>
          <a:p>
            <a:r>
              <a:rPr lang="en-US" dirty="0"/>
              <a:t>Axillary artery can be compressed against </a:t>
            </a:r>
            <a:r>
              <a:rPr lang="en-US" dirty="0" err="1"/>
              <a:t>humerus</a:t>
            </a:r>
            <a:r>
              <a:rPr lang="en-US" dirty="0"/>
              <a:t> to control 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45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 </a:t>
            </a:r>
            <a:r>
              <a:rPr lang="en-US" dirty="0"/>
              <a:t>felt deep in axilla</a:t>
            </a:r>
          </a:p>
          <a:p>
            <a:r>
              <a:rPr lang="en-US" dirty="0"/>
              <a:t>Best palpated by pressing against </a:t>
            </a:r>
            <a:r>
              <a:rPr lang="en-US" dirty="0" err="1"/>
              <a:t>humerus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16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Mnemonic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“</a:t>
            </a:r>
            <a:r>
              <a:rPr lang="en-US" b="1" dirty="0"/>
              <a:t>Screw The Lawyers Save A Patient”</a:t>
            </a:r>
          </a:p>
          <a:p>
            <a:r>
              <a:rPr lang="en-US" b="1" dirty="0"/>
              <a:t>S</a:t>
            </a:r>
            <a:r>
              <a:rPr lang="en-US" dirty="0"/>
              <a:t>uperior thoracic</a:t>
            </a:r>
          </a:p>
          <a:p>
            <a:r>
              <a:rPr lang="en-US" b="1" dirty="0" err="1"/>
              <a:t>T</a:t>
            </a:r>
            <a:r>
              <a:rPr lang="en-US" dirty="0" err="1"/>
              <a:t>horacoacromial</a:t>
            </a:r>
            <a:endParaRPr lang="en-US" dirty="0"/>
          </a:p>
          <a:p>
            <a:r>
              <a:rPr lang="en-US" b="1" dirty="0"/>
              <a:t>L</a:t>
            </a:r>
            <a:r>
              <a:rPr lang="en-US" dirty="0"/>
              <a:t>ateral thoracic</a:t>
            </a:r>
          </a:p>
          <a:p>
            <a:r>
              <a:rPr lang="en-US" b="1" dirty="0"/>
              <a:t>S</a:t>
            </a:r>
            <a:r>
              <a:rPr lang="en-US" dirty="0"/>
              <a:t>ubscapular</a:t>
            </a:r>
          </a:p>
          <a:p>
            <a:r>
              <a:rPr lang="en-US" b="1" dirty="0"/>
              <a:t>A</a:t>
            </a:r>
            <a:r>
              <a:rPr lang="en-US" dirty="0"/>
              <a:t>nterior circumflex humeral</a:t>
            </a:r>
          </a:p>
          <a:p>
            <a:r>
              <a:rPr lang="en-US" b="1" dirty="0"/>
              <a:t>P</a:t>
            </a:r>
            <a:r>
              <a:rPr lang="en-US" dirty="0"/>
              <a:t>osterior circumflex humeral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3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4" y="982132"/>
            <a:ext cx="11179535" cy="53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39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2"/>
            <a:ext cx="11243144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982132"/>
            <a:ext cx="1113977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95437" cy="53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7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Extent &amp;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Passes </a:t>
            </a:r>
            <a:r>
              <a:rPr lang="en-US" dirty="0"/>
              <a:t>through the </a:t>
            </a:r>
            <a:r>
              <a:rPr lang="en-US" b="1" dirty="0"/>
              <a:t>axilla</a:t>
            </a:r>
            <a:endParaRPr lang="en-US" dirty="0"/>
          </a:p>
          <a:p>
            <a:r>
              <a:rPr lang="en-US" dirty="0"/>
              <a:t>Runs </a:t>
            </a:r>
            <a:r>
              <a:rPr lang="en-US" b="1" dirty="0"/>
              <a:t>downward and laterally</a:t>
            </a:r>
            <a:endParaRPr lang="en-US" dirty="0"/>
          </a:p>
          <a:p>
            <a:r>
              <a:rPr lang="en-US" dirty="0"/>
              <a:t>Surrounded by:</a:t>
            </a:r>
          </a:p>
          <a:p>
            <a:pPr lvl="1"/>
            <a:r>
              <a:rPr lang="en-US" dirty="0"/>
              <a:t>Muscles</a:t>
            </a:r>
          </a:p>
          <a:p>
            <a:pPr lvl="1"/>
            <a:r>
              <a:rPr lang="en-US" dirty="0"/>
              <a:t>Axillary vein</a:t>
            </a:r>
          </a:p>
          <a:p>
            <a:pPr lvl="1"/>
            <a:r>
              <a:rPr lang="en-US" dirty="0"/>
              <a:t>Cords of the brachial plexus</a:t>
            </a:r>
          </a:p>
          <a:p>
            <a:r>
              <a:rPr lang="en-US" dirty="0"/>
              <a:t>Enclosed within the </a:t>
            </a:r>
            <a:r>
              <a:rPr lang="en-US" b="1" dirty="0"/>
              <a:t>axillary sheath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6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1" y="982132"/>
            <a:ext cx="1113977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4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0" y="482989"/>
            <a:ext cx="799355" cy="49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 of Axillary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Anterior Relations</a:t>
            </a:r>
          </a:p>
          <a:p>
            <a:r>
              <a:rPr lang="en-US" dirty="0"/>
              <a:t>Skin</a:t>
            </a:r>
          </a:p>
          <a:p>
            <a:r>
              <a:rPr lang="en-US" dirty="0"/>
              <a:t>Superficial fascia</a:t>
            </a:r>
          </a:p>
          <a:p>
            <a:r>
              <a:rPr lang="en-US" dirty="0"/>
              <a:t>Pectoralis major</a:t>
            </a:r>
          </a:p>
          <a:p>
            <a:r>
              <a:rPr lang="en-US" dirty="0"/>
              <a:t>Pectoralis minor (important landmark)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418</Words>
  <Application>Microsoft Office PowerPoint</Application>
  <PresentationFormat>Widescreen</PresentationFormat>
  <Paragraphs>132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Garamond</vt:lpstr>
      <vt:lpstr>Organic</vt:lpstr>
      <vt:lpstr>ANATOMY THE UPPER LIMB</vt:lpstr>
      <vt:lpstr>VASCULATURE</vt:lpstr>
      <vt:lpstr>Axillary Artery</vt:lpstr>
      <vt:lpstr>PowerPoint Presentation</vt:lpstr>
      <vt:lpstr>PowerPoint Presentation</vt:lpstr>
      <vt:lpstr>PowerPoint Presentation</vt:lpstr>
      <vt:lpstr>Extent &amp; Course</vt:lpstr>
      <vt:lpstr>PowerPoint Presentation</vt:lpstr>
      <vt:lpstr>Relations of Axillary Artery</vt:lpstr>
      <vt:lpstr>PowerPoint Presentation</vt:lpstr>
      <vt:lpstr>Continued </vt:lpstr>
      <vt:lpstr>PowerPoint Presentation</vt:lpstr>
      <vt:lpstr>Medial Relations</vt:lpstr>
      <vt:lpstr>PowerPoint Presentation</vt:lpstr>
      <vt:lpstr>PowerPoint Presentation</vt:lpstr>
      <vt:lpstr>Continued </vt:lpstr>
      <vt:lpstr>PowerPoint Presentation</vt:lpstr>
      <vt:lpstr>PowerPoint Presentation</vt:lpstr>
      <vt:lpstr>Division into Three Parts</vt:lpstr>
      <vt:lpstr>PowerPoint Presentation</vt:lpstr>
      <vt:lpstr>Continued </vt:lpstr>
      <vt:lpstr>PowerPoint Presentation</vt:lpstr>
      <vt:lpstr>Continued </vt:lpstr>
      <vt:lpstr>PowerPoint Presentation</vt:lpstr>
      <vt:lpstr>Branches</vt:lpstr>
      <vt:lpstr>PowerPoint Presentation</vt:lpstr>
      <vt:lpstr>Continued </vt:lpstr>
      <vt:lpstr>PowerPoint Presentation</vt:lpstr>
      <vt:lpstr>PowerPoint Presentation</vt:lpstr>
      <vt:lpstr>Lateral Thoracic Artery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Scapular Anastomosis</vt:lpstr>
      <vt:lpstr>PowerPoint Presentation</vt:lpstr>
      <vt:lpstr>Clinical Importance</vt:lpstr>
      <vt:lpstr>Continued </vt:lpstr>
      <vt:lpstr>Surface Anatomy</vt:lpstr>
      <vt:lpstr>Important Mnemonic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10</cp:revision>
  <dcterms:created xsi:type="dcterms:W3CDTF">2026-02-10T09:59:54Z</dcterms:created>
  <dcterms:modified xsi:type="dcterms:W3CDTF">2026-02-10T11:36:53Z</dcterms:modified>
</cp:coreProperties>
</file>