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8" r:id="rId8"/>
    <p:sldId id="262" r:id="rId9"/>
    <p:sldId id="263" r:id="rId10"/>
    <p:sldId id="264" r:id="rId11"/>
    <p:sldId id="269" r:id="rId12"/>
    <p:sldId id="265" r:id="rId13"/>
    <p:sldId id="266" r:id="rId14"/>
    <p:sldId id="267" r:id="rId15"/>
    <p:sldId id="270" r:id="rId16"/>
    <p:sldId id="271" r:id="rId17"/>
    <p:sldId id="272" r:id="rId18"/>
    <p:sldId id="273" r:id="rId19"/>
    <p:sldId id="278" r:id="rId20"/>
    <p:sldId id="274" r:id="rId21"/>
    <p:sldId id="275" r:id="rId22"/>
    <p:sldId id="276" r:id="rId23"/>
    <p:sldId id="284" r:id="rId24"/>
    <p:sldId id="277" r:id="rId25"/>
    <p:sldId id="285" r:id="rId26"/>
    <p:sldId id="279" r:id="rId27"/>
    <p:sldId id="280" r:id="rId28"/>
    <p:sldId id="289" r:id="rId29"/>
    <p:sldId id="281" r:id="rId30"/>
    <p:sldId id="290" r:id="rId31"/>
    <p:sldId id="282" r:id="rId32"/>
    <p:sldId id="283" r:id="rId33"/>
    <p:sldId id="286" r:id="rId34"/>
    <p:sldId id="287" r:id="rId35"/>
    <p:sldId id="288" r:id="rId36"/>
    <p:sldId id="295" r:id="rId37"/>
    <p:sldId id="291" r:id="rId38"/>
    <p:sldId id="292" r:id="rId39"/>
    <p:sldId id="301" r:id="rId40"/>
    <p:sldId id="294" r:id="rId41"/>
    <p:sldId id="293" r:id="rId42"/>
    <p:sldId id="296" r:id="rId43"/>
    <p:sldId id="297" r:id="rId44"/>
    <p:sldId id="298" r:id="rId45"/>
    <p:sldId id="306" r:id="rId46"/>
    <p:sldId id="299" r:id="rId47"/>
    <p:sldId id="300" r:id="rId48"/>
    <p:sldId id="307" r:id="rId49"/>
    <p:sldId id="302" r:id="rId50"/>
    <p:sldId id="303" r:id="rId51"/>
    <p:sldId id="304" r:id="rId52"/>
    <p:sldId id="310" r:id="rId53"/>
    <p:sldId id="305" r:id="rId54"/>
    <p:sldId id="311" r:id="rId55"/>
    <p:sldId id="308" r:id="rId56"/>
    <p:sldId id="314" r:id="rId57"/>
    <p:sldId id="309" r:id="rId5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2/5/2026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2/5/2026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 </a:t>
            </a:r>
            <a:br>
              <a:rPr lang="en-US" b="1" dirty="0" smtClean="0"/>
            </a:br>
            <a:r>
              <a:rPr lang="en-US" b="1" dirty="0" smtClean="0"/>
              <a:t>THE UPPER LIMB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 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2146" y="1407381"/>
            <a:ext cx="663394" cy="4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7156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MEDIAN NERVE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Root Value</a:t>
            </a:r>
          </a:p>
          <a:p>
            <a:r>
              <a:rPr lang="en-US" dirty="0"/>
              <a:t>C5, C6, C7, C8, T1</a:t>
            </a:r>
          </a:p>
          <a:p>
            <a:r>
              <a:rPr lang="en-US" b="1" dirty="0"/>
              <a:t>Origin</a:t>
            </a:r>
          </a:p>
          <a:p>
            <a:r>
              <a:rPr lang="en-US" dirty="0"/>
              <a:t>Formed by union of:</a:t>
            </a:r>
          </a:p>
          <a:p>
            <a:pPr lvl="1"/>
            <a:r>
              <a:rPr lang="en-US" dirty="0"/>
              <a:t>Lateral root (lateral cord)</a:t>
            </a:r>
          </a:p>
          <a:p>
            <a:pPr lvl="1"/>
            <a:r>
              <a:rPr lang="en-US" dirty="0"/>
              <a:t>Medial root (medial cord)</a:t>
            </a:r>
          </a:p>
        </p:txBody>
      </p:sp>
    </p:spTree>
    <p:extLst>
      <p:ext uri="{BB962C8B-B14F-4D97-AF65-F5344CB8AC3E}">
        <p14:creationId xmlns:p14="http://schemas.microsoft.com/office/powerpoint/2010/main" val="614001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982132"/>
            <a:ext cx="11203388" cy="538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9497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Course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In Arm</a:t>
            </a:r>
          </a:p>
          <a:p>
            <a:r>
              <a:rPr lang="en-US" dirty="0"/>
              <a:t>Lies lateral to brachial artery initially</a:t>
            </a:r>
          </a:p>
          <a:p>
            <a:r>
              <a:rPr lang="en-US" dirty="0"/>
              <a:t>Crosses anterior to artery to lie medially</a:t>
            </a:r>
          </a:p>
          <a:p>
            <a:r>
              <a:rPr lang="en-US" dirty="0"/>
              <a:t>Gives </a:t>
            </a:r>
            <a:r>
              <a:rPr lang="en-US" b="1" dirty="0"/>
              <a:t>no motor branches in arm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55858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906449"/>
            <a:ext cx="11195435" cy="5430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0300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In Forearm</a:t>
            </a:r>
          </a:p>
          <a:p>
            <a:r>
              <a:rPr lang="en-US" dirty="0"/>
              <a:t>Enters forearm between two heads of </a:t>
            </a:r>
            <a:r>
              <a:rPr lang="en-US" b="1" dirty="0"/>
              <a:t>pronator </a:t>
            </a:r>
            <a:r>
              <a:rPr lang="en-US" b="1" dirty="0" err="1"/>
              <a:t>teres</a:t>
            </a:r>
            <a:endParaRPr lang="en-US" dirty="0"/>
          </a:p>
          <a:p>
            <a:r>
              <a:rPr lang="en-US" dirty="0"/>
              <a:t>Passes deep to </a:t>
            </a:r>
            <a:r>
              <a:rPr lang="en-US" b="1" dirty="0"/>
              <a:t>flexor </a:t>
            </a:r>
            <a:r>
              <a:rPr lang="en-US" b="1" dirty="0" err="1"/>
              <a:t>digitorum</a:t>
            </a:r>
            <a:r>
              <a:rPr lang="en-US" b="1" dirty="0"/>
              <a:t> </a:t>
            </a:r>
            <a:r>
              <a:rPr lang="en-US" b="1" dirty="0" err="1"/>
              <a:t>superficialis</a:t>
            </a:r>
            <a:endParaRPr lang="en-US" dirty="0"/>
          </a:p>
          <a:p>
            <a:r>
              <a:rPr lang="en-US" dirty="0"/>
              <a:t>Gives </a:t>
            </a:r>
            <a:r>
              <a:rPr lang="en-US" b="1" dirty="0"/>
              <a:t>anterior interosseous nerve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53479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4786" y="485030"/>
            <a:ext cx="11171583" cy="5820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8941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At Wrist</a:t>
            </a:r>
          </a:p>
          <a:p>
            <a:r>
              <a:rPr lang="en-US" dirty="0"/>
              <a:t>Passes through </a:t>
            </a:r>
            <a:r>
              <a:rPr lang="en-US" b="1" dirty="0"/>
              <a:t>carpal tunnel</a:t>
            </a:r>
            <a:endParaRPr lang="en-US" dirty="0"/>
          </a:p>
          <a:p>
            <a:r>
              <a:rPr lang="en-US" dirty="0"/>
              <a:t>Lies deep to flexor retinaculum</a:t>
            </a:r>
          </a:p>
        </p:txBody>
      </p:sp>
    </p:spTree>
    <p:extLst>
      <p:ext uri="{BB962C8B-B14F-4D97-AF65-F5344CB8AC3E}">
        <p14:creationId xmlns:p14="http://schemas.microsoft.com/office/powerpoint/2010/main" val="7603546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82132"/>
            <a:ext cx="11195437" cy="536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3523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In Hand</a:t>
            </a:r>
          </a:p>
          <a:p>
            <a:r>
              <a:rPr lang="en-US" dirty="0"/>
              <a:t>Divides into:</a:t>
            </a:r>
          </a:p>
          <a:p>
            <a:pPr lvl="1"/>
            <a:r>
              <a:rPr lang="en-US" dirty="0"/>
              <a:t>Recurrent branch</a:t>
            </a:r>
          </a:p>
          <a:p>
            <a:pPr lvl="1"/>
            <a:r>
              <a:rPr lang="en-US" dirty="0"/>
              <a:t>Digital branches</a:t>
            </a:r>
          </a:p>
        </p:txBody>
      </p:sp>
    </p:spTree>
    <p:extLst>
      <p:ext uri="{BB962C8B-B14F-4D97-AF65-F5344CB8AC3E}">
        <p14:creationId xmlns:p14="http://schemas.microsoft.com/office/powerpoint/2010/main" val="14150708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82132"/>
            <a:ext cx="11195437" cy="536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589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MUSCULOCUTANEOUS NERVE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Root Value</a:t>
            </a:r>
          </a:p>
          <a:p>
            <a:r>
              <a:rPr lang="en-US" dirty="0"/>
              <a:t>C5, C6, C7</a:t>
            </a:r>
          </a:p>
          <a:p>
            <a:r>
              <a:rPr lang="en-US" b="1" dirty="0"/>
              <a:t>Origin</a:t>
            </a:r>
          </a:p>
          <a:p>
            <a:r>
              <a:rPr lang="en-US" dirty="0"/>
              <a:t>From </a:t>
            </a:r>
            <a:r>
              <a:rPr lang="en-US" b="1" dirty="0"/>
              <a:t>lateral cord</a:t>
            </a:r>
            <a:r>
              <a:rPr lang="en-US" dirty="0"/>
              <a:t> of brachial plexus</a:t>
            </a:r>
          </a:p>
        </p:txBody>
      </p:sp>
    </p:spTree>
    <p:extLst>
      <p:ext uri="{BB962C8B-B14F-4D97-AF65-F5344CB8AC3E}">
        <p14:creationId xmlns:p14="http://schemas.microsoft.com/office/powerpoint/2010/main" val="9511469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Branches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In </a:t>
            </a:r>
            <a:r>
              <a:rPr lang="en-US" b="1" dirty="0"/>
              <a:t>Forearm</a:t>
            </a:r>
          </a:p>
          <a:p>
            <a:r>
              <a:rPr lang="en-US" dirty="0"/>
              <a:t>Muscular branches</a:t>
            </a:r>
          </a:p>
          <a:p>
            <a:r>
              <a:rPr lang="en-US" dirty="0"/>
              <a:t>Anterior interosseous nerve</a:t>
            </a:r>
          </a:p>
          <a:p>
            <a:r>
              <a:rPr lang="en-US" dirty="0"/>
              <a:t>Palmar cutaneous branch</a:t>
            </a:r>
          </a:p>
          <a:p>
            <a:r>
              <a:rPr lang="en-US" b="1" dirty="0"/>
              <a:t>In Hand</a:t>
            </a:r>
          </a:p>
          <a:p>
            <a:r>
              <a:rPr lang="en-US" dirty="0"/>
              <a:t>Recurrent (</a:t>
            </a:r>
            <a:r>
              <a:rPr lang="en-US" dirty="0" err="1"/>
              <a:t>thenar</a:t>
            </a:r>
            <a:r>
              <a:rPr lang="en-US" dirty="0"/>
              <a:t>) branch</a:t>
            </a:r>
          </a:p>
          <a:p>
            <a:r>
              <a:rPr lang="en-US" dirty="0"/>
              <a:t>Digital nerves</a:t>
            </a:r>
          </a:p>
        </p:txBody>
      </p:sp>
    </p:spTree>
    <p:extLst>
      <p:ext uri="{BB962C8B-B14F-4D97-AF65-F5344CB8AC3E}">
        <p14:creationId xmlns:p14="http://schemas.microsoft.com/office/powerpoint/2010/main" val="5311231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Motor Supply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Forearm</a:t>
            </a:r>
            <a:endParaRPr lang="en-US" b="1" dirty="0"/>
          </a:p>
          <a:p>
            <a:r>
              <a:rPr lang="en-US" dirty="0"/>
              <a:t>Pronator </a:t>
            </a:r>
            <a:r>
              <a:rPr lang="en-US" dirty="0" err="1"/>
              <a:t>teres</a:t>
            </a:r>
            <a:endParaRPr lang="en-US" dirty="0"/>
          </a:p>
          <a:p>
            <a:r>
              <a:rPr lang="en-US" dirty="0"/>
              <a:t>Flexor carpi </a:t>
            </a:r>
            <a:r>
              <a:rPr lang="en-US" dirty="0" err="1"/>
              <a:t>radialis</a:t>
            </a:r>
            <a:endParaRPr lang="en-US" dirty="0"/>
          </a:p>
          <a:p>
            <a:r>
              <a:rPr lang="en-US" dirty="0"/>
              <a:t>Palmaris longus</a:t>
            </a:r>
          </a:p>
          <a:p>
            <a:r>
              <a:rPr lang="en-US" dirty="0"/>
              <a:t>Flexor </a:t>
            </a:r>
            <a:r>
              <a:rPr lang="en-US" dirty="0" err="1"/>
              <a:t>digitorum</a:t>
            </a:r>
            <a:r>
              <a:rPr lang="en-US" dirty="0"/>
              <a:t> </a:t>
            </a:r>
            <a:r>
              <a:rPr lang="en-US" dirty="0" err="1"/>
              <a:t>superficialis</a:t>
            </a:r>
            <a:endParaRPr lang="en-US" dirty="0"/>
          </a:p>
          <a:p>
            <a:r>
              <a:rPr lang="en-US" dirty="0"/>
              <a:t>Lateral half of flexor </a:t>
            </a:r>
            <a:r>
              <a:rPr lang="en-US" dirty="0" err="1"/>
              <a:t>digitorum</a:t>
            </a:r>
            <a:r>
              <a:rPr lang="en-US" dirty="0"/>
              <a:t> </a:t>
            </a:r>
            <a:r>
              <a:rPr lang="en-US" dirty="0" err="1"/>
              <a:t>profundus</a:t>
            </a:r>
            <a:endParaRPr lang="en-US" dirty="0"/>
          </a:p>
          <a:p>
            <a:r>
              <a:rPr lang="en-US" dirty="0"/>
              <a:t>Flexor </a:t>
            </a:r>
            <a:r>
              <a:rPr lang="en-US" dirty="0" err="1"/>
              <a:t>pollicis</a:t>
            </a:r>
            <a:r>
              <a:rPr lang="en-US" dirty="0"/>
              <a:t> longus</a:t>
            </a:r>
          </a:p>
          <a:p>
            <a:r>
              <a:rPr lang="en-US" dirty="0"/>
              <a:t>Pronator quadratus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08910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Hand</a:t>
            </a:r>
          </a:p>
          <a:p>
            <a:r>
              <a:rPr lang="en-US" dirty="0" err="1" smtClean="0"/>
              <a:t>Thenar</a:t>
            </a:r>
            <a:r>
              <a:rPr lang="en-US" dirty="0" smtClean="0"/>
              <a:t> </a:t>
            </a:r>
            <a:r>
              <a:rPr lang="en-US" dirty="0"/>
              <a:t>muscles:</a:t>
            </a:r>
          </a:p>
          <a:p>
            <a:pPr lvl="1"/>
            <a:r>
              <a:rPr lang="en-US" dirty="0"/>
              <a:t>Abductor </a:t>
            </a:r>
            <a:r>
              <a:rPr lang="en-US" dirty="0" err="1"/>
              <a:t>pollicis</a:t>
            </a:r>
            <a:r>
              <a:rPr lang="en-US" dirty="0"/>
              <a:t> brevis</a:t>
            </a:r>
          </a:p>
          <a:p>
            <a:pPr lvl="1"/>
            <a:r>
              <a:rPr lang="en-US" dirty="0" err="1"/>
              <a:t>Opponens</a:t>
            </a:r>
            <a:r>
              <a:rPr lang="en-US" dirty="0"/>
              <a:t> </a:t>
            </a:r>
            <a:r>
              <a:rPr lang="en-US" dirty="0" err="1"/>
              <a:t>pollicis</a:t>
            </a:r>
            <a:endParaRPr lang="en-US" dirty="0"/>
          </a:p>
          <a:p>
            <a:pPr lvl="1"/>
            <a:r>
              <a:rPr lang="en-US" dirty="0"/>
              <a:t>Flexor </a:t>
            </a:r>
            <a:r>
              <a:rPr lang="en-US" dirty="0" err="1"/>
              <a:t>pollicis</a:t>
            </a:r>
            <a:r>
              <a:rPr lang="en-US" dirty="0"/>
              <a:t> brevis (superficial head)</a:t>
            </a:r>
          </a:p>
          <a:p>
            <a:r>
              <a:rPr lang="en-US" dirty="0"/>
              <a:t>1st and 2nd </a:t>
            </a:r>
            <a:r>
              <a:rPr lang="en-US" dirty="0" err="1"/>
              <a:t>lumbricals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94452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82132"/>
            <a:ext cx="11195437" cy="536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3576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Sensory Supply</a:t>
            </a:r>
          </a:p>
          <a:p>
            <a:r>
              <a:rPr lang="en-US" dirty="0"/>
              <a:t>Palmar surface of lateral </a:t>
            </a:r>
            <a:r>
              <a:rPr lang="en-US" b="1" dirty="0"/>
              <a:t>3½ digits</a:t>
            </a:r>
            <a:endParaRPr lang="en-US" dirty="0"/>
          </a:p>
          <a:p>
            <a:r>
              <a:rPr lang="en-US" dirty="0"/>
              <a:t>Nail beds of same digits</a:t>
            </a:r>
          </a:p>
          <a:p>
            <a:r>
              <a:rPr lang="en-US" dirty="0"/>
              <a:t>Lateral part of palm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21367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82132"/>
            <a:ext cx="11195437" cy="536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5218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Applied Anatomy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Carpal </a:t>
            </a:r>
            <a:r>
              <a:rPr lang="en-US" b="1" dirty="0"/>
              <a:t>tunnel syndrome</a:t>
            </a:r>
            <a:endParaRPr lang="en-US" dirty="0"/>
          </a:p>
          <a:p>
            <a:r>
              <a:rPr lang="en-US" dirty="0"/>
              <a:t>Ape hand deformity</a:t>
            </a:r>
          </a:p>
          <a:p>
            <a:r>
              <a:rPr lang="en-US" dirty="0"/>
              <a:t>Loss of opposition of thumb</a:t>
            </a:r>
          </a:p>
          <a:p>
            <a:r>
              <a:rPr lang="en-US" dirty="0"/>
              <a:t>Injury above elbow → loss of pronation, weak wrist flexion</a:t>
            </a:r>
          </a:p>
          <a:p>
            <a:r>
              <a:rPr lang="en-US" dirty="0"/>
              <a:t>Pointing index finger on making fist</a:t>
            </a:r>
          </a:p>
        </p:txBody>
      </p:sp>
    </p:spTree>
    <p:extLst>
      <p:ext uri="{BB962C8B-B14F-4D97-AF65-F5344CB8AC3E}">
        <p14:creationId xmlns:p14="http://schemas.microsoft.com/office/powerpoint/2010/main" val="30038883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ULNAR NERVE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Root Value</a:t>
            </a:r>
          </a:p>
          <a:p>
            <a:r>
              <a:rPr lang="en-US" dirty="0"/>
              <a:t>C8, T1</a:t>
            </a:r>
          </a:p>
          <a:p>
            <a:r>
              <a:rPr lang="en-US" b="1" dirty="0"/>
              <a:t>Origin</a:t>
            </a:r>
          </a:p>
          <a:p>
            <a:r>
              <a:rPr lang="en-US" dirty="0"/>
              <a:t>From </a:t>
            </a:r>
            <a:r>
              <a:rPr lang="en-US" b="1" dirty="0"/>
              <a:t>medial cord</a:t>
            </a:r>
            <a:r>
              <a:rPr lang="en-US" dirty="0"/>
              <a:t> of brachial plexus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4896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982132"/>
            <a:ext cx="11203388" cy="538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8018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Course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b="1" dirty="0" smtClean="0"/>
              <a:t>In </a:t>
            </a:r>
            <a:r>
              <a:rPr lang="en-US" b="1" dirty="0"/>
              <a:t>Arm</a:t>
            </a:r>
          </a:p>
          <a:p>
            <a:r>
              <a:rPr lang="en-US" dirty="0"/>
              <a:t>Runs medial to brachial artery</a:t>
            </a:r>
          </a:p>
          <a:p>
            <a:r>
              <a:rPr lang="en-US" dirty="0"/>
              <a:t>Passes behind </a:t>
            </a:r>
            <a:r>
              <a:rPr lang="en-US" b="1" dirty="0"/>
              <a:t>medial epicondyle</a:t>
            </a:r>
            <a:endParaRPr lang="en-US" dirty="0"/>
          </a:p>
          <a:p>
            <a:r>
              <a:rPr lang="en-US" b="1" dirty="0"/>
              <a:t>In Forearm</a:t>
            </a:r>
          </a:p>
          <a:p>
            <a:r>
              <a:rPr lang="en-US" dirty="0"/>
              <a:t>Enters forearm between heads of </a:t>
            </a:r>
            <a:r>
              <a:rPr lang="en-US" b="1" dirty="0"/>
              <a:t>flexor carpi </a:t>
            </a:r>
            <a:r>
              <a:rPr lang="en-US" b="1" dirty="0" err="1"/>
              <a:t>ulnaris</a:t>
            </a:r>
            <a:endParaRPr lang="en-US" dirty="0"/>
          </a:p>
          <a:p>
            <a:r>
              <a:rPr lang="en-US" dirty="0"/>
              <a:t>Runs with ulnar artery</a:t>
            </a:r>
          </a:p>
          <a:p>
            <a:r>
              <a:rPr lang="en-US" dirty="0"/>
              <a:t>Supplies forearm muscles</a:t>
            </a:r>
          </a:p>
          <a:p>
            <a:r>
              <a:rPr lang="en-US" b="1" dirty="0"/>
              <a:t>In Hand</a:t>
            </a:r>
          </a:p>
          <a:p>
            <a:r>
              <a:rPr lang="en-US" dirty="0"/>
              <a:t>Passes superficial to flexor retinaculum</a:t>
            </a:r>
          </a:p>
          <a:p>
            <a:r>
              <a:rPr lang="en-US" dirty="0"/>
              <a:t>Enters via </a:t>
            </a:r>
            <a:r>
              <a:rPr lang="en-US" b="1" dirty="0" err="1"/>
              <a:t>Guyon’s</a:t>
            </a:r>
            <a:r>
              <a:rPr lang="en-US" b="1" dirty="0"/>
              <a:t> canal</a:t>
            </a:r>
            <a:endParaRPr lang="en-US" dirty="0"/>
          </a:p>
          <a:p>
            <a:r>
              <a:rPr lang="en-US" dirty="0"/>
              <a:t>Divides into superficial and deep branches</a:t>
            </a:r>
          </a:p>
        </p:txBody>
      </p:sp>
    </p:spTree>
    <p:extLst>
      <p:ext uri="{BB962C8B-B14F-4D97-AF65-F5344CB8AC3E}">
        <p14:creationId xmlns:p14="http://schemas.microsoft.com/office/powerpoint/2010/main" val="1995251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982132"/>
            <a:ext cx="11203388" cy="538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9151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906449"/>
            <a:ext cx="11195435" cy="5430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2235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2" y="540689"/>
            <a:ext cx="11211339" cy="5836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9774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Branches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In </a:t>
            </a:r>
            <a:r>
              <a:rPr lang="en-US" b="1" dirty="0"/>
              <a:t>Forearm</a:t>
            </a:r>
          </a:p>
          <a:p>
            <a:r>
              <a:rPr lang="en-US" dirty="0"/>
              <a:t>Muscular branches</a:t>
            </a:r>
          </a:p>
          <a:p>
            <a:r>
              <a:rPr lang="en-US" dirty="0"/>
              <a:t>Palmar cutaneous branch</a:t>
            </a:r>
          </a:p>
          <a:p>
            <a:r>
              <a:rPr lang="en-US" dirty="0"/>
              <a:t>Dorsal cutaneous branch</a:t>
            </a:r>
          </a:p>
          <a:p>
            <a:r>
              <a:rPr lang="en-US" b="1" dirty="0"/>
              <a:t>In Hand</a:t>
            </a:r>
          </a:p>
          <a:p>
            <a:r>
              <a:rPr lang="en-US" dirty="0"/>
              <a:t>Superficial branch</a:t>
            </a:r>
          </a:p>
          <a:p>
            <a:r>
              <a:rPr lang="en-US" dirty="0"/>
              <a:t>Deep branch</a:t>
            </a:r>
          </a:p>
        </p:txBody>
      </p:sp>
    </p:spTree>
    <p:extLst>
      <p:ext uri="{BB962C8B-B14F-4D97-AF65-F5344CB8AC3E}">
        <p14:creationId xmlns:p14="http://schemas.microsoft.com/office/powerpoint/2010/main" val="23168039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ULNAR NERVE - New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35" y="982132"/>
            <a:ext cx="11155680" cy="5363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82374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Motor Supply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Forearm</a:t>
            </a:r>
            <a:endParaRPr lang="en-US" b="1" dirty="0"/>
          </a:p>
          <a:p>
            <a:r>
              <a:rPr lang="en-US" dirty="0"/>
              <a:t>Flexor carpi </a:t>
            </a:r>
            <a:r>
              <a:rPr lang="en-US" dirty="0" err="1"/>
              <a:t>ulnaris</a:t>
            </a:r>
            <a:endParaRPr lang="en-US" dirty="0"/>
          </a:p>
          <a:p>
            <a:r>
              <a:rPr lang="en-US" dirty="0"/>
              <a:t>Medial half of flexor </a:t>
            </a:r>
            <a:r>
              <a:rPr lang="en-US" dirty="0" err="1"/>
              <a:t>digitorum</a:t>
            </a:r>
            <a:r>
              <a:rPr lang="en-US" dirty="0"/>
              <a:t> </a:t>
            </a:r>
            <a:r>
              <a:rPr lang="en-US" dirty="0" err="1"/>
              <a:t>profundus</a:t>
            </a:r>
            <a:endParaRPr lang="en-US" dirty="0"/>
          </a:p>
          <a:p>
            <a:r>
              <a:rPr lang="en-US" b="1" dirty="0"/>
              <a:t>Hand</a:t>
            </a:r>
          </a:p>
          <a:p>
            <a:r>
              <a:rPr lang="en-US" dirty="0" err="1"/>
              <a:t>Interossei</a:t>
            </a:r>
            <a:r>
              <a:rPr lang="en-US" dirty="0"/>
              <a:t> (palmar &amp; dorsal)</a:t>
            </a:r>
          </a:p>
          <a:p>
            <a:r>
              <a:rPr lang="en-US" dirty="0"/>
              <a:t>Medial two </a:t>
            </a:r>
            <a:r>
              <a:rPr lang="en-US" dirty="0" err="1"/>
              <a:t>lumbricals</a:t>
            </a:r>
            <a:endParaRPr lang="en-US" dirty="0"/>
          </a:p>
          <a:p>
            <a:r>
              <a:rPr lang="en-US" dirty="0"/>
              <a:t>Adductor </a:t>
            </a:r>
            <a:r>
              <a:rPr lang="en-US" dirty="0" err="1"/>
              <a:t>pollicis</a:t>
            </a:r>
            <a:endParaRPr lang="en-US" dirty="0"/>
          </a:p>
          <a:p>
            <a:r>
              <a:rPr lang="en-US" dirty="0"/>
              <a:t>Deep head of flexor </a:t>
            </a:r>
            <a:r>
              <a:rPr lang="en-US" dirty="0" err="1"/>
              <a:t>pollicis</a:t>
            </a:r>
            <a:r>
              <a:rPr lang="en-US" dirty="0"/>
              <a:t> brevis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9257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Sensory Supply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Sensory Supply</a:t>
            </a:r>
          </a:p>
          <a:p>
            <a:r>
              <a:rPr lang="en-US" dirty="0"/>
              <a:t>Medial </a:t>
            </a:r>
            <a:r>
              <a:rPr lang="en-US" b="1" dirty="0"/>
              <a:t>1½ digits</a:t>
            </a:r>
            <a:endParaRPr lang="en-US" dirty="0"/>
          </a:p>
          <a:p>
            <a:r>
              <a:rPr lang="en-US" dirty="0"/>
              <a:t>Medial palm and dorsum of hand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9812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ULNAR NERVE - New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35" y="982132"/>
            <a:ext cx="11155680" cy="5363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62880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Applied Anatomy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Injury </a:t>
            </a:r>
            <a:r>
              <a:rPr lang="en-US" dirty="0"/>
              <a:t>at elbow → </a:t>
            </a:r>
            <a:r>
              <a:rPr lang="en-US" b="1" dirty="0"/>
              <a:t>ulnar claw hand</a:t>
            </a:r>
            <a:endParaRPr lang="en-US" dirty="0"/>
          </a:p>
          <a:p>
            <a:r>
              <a:rPr lang="en-US" dirty="0" err="1"/>
              <a:t>Froment’s</a:t>
            </a:r>
            <a:r>
              <a:rPr lang="en-US" dirty="0"/>
              <a:t> sign positive</a:t>
            </a:r>
          </a:p>
          <a:p>
            <a:r>
              <a:rPr lang="en-US" dirty="0"/>
              <a:t>Loss of finger abduction/adduction</a:t>
            </a:r>
          </a:p>
          <a:p>
            <a:r>
              <a:rPr lang="en-US" dirty="0"/>
              <a:t>Sensory loss over medial hand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2814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AXILLARY NERVE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Root Value</a:t>
            </a:r>
          </a:p>
          <a:p>
            <a:r>
              <a:rPr lang="en-US" dirty="0"/>
              <a:t>C5, C6</a:t>
            </a:r>
          </a:p>
          <a:p>
            <a:r>
              <a:rPr lang="en-US" b="1" dirty="0"/>
              <a:t>Origin</a:t>
            </a:r>
          </a:p>
          <a:p>
            <a:r>
              <a:rPr lang="en-US" dirty="0"/>
              <a:t>From </a:t>
            </a:r>
            <a:r>
              <a:rPr lang="en-US" b="1" dirty="0"/>
              <a:t>posterior cord</a:t>
            </a:r>
            <a:r>
              <a:rPr lang="en-US" dirty="0"/>
              <a:t> of brachial plexus</a:t>
            </a:r>
          </a:p>
        </p:txBody>
      </p:sp>
    </p:spTree>
    <p:extLst>
      <p:ext uri="{BB962C8B-B14F-4D97-AF65-F5344CB8AC3E}">
        <p14:creationId xmlns:p14="http://schemas.microsoft.com/office/powerpoint/2010/main" val="25519547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982132"/>
            <a:ext cx="11203388" cy="538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646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Course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Leaves </a:t>
            </a:r>
            <a:r>
              <a:rPr lang="en-US" dirty="0"/>
              <a:t>lateral cord in the axilla</a:t>
            </a:r>
          </a:p>
          <a:p>
            <a:r>
              <a:rPr lang="en-US" dirty="0"/>
              <a:t>Pierces </a:t>
            </a:r>
            <a:r>
              <a:rPr lang="en-US" b="1" dirty="0"/>
              <a:t>coracobrachialis muscle</a:t>
            </a:r>
            <a:endParaRPr lang="en-US" dirty="0"/>
          </a:p>
          <a:p>
            <a:r>
              <a:rPr lang="en-US" dirty="0"/>
              <a:t>Runs obliquely between:</a:t>
            </a:r>
          </a:p>
          <a:p>
            <a:pPr lvl="1"/>
            <a:r>
              <a:rPr lang="en-US" b="1" dirty="0"/>
              <a:t>Biceps </a:t>
            </a:r>
            <a:r>
              <a:rPr lang="en-US" b="1" dirty="0" err="1"/>
              <a:t>brachii</a:t>
            </a:r>
            <a:endParaRPr lang="en-US" dirty="0"/>
          </a:p>
          <a:p>
            <a:pPr lvl="1"/>
            <a:r>
              <a:rPr lang="en-US" b="1" dirty="0"/>
              <a:t>Brachialis</a:t>
            </a:r>
            <a:endParaRPr lang="en-US" dirty="0"/>
          </a:p>
          <a:p>
            <a:r>
              <a:rPr lang="en-US" dirty="0"/>
              <a:t>Supplies muscles of anterior compartment of arm</a:t>
            </a:r>
          </a:p>
          <a:p>
            <a:r>
              <a:rPr lang="en-US" dirty="0"/>
              <a:t>Continues beyond elbow as </a:t>
            </a:r>
            <a:r>
              <a:rPr lang="en-US" b="1" dirty="0"/>
              <a:t>lateral cutaneous nerve of forearm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54561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Course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Passes </a:t>
            </a:r>
            <a:r>
              <a:rPr lang="en-US" dirty="0"/>
              <a:t>through </a:t>
            </a:r>
            <a:r>
              <a:rPr lang="en-US" b="1" dirty="0"/>
              <a:t>quadrangular space</a:t>
            </a:r>
            <a:endParaRPr lang="en-US" dirty="0"/>
          </a:p>
          <a:p>
            <a:r>
              <a:rPr lang="en-US" dirty="0"/>
              <a:t>Winds around surgical neck of </a:t>
            </a:r>
            <a:r>
              <a:rPr lang="en-US" dirty="0" err="1"/>
              <a:t>humerus</a:t>
            </a:r>
            <a:endParaRPr lang="en-US" dirty="0"/>
          </a:p>
          <a:p>
            <a:r>
              <a:rPr lang="en-US" dirty="0"/>
              <a:t>Accompanied by posterior circumflex humeral artery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25383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982131"/>
            <a:ext cx="11211339" cy="536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79386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Branches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Anterior </a:t>
            </a:r>
            <a:r>
              <a:rPr lang="en-US" dirty="0"/>
              <a:t>branch</a:t>
            </a:r>
          </a:p>
          <a:p>
            <a:r>
              <a:rPr lang="en-US" dirty="0"/>
              <a:t>Posterior branch</a:t>
            </a:r>
          </a:p>
          <a:p>
            <a:r>
              <a:rPr lang="en-US" dirty="0"/>
              <a:t>Cutaneous branch (upper lateral cutaneous nerve of arm)</a:t>
            </a:r>
          </a:p>
        </p:txBody>
      </p:sp>
    </p:spTree>
    <p:extLst>
      <p:ext uri="{BB962C8B-B14F-4D97-AF65-F5344CB8AC3E}">
        <p14:creationId xmlns:p14="http://schemas.microsoft.com/office/powerpoint/2010/main" val="33733489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2" y="982132"/>
            <a:ext cx="11203387" cy="538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85585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Motor &amp; Sensory Supply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Motor Supply</a:t>
            </a:r>
          </a:p>
          <a:p>
            <a:r>
              <a:rPr lang="en-US" dirty="0"/>
              <a:t>Deltoid</a:t>
            </a:r>
          </a:p>
          <a:p>
            <a:r>
              <a:rPr lang="en-US" dirty="0" err="1"/>
              <a:t>Teres</a:t>
            </a:r>
            <a:r>
              <a:rPr lang="en-US" dirty="0"/>
              <a:t> minor</a:t>
            </a:r>
          </a:p>
          <a:p>
            <a:r>
              <a:rPr lang="en-US" b="1" dirty="0"/>
              <a:t>Sensory Supply</a:t>
            </a:r>
          </a:p>
          <a:p>
            <a:r>
              <a:rPr lang="en-US" dirty="0"/>
              <a:t>Skin over </a:t>
            </a:r>
            <a:r>
              <a:rPr lang="en-US" b="1" dirty="0"/>
              <a:t>lower half of deltoid</a:t>
            </a:r>
            <a:endParaRPr lang="en-US" dirty="0"/>
          </a:p>
          <a:p>
            <a:r>
              <a:rPr lang="en-US" dirty="0"/>
              <a:t>Regimental badge area</a:t>
            </a:r>
          </a:p>
        </p:txBody>
      </p:sp>
    </p:spTree>
    <p:extLst>
      <p:ext uri="{BB962C8B-B14F-4D97-AF65-F5344CB8AC3E}">
        <p14:creationId xmlns:p14="http://schemas.microsoft.com/office/powerpoint/2010/main" val="2643512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2" y="982132"/>
            <a:ext cx="11203387" cy="538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80139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Applied Anatomy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Injury </a:t>
            </a:r>
            <a:r>
              <a:rPr lang="en-US" dirty="0"/>
              <a:t>in:</a:t>
            </a:r>
          </a:p>
          <a:p>
            <a:pPr lvl="1"/>
            <a:r>
              <a:rPr lang="en-US" dirty="0"/>
              <a:t>Surgical neck fracture</a:t>
            </a:r>
          </a:p>
          <a:p>
            <a:pPr lvl="1"/>
            <a:r>
              <a:rPr lang="en-US" dirty="0"/>
              <a:t>Shoulder dislocation</a:t>
            </a:r>
          </a:p>
          <a:p>
            <a:r>
              <a:rPr lang="en-US" dirty="0"/>
              <a:t>Flattened shoulder</a:t>
            </a:r>
          </a:p>
          <a:p>
            <a:r>
              <a:rPr lang="en-US" dirty="0"/>
              <a:t>Loss of abduction from 15°–90°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63969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RADIAL NERVE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Root </a:t>
            </a:r>
            <a:r>
              <a:rPr lang="en-US" b="1" dirty="0"/>
              <a:t>Value</a:t>
            </a:r>
          </a:p>
          <a:p>
            <a:r>
              <a:rPr lang="en-US" dirty="0"/>
              <a:t>C5, C6, C7, C8, T1</a:t>
            </a:r>
          </a:p>
          <a:p>
            <a:r>
              <a:rPr lang="en-US" b="1" dirty="0"/>
              <a:t>Origin</a:t>
            </a:r>
          </a:p>
          <a:p>
            <a:r>
              <a:rPr lang="en-US" dirty="0"/>
              <a:t>From </a:t>
            </a:r>
            <a:r>
              <a:rPr lang="en-US" b="1" dirty="0"/>
              <a:t>posterior cord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13687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982132"/>
            <a:ext cx="11203388" cy="538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8523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Course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In </a:t>
            </a:r>
            <a:r>
              <a:rPr lang="en-US" b="1" dirty="0"/>
              <a:t>Axilla</a:t>
            </a:r>
          </a:p>
          <a:p>
            <a:r>
              <a:rPr lang="en-US" dirty="0"/>
              <a:t>Lies posterior to axillary artery</a:t>
            </a:r>
          </a:p>
          <a:p>
            <a:r>
              <a:rPr lang="en-US" b="1" dirty="0"/>
              <a:t>In Arm</a:t>
            </a:r>
          </a:p>
          <a:p>
            <a:r>
              <a:rPr lang="en-US" dirty="0"/>
              <a:t>Passes through </a:t>
            </a:r>
            <a:r>
              <a:rPr lang="en-US" b="1" dirty="0"/>
              <a:t>radial groove</a:t>
            </a:r>
            <a:endParaRPr lang="en-US" dirty="0"/>
          </a:p>
          <a:p>
            <a:r>
              <a:rPr lang="en-US" dirty="0"/>
              <a:t>Supplies triceps</a:t>
            </a:r>
          </a:p>
          <a:p>
            <a:r>
              <a:rPr lang="en-US" dirty="0"/>
              <a:t>Pierces lateral intermuscular septum</a:t>
            </a:r>
          </a:p>
        </p:txBody>
      </p:sp>
    </p:spTree>
    <p:extLst>
      <p:ext uri="{BB962C8B-B14F-4D97-AF65-F5344CB8AC3E}">
        <p14:creationId xmlns:p14="http://schemas.microsoft.com/office/powerpoint/2010/main" val="1240302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982132"/>
            <a:ext cx="11171582" cy="531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80514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82131"/>
            <a:ext cx="11179533" cy="5394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01917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At Elbow</a:t>
            </a:r>
          </a:p>
          <a:p>
            <a:r>
              <a:rPr lang="en-US" dirty="0"/>
              <a:t>Divides into:</a:t>
            </a:r>
          </a:p>
          <a:p>
            <a:pPr lvl="1"/>
            <a:r>
              <a:rPr lang="en-US" dirty="0"/>
              <a:t>Superficial branch (sensory)</a:t>
            </a:r>
          </a:p>
          <a:p>
            <a:pPr lvl="1"/>
            <a:r>
              <a:rPr lang="en-US" dirty="0"/>
              <a:t>Deep branch (posterior interosseous nerve)</a:t>
            </a:r>
          </a:p>
          <a:p>
            <a:r>
              <a:rPr lang="en-US" b="1" dirty="0"/>
              <a:t>In Forearm</a:t>
            </a:r>
          </a:p>
          <a:p>
            <a:r>
              <a:rPr lang="en-US" dirty="0"/>
              <a:t>Deep branch supplies extensor muscles</a:t>
            </a:r>
          </a:p>
          <a:p>
            <a:r>
              <a:rPr lang="en-US" dirty="0"/>
              <a:t>Superficial branch supplies skin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641147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82131"/>
            <a:ext cx="11179533" cy="5394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66940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Motor &amp; Sensory Supply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Motor Supply</a:t>
            </a:r>
          </a:p>
          <a:p>
            <a:r>
              <a:rPr lang="en-US" dirty="0"/>
              <a:t>Triceps </a:t>
            </a:r>
            <a:r>
              <a:rPr lang="en-US" dirty="0" err="1"/>
              <a:t>brachii</a:t>
            </a:r>
            <a:endParaRPr lang="en-US" dirty="0"/>
          </a:p>
          <a:p>
            <a:r>
              <a:rPr lang="en-US" dirty="0" err="1"/>
              <a:t>Anconeus</a:t>
            </a:r>
            <a:endParaRPr lang="en-US" dirty="0"/>
          </a:p>
          <a:p>
            <a:r>
              <a:rPr lang="en-US" dirty="0"/>
              <a:t>All extensor muscles of forearm</a:t>
            </a:r>
          </a:p>
          <a:p>
            <a:r>
              <a:rPr lang="en-US" b="1" dirty="0"/>
              <a:t>Sensory Supply</a:t>
            </a:r>
          </a:p>
          <a:p>
            <a:r>
              <a:rPr lang="en-US" dirty="0"/>
              <a:t>Posterior arm and forearm</a:t>
            </a:r>
          </a:p>
          <a:p>
            <a:r>
              <a:rPr lang="en-US" dirty="0"/>
              <a:t>Dorsum of lateral hand</a:t>
            </a:r>
          </a:p>
          <a:p>
            <a:r>
              <a:rPr lang="en-US" dirty="0"/>
              <a:t>Proximal parts of lateral digits</a:t>
            </a:r>
          </a:p>
        </p:txBody>
      </p:sp>
    </p:spTree>
    <p:extLst>
      <p:ext uri="{BB962C8B-B14F-4D97-AF65-F5344CB8AC3E}">
        <p14:creationId xmlns:p14="http://schemas.microsoft.com/office/powerpoint/2010/main" val="375100986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82131"/>
            <a:ext cx="11179533" cy="5394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68396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Applied Anatomy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Wrist </a:t>
            </a:r>
            <a:r>
              <a:rPr lang="en-US" dirty="0"/>
              <a:t>drop</a:t>
            </a:r>
          </a:p>
          <a:p>
            <a:r>
              <a:rPr lang="en-US" dirty="0"/>
              <a:t>Injury in:</a:t>
            </a:r>
          </a:p>
          <a:p>
            <a:pPr lvl="1"/>
            <a:r>
              <a:rPr lang="en-US" dirty="0"/>
              <a:t>Crutch palsy</a:t>
            </a:r>
          </a:p>
          <a:p>
            <a:pPr lvl="1"/>
            <a:r>
              <a:rPr lang="en-US" dirty="0"/>
              <a:t>Mid-shaft </a:t>
            </a:r>
            <a:r>
              <a:rPr lang="en-US" dirty="0" err="1"/>
              <a:t>humerus</a:t>
            </a:r>
            <a:r>
              <a:rPr lang="en-US" dirty="0"/>
              <a:t> fracture</a:t>
            </a:r>
          </a:p>
          <a:p>
            <a:r>
              <a:rPr lang="en-US" dirty="0"/>
              <a:t>Loss of extension at wrist and fingers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0392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7343" y="485030"/>
            <a:ext cx="11171582" cy="57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87021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7077" y="982132"/>
            <a:ext cx="11219291" cy="5410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785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Branches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Muscular </a:t>
            </a:r>
            <a:r>
              <a:rPr lang="en-US" b="1" dirty="0"/>
              <a:t>branches</a:t>
            </a:r>
          </a:p>
          <a:p>
            <a:r>
              <a:rPr lang="en-US" dirty="0"/>
              <a:t>Coracobrachialis</a:t>
            </a:r>
          </a:p>
          <a:p>
            <a:r>
              <a:rPr lang="en-US" dirty="0"/>
              <a:t>Biceps </a:t>
            </a:r>
            <a:r>
              <a:rPr lang="en-US" dirty="0" err="1"/>
              <a:t>brachii</a:t>
            </a:r>
            <a:endParaRPr lang="en-US" dirty="0"/>
          </a:p>
          <a:p>
            <a:r>
              <a:rPr lang="en-US" dirty="0"/>
              <a:t>Brachialis</a:t>
            </a:r>
          </a:p>
          <a:p>
            <a:r>
              <a:rPr lang="en-US" b="1" dirty="0"/>
              <a:t>Terminal branch</a:t>
            </a:r>
          </a:p>
          <a:p>
            <a:r>
              <a:rPr lang="en-US" dirty="0"/>
              <a:t>Lateral cutaneous nerve of forearm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5379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982132"/>
            <a:ext cx="11171582" cy="531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456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Motor Supply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Flexors </a:t>
            </a:r>
            <a:r>
              <a:rPr lang="en-US" dirty="0"/>
              <a:t>of the arm:</a:t>
            </a:r>
          </a:p>
          <a:p>
            <a:pPr lvl="1"/>
            <a:r>
              <a:rPr lang="en-US" dirty="0"/>
              <a:t>Coracobrachialis (flexion &amp; adduction of arm)</a:t>
            </a:r>
          </a:p>
          <a:p>
            <a:pPr lvl="1"/>
            <a:r>
              <a:rPr lang="en-US" dirty="0"/>
              <a:t>Biceps </a:t>
            </a:r>
            <a:r>
              <a:rPr lang="en-US" dirty="0" err="1"/>
              <a:t>brachii</a:t>
            </a:r>
            <a:r>
              <a:rPr lang="en-US" dirty="0"/>
              <a:t> (flexion &amp; supination)</a:t>
            </a:r>
          </a:p>
          <a:p>
            <a:pPr lvl="1"/>
            <a:r>
              <a:rPr lang="en-US" dirty="0"/>
              <a:t>Brachialis (main elbow flexor)</a:t>
            </a:r>
          </a:p>
          <a:p>
            <a:r>
              <a:rPr lang="en-US" b="1" dirty="0"/>
              <a:t>Sensory Supply</a:t>
            </a:r>
          </a:p>
          <a:p>
            <a:r>
              <a:rPr lang="en-US" dirty="0"/>
              <a:t>Skin of </a:t>
            </a:r>
            <a:r>
              <a:rPr lang="en-US" b="1" dirty="0"/>
              <a:t>lateral side of forearm</a:t>
            </a:r>
            <a:r>
              <a:rPr lang="en-US" dirty="0"/>
              <a:t> (anterior and posterior)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04502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485030"/>
            <a:ext cx="66339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Applied Anatomy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Injury </a:t>
            </a:r>
            <a:r>
              <a:rPr lang="en-US" dirty="0"/>
              <a:t>causes:</a:t>
            </a:r>
          </a:p>
          <a:p>
            <a:pPr lvl="1"/>
            <a:r>
              <a:rPr lang="en-US" dirty="0"/>
              <a:t>Weak elbow flexion</a:t>
            </a:r>
          </a:p>
          <a:p>
            <a:pPr lvl="1"/>
            <a:r>
              <a:rPr lang="en-US" dirty="0"/>
              <a:t>Loss of forearm supination</a:t>
            </a:r>
          </a:p>
          <a:p>
            <a:pPr lvl="1"/>
            <a:r>
              <a:rPr lang="en-US" dirty="0"/>
              <a:t>Sensory loss on lateral forearm</a:t>
            </a:r>
          </a:p>
          <a:p>
            <a:r>
              <a:rPr lang="en-US" dirty="0"/>
              <a:t>Rarely injured due to deep location</a:t>
            </a:r>
          </a:p>
        </p:txBody>
      </p:sp>
    </p:spTree>
    <p:extLst>
      <p:ext uri="{BB962C8B-B14F-4D97-AF65-F5344CB8AC3E}">
        <p14:creationId xmlns:p14="http://schemas.microsoft.com/office/powerpoint/2010/main" val="41578931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152</TotalTime>
  <Words>685</Words>
  <Application>Microsoft Office PowerPoint</Application>
  <PresentationFormat>Widescreen</PresentationFormat>
  <Paragraphs>202</Paragraphs>
  <Slides>57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0" baseType="lpstr">
      <vt:lpstr>Arial</vt:lpstr>
      <vt:lpstr>Garamond</vt:lpstr>
      <vt:lpstr>Organic</vt:lpstr>
      <vt:lpstr>ANATOMY  THE UPPER LIMB</vt:lpstr>
      <vt:lpstr>MUSCULOCUTANEOUS NERVE</vt:lpstr>
      <vt:lpstr>PowerPoint Presentation</vt:lpstr>
      <vt:lpstr>Course</vt:lpstr>
      <vt:lpstr>PowerPoint Presentation</vt:lpstr>
      <vt:lpstr>Branches</vt:lpstr>
      <vt:lpstr>PowerPoint Presentation</vt:lpstr>
      <vt:lpstr>Motor Supply</vt:lpstr>
      <vt:lpstr>Applied Anatomy</vt:lpstr>
      <vt:lpstr>MEDIAN NERVE</vt:lpstr>
      <vt:lpstr>PowerPoint Presentation</vt:lpstr>
      <vt:lpstr>Course</vt:lpstr>
      <vt:lpstr>PowerPoint Presentation</vt:lpstr>
      <vt:lpstr>Continued </vt:lpstr>
      <vt:lpstr>PowerPoint Presentation</vt:lpstr>
      <vt:lpstr>Continued </vt:lpstr>
      <vt:lpstr>PowerPoint Presentation</vt:lpstr>
      <vt:lpstr>Continued </vt:lpstr>
      <vt:lpstr>PowerPoint Presentation</vt:lpstr>
      <vt:lpstr>Branches</vt:lpstr>
      <vt:lpstr>Motor Supply</vt:lpstr>
      <vt:lpstr>Continued </vt:lpstr>
      <vt:lpstr>PowerPoint Presentation</vt:lpstr>
      <vt:lpstr>Continued </vt:lpstr>
      <vt:lpstr>PowerPoint Presentation</vt:lpstr>
      <vt:lpstr>Applied Anatomy</vt:lpstr>
      <vt:lpstr>ULNAR NERVE</vt:lpstr>
      <vt:lpstr>PowerPoint Presentation</vt:lpstr>
      <vt:lpstr>Course</vt:lpstr>
      <vt:lpstr>PowerPoint Presentation</vt:lpstr>
      <vt:lpstr>PowerPoint Presentation</vt:lpstr>
      <vt:lpstr>Branches</vt:lpstr>
      <vt:lpstr>PowerPoint Presentation</vt:lpstr>
      <vt:lpstr>Motor Supply</vt:lpstr>
      <vt:lpstr>Sensory Supply</vt:lpstr>
      <vt:lpstr>PowerPoint Presentation</vt:lpstr>
      <vt:lpstr>Applied Anatomy</vt:lpstr>
      <vt:lpstr>AXILLARY NERVE</vt:lpstr>
      <vt:lpstr>PowerPoint Presentation</vt:lpstr>
      <vt:lpstr>Course</vt:lpstr>
      <vt:lpstr>PowerPoint Presentation</vt:lpstr>
      <vt:lpstr>Branches</vt:lpstr>
      <vt:lpstr>PowerPoint Presentation</vt:lpstr>
      <vt:lpstr>Motor &amp; Sensory Supply</vt:lpstr>
      <vt:lpstr>PowerPoint Presentation</vt:lpstr>
      <vt:lpstr>Applied Anatomy</vt:lpstr>
      <vt:lpstr>RADIAL NERVE</vt:lpstr>
      <vt:lpstr>PowerPoint Presentation</vt:lpstr>
      <vt:lpstr>Course</vt:lpstr>
      <vt:lpstr>PowerPoint Presentation</vt:lpstr>
      <vt:lpstr>Continued </vt:lpstr>
      <vt:lpstr>PowerPoint Presentation</vt:lpstr>
      <vt:lpstr>Motor &amp; Sensory Supply</vt:lpstr>
      <vt:lpstr>PowerPoint Presentation</vt:lpstr>
      <vt:lpstr>Applied Anatomy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 THE UPPER LIMB</dc:title>
  <dc:creator>Moorche</dc:creator>
  <cp:lastModifiedBy>Moorche</cp:lastModifiedBy>
  <cp:revision>13</cp:revision>
  <dcterms:created xsi:type="dcterms:W3CDTF">2026-02-05T07:47:17Z</dcterms:created>
  <dcterms:modified xsi:type="dcterms:W3CDTF">2026-02-05T10:19:48Z</dcterms:modified>
</cp:coreProperties>
</file>