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7" y="1399430"/>
            <a:ext cx="591832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480930"/>
            <a:ext cx="11100021" cy="5927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Ejaculatory 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</a:t>
            </a:r>
            <a:r>
              <a:rPr lang="en-US" dirty="0"/>
              <a:t>by union of:</a:t>
            </a:r>
          </a:p>
          <a:p>
            <a:pPr lvl="1"/>
            <a:r>
              <a:rPr lang="en-US" dirty="0"/>
              <a:t>Vas deferens</a:t>
            </a:r>
          </a:p>
          <a:p>
            <a:pPr lvl="1"/>
            <a:r>
              <a:rPr lang="en-US" dirty="0"/>
              <a:t>Duct of seminal vesicle</a:t>
            </a:r>
          </a:p>
          <a:p>
            <a:r>
              <a:rPr lang="en-US" dirty="0"/>
              <a:t>Open into:</a:t>
            </a:r>
          </a:p>
          <a:p>
            <a:pPr lvl="1"/>
            <a:r>
              <a:rPr lang="en-US" dirty="0"/>
              <a:t>Prostatic urethra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29"/>
            <a:ext cx="11235194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1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Accessory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Seminal Vesicles</a:t>
            </a:r>
          </a:p>
          <a:p>
            <a:r>
              <a:rPr lang="en-US" dirty="0"/>
              <a:t>Paired glands</a:t>
            </a:r>
          </a:p>
          <a:p>
            <a:r>
              <a:rPr lang="en-US" dirty="0"/>
              <a:t>Posterior to urinary bladder</a:t>
            </a:r>
          </a:p>
          <a:p>
            <a:r>
              <a:rPr lang="en-US" dirty="0"/>
              <a:t>Secrete:</a:t>
            </a:r>
          </a:p>
          <a:p>
            <a:pPr lvl="1"/>
            <a:r>
              <a:rPr lang="en-US" dirty="0"/>
              <a:t>Fructose-rich alkaline fluid</a:t>
            </a:r>
          </a:p>
          <a:p>
            <a:r>
              <a:rPr lang="en-US" dirty="0"/>
              <a:t>Forms major volume of semen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03388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Prostate 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gland</a:t>
            </a:r>
          </a:p>
          <a:p>
            <a:r>
              <a:rPr lang="en-US" dirty="0"/>
              <a:t>Below urinary bladder</a:t>
            </a:r>
          </a:p>
          <a:p>
            <a:r>
              <a:rPr lang="en-US" dirty="0"/>
              <a:t>Surrounds prostatic urethra</a:t>
            </a:r>
          </a:p>
          <a:p>
            <a:r>
              <a:rPr lang="en-US" dirty="0"/>
              <a:t>Secretes:</a:t>
            </a:r>
          </a:p>
          <a:p>
            <a:pPr lvl="1"/>
            <a:r>
              <a:rPr lang="en-US" dirty="0"/>
              <a:t>Milky fluid</a:t>
            </a:r>
          </a:p>
          <a:p>
            <a:r>
              <a:rPr lang="en-US" dirty="0"/>
              <a:t>Helps in sperm motility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Bulbourethral (Cowper’s) 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Pea-sized </a:t>
            </a:r>
            <a:r>
              <a:rPr lang="en-US" dirty="0"/>
              <a:t>glands</a:t>
            </a:r>
          </a:p>
          <a:p>
            <a:r>
              <a:rPr lang="en-US" dirty="0"/>
              <a:t>Open into spongy urethra</a:t>
            </a:r>
          </a:p>
          <a:p>
            <a:r>
              <a:rPr lang="en-US" dirty="0"/>
              <a:t>Secrete:</a:t>
            </a:r>
          </a:p>
          <a:p>
            <a:pPr lvl="1"/>
            <a:r>
              <a:rPr lang="en-US" dirty="0"/>
              <a:t>Mucus for lubrication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99" y="480929"/>
            <a:ext cx="11025149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30"/>
            <a:ext cx="1117158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1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1" y="480930"/>
            <a:ext cx="11322657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OVERVIEW</a:t>
            </a:r>
          </a:p>
          <a:p>
            <a:r>
              <a:rPr lang="en-US" dirty="0" smtClean="0"/>
              <a:t>System </a:t>
            </a:r>
            <a:r>
              <a:rPr lang="en-US" dirty="0"/>
              <a:t>concerned with:</a:t>
            </a:r>
          </a:p>
          <a:p>
            <a:pPr lvl="1"/>
            <a:r>
              <a:rPr lang="en-US" dirty="0"/>
              <a:t>Production of male gametes (spermatozoa)</a:t>
            </a:r>
          </a:p>
          <a:p>
            <a:pPr lvl="1"/>
            <a:r>
              <a:rPr lang="en-US" dirty="0"/>
              <a:t>Secretion of male sex hormones (androgens)</a:t>
            </a:r>
          </a:p>
          <a:p>
            <a:r>
              <a:rPr lang="en-US" dirty="0"/>
              <a:t>Also responsible for: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Maturation</a:t>
            </a:r>
          </a:p>
          <a:p>
            <a:pPr lvl="1"/>
            <a:r>
              <a:rPr lang="en-US" dirty="0"/>
              <a:t>Transportation of sperm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4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Components of 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Primary </a:t>
            </a:r>
            <a:r>
              <a:rPr lang="en-US" b="1" dirty="0"/>
              <a:t>sex organ</a:t>
            </a:r>
            <a:endParaRPr lang="en-US" dirty="0"/>
          </a:p>
          <a:p>
            <a:pPr lvl="1"/>
            <a:r>
              <a:rPr lang="en-US" dirty="0"/>
              <a:t>Testes</a:t>
            </a:r>
          </a:p>
          <a:p>
            <a:r>
              <a:rPr lang="en-US" b="1" dirty="0"/>
              <a:t>Accessory ducts</a:t>
            </a:r>
            <a:endParaRPr lang="en-US" dirty="0"/>
          </a:p>
          <a:p>
            <a:pPr lvl="1"/>
            <a:r>
              <a:rPr lang="en-US" dirty="0"/>
              <a:t>Epididymis</a:t>
            </a:r>
          </a:p>
          <a:p>
            <a:pPr lvl="1"/>
            <a:r>
              <a:rPr lang="en-US" dirty="0"/>
              <a:t>Vas deferens</a:t>
            </a:r>
          </a:p>
          <a:p>
            <a:pPr lvl="1"/>
            <a:r>
              <a:rPr lang="en-US" dirty="0"/>
              <a:t>Ejaculatory ducts</a:t>
            </a:r>
          </a:p>
          <a:p>
            <a:pPr lvl="1"/>
            <a:r>
              <a:rPr lang="en-US" dirty="0"/>
              <a:t>Urethra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7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Accessory glands</a:t>
            </a:r>
            <a:endParaRPr lang="en-US" dirty="0"/>
          </a:p>
          <a:p>
            <a:pPr lvl="1"/>
            <a:r>
              <a:rPr lang="en-US" dirty="0"/>
              <a:t>Seminal vesicles</a:t>
            </a:r>
          </a:p>
          <a:p>
            <a:pPr lvl="1"/>
            <a:r>
              <a:rPr lang="en-US" dirty="0"/>
              <a:t>Prostate gland</a:t>
            </a:r>
          </a:p>
          <a:p>
            <a:pPr lvl="1"/>
            <a:r>
              <a:rPr lang="en-US" dirty="0"/>
              <a:t>Bulbourethral (Cowper’s) glands</a:t>
            </a:r>
          </a:p>
          <a:p>
            <a:r>
              <a:rPr lang="en-US" b="1" dirty="0"/>
              <a:t>External genitalia</a:t>
            </a:r>
            <a:endParaRPr lang="en-US" dirty="0"/>
          </a:p>
          <a:p>
            <a:pPr lvl="1"/>
            <a:r>
              <a:rPr lang="en-US" dirty="0"/>
              <a:t>Penis</a:t>
            </a:r>
          </a:p>
          <a:p>
            <a:pPr lvl="1"/>
            <a:r>
              <a:rPr lang="en-US" dirty="0"/>
              <a:t>Scrotum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Situation </a:t>
            </a:r>
            <a:r>
              <a:rPr lang="en-US" b="1" dirty="0"/>
              <a:t>&amp; Shape</a:t>
            </a:r>
          </a:p>
          <a:p>
            <a:r>
              <a:rPr lang="en-US" dirty="0"/>
              <a:t>Paired organs</a:t>
            </a:r>
          </a:p>
          <a:p>
            <a:r>
              <a:rPr lang="en-US" dirty="0"/>
              <a:t>Located in the </a:t>
            </a:r>
            <a:r>
              <a:rPr lang="en-US" b="1" dirty="0"/>
              <a:t>scrotum</a:t>
            </a:r>
            <a:endParaRPr lang="en-US" dirty="0"/>
          </a:p>
          <a:p>
            <a:r>
              <a:rPr lang="en-US" dirty="0"/>
              <a:t>Oval in shape</a:t>
            </a:r>
          </a:p>
          <a:p>
            <a:r>
              <a:rPr lang="en-US" dirty="0"/>
              <a:t>Each testis:</a:t>
            </a:r>
          </a:p>
          <a:p>
            <a:pPr lvl="1"/>
            <a:r>
              <a:rPr lang="en-US" dirty="0"/>
              <a:t>Length: ~4–5 cm</a:t>
            </a:r>
          </a:p>
          <a:p>
            <a:pPr lvl="1"/>
            <a:r>
              <a:rPr lang="en-US" dirty="0"/>
              <a:t>Width: ~2.5 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0929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Epididymis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Crescent-shaped </a:t>
            </a:r>
            <a:r>
              <a:rPr lang="en-US" dirty="0"/>
              <a:t>structure</a:t>
            </a:r>
          </a:p>
          <a:p>
            <a:r>
              <a:rPr lang="en-US" dirty="0"/>
              <a:t>Lies on posterior border of testis</a:t>
            </a:r>
          </a:p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Head</a:t>
            </a:r>
          </a:p>
          <a:p>
            <a:pPr lvl="1"/>
            <a:r>
              <a:rPr lang="en-US" dirty="0"/>
              <a:t>Body</a:t>
            </a:r>
          </a:p>
          <a:p>
            <a:pPr lvl="1"/>
            <a:r>
              <a:rPr lang="en-US" dirty="0"/>
              <a:t>Tail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Storage of sperm</a:t>
            </a:r>
          </a:p>
          <a:p>
            <a:pPr lvl="1"/>
            <a:r>
              <a:rPr lang="en-US" dirty="0"/>
              <a:t>Maturation of sperm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80929"/>
            <a:ext cx="1121133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8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Vas Deferens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Thick-walled </a:t>
            </a:r>
            <a:r>
              <a:rPr lang="en-US" dirty="0"/>
              <a:t>muscular tube</a:t>
            </a:r>
          </a:p>
          <a:p>
            <a:r>
              <a:rPr lang="en-US" dirty="0"/>
              <a:t>Length: ~45 cm</a:t>
            </a:r>
          </a:p>
          <a:p>
            <a:r>
              <a:rPr lang="en-US" dirty="0"/>
              <a:t>Extends from:</a:t>
            </a:r>
          </a:p>
          <a:p>
            <a:pPr lvl="1"/>
            <a:r>
              <a:rPr lang="en-US" dirty="0"/>
              <a:t>Tail of epididymis → ejaculatory duct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Conduction of sperm during ejaculation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6" y="480929"/>
            <a:ext cx="591832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7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220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HUMAN ANATOMY</vt:lpstr>
      <vt:lpstr>Male Reproductive System</vt:lpstr>
      <vt:lpstr>Components of Male Reproductive System</vt:lpstr>
      <vt:lpstr>CONTINUED </vt:lpstr>
      <vt:lpstr>Testes</vt:lpstr>
      <vt:lpstr>PowerPoint Presentation</vt:lpstr>
      <vt:lpstr>Epididymis</vt:lpstr>
      <vt:lpstr>PowerPoint Presentation</vt:lpstr>
      <vt:lpstr>Vas Deferens</vt:lpstr>
      <vt:lpstr>PowerPoint Presentation</vt:lpstr>
      <vt:lpstr>Ejaculatory Ducts</vt:lpstr>
      <vt:lpstr>PowerPoint Presentation</vt:lpstr>
      <vt:lpstr>Accessory Glands</vt:lpstr>
      <vt:lpstr>PowerPoint Presentation</vt:lpstr>
      <vt:lpstr>Prostate Gland</vt:lpstr>
      <vt:lpstr>Bulbourethral (Cowper’s) Glands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4</cp:revision>
  <dcterms:created xsi:type="dcterms:W3CDTF">2026-01-23T15:18:05Z</dcterms:created>
  <dcterms:modified xsi:type="dcterms:W3CDTF">2026-01-23T15:46:27Z</dcterms:modified>
</cp:coreProperties>
</file>