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76" r:id="rId17"/>
    <p:sldId id="269" r:id="rId18"/>
    <p:sldId id="270" r:id="rId19"/>
    <p:sldId id="271" r:id="rId20"/>
    <p:sldId id="272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1423283"/>
            <a:ext cx="623639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2"/>
            <a:ext cx="11131826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Ulnar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</a:t>
            </a:r>
            <a:r>
              <a:rPr lang="en-US" dirty="0"/>
              <a:t>along the medial side of the forearm</a:t>
            </a:r>
          </a:p>
          <a:p>
            <a:r>
              <a:rPr lang="en-US" dirty="0"/>
              <a:t>Supplies blood to the medial structures of the forearm and hand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2"/>
            <a:ext cx="11131826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1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Veins (Upper Limb)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Subclavian Vein</a:t>
            </a:r>
            <a:endParaRPr lang="en-US" dirty="0"/>
          </a:p>
          <a:p>
            <a:r>
              <a:rPr lang="en-US" dirty="0"/>
              <a:t>Drains blood from the upper limb</a:t>
            </a:r>
          </a:p>
          <a:p>
            <a:r>
              <a:rPr lang="en-US" dirty="0"/>
              <a:t>Empties into the </a:t>
            </a:r>
            <a:r>
              <a:rPr lang="en-US" b="1" dirty="0"/>
              <a:t>brachiocephalic vein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2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2"/>
            <a:ext cx="11251096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Axillary Vein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Drains </a:t>
            </a:r>
            <a:r>
              <a:rPr lang="en-US" dirty="0"/>
              <a:t>blood from the axillary region</a:t>
            </a:r>
          </a:p>
          <a:p>
            <a:r>
              <a:rPr lang="en-US" dirty="0"/>
              <a:t>Continuation of veins from the upper limb</a:t>
            </a:r>
          </a:p>
          <a:p>
            <a:r>
              <a:rPr lang="en-US" dirty="0"/>
              <a:t>Becomes the subclavian vein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2"/>
            <a:ext cx="11251096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Brachial, Radial, and Ulnar 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Accompany </a:t>
            </a:r>
            <a:r>
              <a:rPr lang="en-US" dirty="0"/>
              <a:t>their corresponding arteries</a:t>
            </a:r>
          </a:p>
          <a:p>
            <a:r>
              <a:rPr lang="en-US" dirty="0"/>
              <a:t>Drain blood from the arm and forearm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7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Basilic</a:t>
            </a:r>
            <a:r>
              <a:rPr lang="en-US" b="1" dirty="0"/>
              <a:t> </a:t>
            </a:r>
            <a:r>
              <a:rPr lang="en-US" b="1" dirty="0" smtClean="0"/>
              <a:t>Vein &amp; Cephalic </a:t>
            </a:r>
            <a:r>
              <a:rPr lang="en-US" b="1" dirty="0"/>
              <a:t>Vein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4. </a:t>
            </a:r>
            <a:r>
              <a:rPr lang="en-US" b="1" dirty="0" err="1"/>
              <a:t>Basilic</a:t>
            </a:r>
            <a:r>
              <a:rPr lang="en-US" b="1" dirty="0"/>
              <a:t> Vein</a:t>
            </a:r>
            <a:endParaRPr lang="en-US" dirty="0"/>
          </a:p>
          <a:p>
            <a:r>
              <a:rPr lang="en-US" dirty="0"/>
              <a:t>Superficial vein</a:t>
            </a:r>
          </a:p>
          <a:p>
            <a:r>
              <a:rPr lang="en-US" dirty="0"/>
              <a:t>Runs along the medial aspect of the forearm and arm</a:t>
            </a:r>
          </a:p>
          <a:p>
            <a:r>
              <a:rPr lang="en-US" dirty="0"/>
              <a:t>Joins with brachial veins to form the axillary vein</a:t>
            </a:r>
          </a:p>
          <a:p>
            <a:r>
              <a:rPr lang="en-US" b="1" dirty="0"/>
              <a:t>5. Cephalic Vein</a:t>
            </a:r>
            <a:endParaRPr lang="en-US" dirty="0"/>
          </a:p>
          <a:p>
            <a:r>
              <a:rPr lang="en-US" dirty="0"/>
              <a:t>Superficial vein</a:t>
            </a:r>
          </a:p>
          <a:p>
            <a:r>
              <a:rPr lang="en-US" dirty="0"/>
              <a:t>Runs along the lateral aspect of the forearm and arm</a:t>
            </a:r>
          </a:p>
          <a:p>
            <a:r>
              <a:rPr lang="en-US" dirty="0"/>
              <a:t>Drains into the axillary vein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2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2"/>
            <a:ext cx="11211339" cy="5911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6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Main Vessels of Upper and Lower Limbs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  <a:p>
            <a:r>
              <a:rPr lang="en-US" dirty="0"/>
              <a:t>The main vessels of the limbs include </a:t>
            </a:r>
            <a:r>
              <a:rPr lang="en-US" b="1" dirty="0"/>
              <a:t>arteries</a:t>
            </a:r>
            <a:r>
              <a:rPr lang="en-US" dirty="0"/>
              <a:t> (supply blood) and </a:t>
            </a:r>
            <a:r>
              <a:rPr lang="en-US" b="1" dirty="0"/>
              <a:t>veins</a:t>
            </a:r>
            <a:r>
              <a:rPr lang="en-US" dirty="0"/>
              <a:t> (return blood).</a:t>
            </a:r>
          </a:p>
          <a:p>
            <a:r>
              <a:rPr lang="en-US" dirty="0"/>
              <a:t>They ensure proper circulation to and from the upper and lower extremities.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9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Limb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Arteries</a:t>
            </a:r>
          </a:p>
          <a:p>
            <a:r>
              <a:rPr lang="en-US" b="1" dirty="0"/>
              <a:t>1. Common Iliac Artery</a:t>
            </a:r>
            <a:endParaRPr lang="en-US" dirty="0"/>
          </a:p>
          <a:p>
            <a:r>
              <a:rPr lang="en-US" dirty="0"/>
              <a:t>Divides into </a:t>
            </a:r>
            <a:r>
              <a:rPr lang="en-US" b="1" dirty="0"/>
              <a:t>internal</a:t>
            </a:r>
            <a:r>
              <a:rPr lang="en-US" dirty="0"/>
              <a:t> and </a:t>
            </a:r>
            <a:r>
              <a:rPr lang="en-US" b="1" dirty="0"/>
              <a:t>external iliac arteries</a:t>
            </a:r>
            <a:endParaRPr lang="en-US" dirty="0"/>
          </a:p>
          <a:p>
            <a:r>
              <a:rPr lang="en-US" b="1" dirty="0"/>
              <a:t>2. External Iliac Artery</a:t>
            </a:r>
            <a:endParaRPr lang="en-US" dirty="0"/>
          </a:p>
          <a:p>
            <a:r>
              <a:rPr lang="en-US" dirty="0"/>
              <a:t>Continues as the </a:t>
            </a:r>
            <a:r>
              <a:rPr lang="en-US" b="1" dirty="0"/>
              <a:t>femoral artery</a:t>
            </a:r>
            <a:r>
              <a:rPr lang="en-US" dirty="0"/>
              <a:t> after passing under the inguinal ligament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1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8" y="496832"/>
            <a:ext cx="11187486" cy="583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Femoral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/>
              <a:t>artery of the thigh</a:t>
            </a:r>
          </a:p>
          <a:p>
            <a:r>
              <a:rPr lang="en-US" dirty="0"/>
              <a:t>Divides into:</a:t>
            </a:r>
          </a:p>
          <a:p>
            <a:pPr lvl="1"/>
            <a:r>
              <a:rPr lang="en-US" b="1" dirty="0"/>
              <a:t>Deep femoral artery</a:t>
            </a:r>
            <a:endParaRPr lang="en-US" dirty="0"/>
          </a:p>
          <a:p>
            <a:pPr lvl="1"/>
            <a:r>
              <a:rPr lang="en-US" b="1" dirty="0"/>
              <a:t>Superficial femoral artery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03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2"/>
            <a:ext cx="11020508" cy="582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1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Popliteal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Continuation </a:t>
            </a:r>
            <a:r>
              <a:rPr lang="en-US" dirty="0"/>
              <a:t>of the femoral artery behind the knee</a:t>
            </a:r>
          </a:p>
          <a:p>
            <a:r>
              <a:rPr lang="en-US" dirty="0"/>
              <a:t>Divides into </a:t>
            </a:r>
            <a:r>
              <a:rPr lang="en-US" b="1" dirty="0"/>
              <a:t>anterior</a:t>
            </a:r>
            <a:r>
              <a:rPr lang="en-US" dirty="0"/>
              <a:t> and </a:t>
            </a:r>
            <a:r>
              <a:rPr lang="en-US" b="1" dirty="0"/>
              <a:t>posterior </a:t>
            </a:r>
            <a:r>
              <a:rPr lang="en-US" b="1" dirty="0" err="1"/>
              <a:t>tibial</a:t>
            </a:r>
            <a:r>
              <a:rPr lang="en-US" b="1" dirty="0"/>
              <a:t> arteries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6832"/>
            <a:ext cx="11147727" cy="582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44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Anterior </a:t>
            </a:r>
            <a:r>
              <a:rPr lang="en-US" b="1" dirty="0" err="1"/>
              <a:t>Tibial</a:t>
            </a:r>
            <a:r>
              <a:rPr lang="en-US" b="1" dirty="0"/>
              <a:t>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Supplies </a:t>
            </a:r>
            <a:r>
              <a:rPr lang="en-US" dirty="0"/>
              <a:t>blood to the anterior compartment of the leg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6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Posterior </a:t>
            </a:r>
            <a:r>
              <a:rPr lang="en-US" b="1" dirty="0" err="1"/>
              <a:t>Tibial</a:t>
            </a:r>
            <a:r>
              <a:rPr lang="en-US" b="1" dirty="0"/>
              <a:t>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Supplies </a:t>
            </a:r>
            <a:r>
              <a:rPr lang="en-US" dirty="0"/>
              <a:t>blood to the posterior compartment of the leg</a:t>
            </a:r>
          </a:p>
          <a:p>
            <a:r>
              <a:rPr lang="en-US" dirty="0"/>
              <a:t>Branches into the </a:t>
            </a:r>
            <a:r>
              <a:rPr lang="en-US" b="1" dirty="0"/>
              <a:t>fibular (peroneal) artery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6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95437" cy="5800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9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Veins (Lower Limb)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1. Common Iliac Vein</a:t>
            </a:r>
            <a:endParaRPr lang="en-US" dirty="0"/>
          </a:p>
          <a:p>
            <a:r>
              <a:rPr lang="en-US" dirty="0"/>
              <a:t>Drains blood from the lower limb</a:t>
            </a:r>
          </a:p>
          <a:p>
            <a:r>
              <a:rPr lang="en-US" dirty="0"/>
              <a:t>Empties into the </a:t>
            </a:r>
            <a:r>
              <a:rPr lang="en-US" b="1" dirty="0"/>
              <a:t>inferior vena cava</a:t>
            </a:r>
            <a:endParaRPr lang="en-US" dirty="0"/>
          </a:p>
          <a:p>
            <a:r>
              <a:rPr lang="en-US" b="1" dirty="0"/>
              <a:t>2. External Iliac Vein</a:t>
            </a:r>
            <a:endParaRPr lang="en-US" dirty="0"/>
          </a:p>
          <a:p>
            <a:r>
              <a:rPr lang="en-US" dirty="0"/>
              <a:t>Continuation of the femoral vein</a:t>
            </a:r>
          </a:p>
          <a:p>
            <a:r>
              <a:rPr lang="en-US" dirty="0"/>
              <a:t>Joins to form the common iliac vein</a:t>
            </a:r>
          </a:p>
          <a:p>
            <a:r>
              <a:rPr lang="en-US" b="1" dirty="0"/>
              <a:t>3. Great Saphenous Vein</a:t>
            </a:r>
            <a:endParaRPr lang="en-US" dirty="0"/>
          </a:p>
          <a:p>
            <a:r>
              <a:rPr lang="en-US" dirty="0"/>
              <a:t>Longest superficial vein in the body</a:t>
            </a:r>
          </a:p>
          <a:p>
            <a:r>
              <a:rPr lang="en-US" dirty="0"/>
              <a:t>Runs along the medial side of the leg and thigh</a:t>
            </a:r>
          </a:p>
          <a:p>
            <a:r>
              <a:rPr lang="en-US" dirty="0"/>
              <a:t>Drains into the femoral vein</a:t>
            </a:r>
          </a:p>
          <a:p>
            <a:r>
              <a:rPr lang="en-US" b="1" dirty="0"/>
              <a:t>4. Small Saphenous Vein</a:t>
            </a:r>
            <a:endParaRPr lang="en-US" dirty="0"/>
          </a:p>
          <a:p>
            <a:r>
              <a:rPr lang="en-US" dirty="0"/>
              <a:t>Runs along the lateral aspect of the leg</a:t>
            </a:r>
          </a:p>
          <a:p>
            <a:r>
              <a:rPr lang="en-US" dirty="0"/>
              <a:t>Drains into the popliteal vein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6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Upper Limb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Arteries</a:t>
            </a:r>
          </a:p>
          <a:p>
            <a:r>
              <a:rPr lang="en-US" b="1" dirty="0"/>
              <a:t>1. Subclavian Artery</a:t>
            </a:r>
            <a:endParaRPr lang="en-US" dirty="0"/>
          </a:p>
          <a:p>
            <a:r>
              <a:rPr lang="en-US" dirty="0"/>
              <a:t>Originates:</a:t>
            </a:r>
          </a:p>
          <a:p>
            <a:pPr lvl="1"/>
            <a:r>
              <a:rPr lang="en-US" dirty="0"/>
              <a:t>Left side: from the </a:t>
            </a:r>
            <a:r>
              <a:rPr lang="en-US" b="1" dirty="0"/>
              <a:t>aortic arch</a:t>
            </a:r>
            <a:endParaRPr lang="en-US" dirty="0"/>
          </a:p>
          <a:p>
            <a:pPr lvl="1"/>
            <a:r>
              <a:rPr lang="en-US" dirty="0"/>
              <a:t>Right side: from the </a:t>
            </a:r>
            <a:r>
              <a:rPr lang="en-US" b="1" dirty="0"/>
              <a:t>brachiocephalic trunk</a:t>
            </a:r>
            <a:endParaRPr lang="en-US" dirty="0"/>
          </a:p>
          <a:p>
            <a:r>
              <a:rPr lang="en-US" dirty="0"/>
              <a:t>Becomes the </a:t>
            </a:r>
            <a:r>
              <a:rPr lang="en-US" b="1" dirty="0"/>
              <a:t>axillary artery</a:t>
            </a:r>
            <a:r>
              <a:rPr lang="en-US" dirty="0"/>
              <a:t> after passing under the clavicle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59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1" y="496832"/>
            <a:ext cx="11115922" cy="582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0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496832"/>
            <a:ext cx="11259046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67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3"/>
            <a:ext cx="11243144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8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2"/>
            <a:ext cx="11147729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7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Axillary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Continuation </a:t>
            </a:r>
            <a:r>
              <a:rPr lang="en-US" dirty="0"/>
              <a:t>of the subclavian artery</a:t>
            </a:r>
          </a:p>
          <a:p>
            <a:r>
              <a:rPr lang="en-US" dirty="0"/>
              <a:t>Begins at the lateral border of the </a:t>
            </a:r>
            <a:r>
              <a:rPr lang="en-US" b="1" dirty="0"/>
              <a:t>first rib</a:t>
            </a:r>
            <a:endParaRPr lang="en-US" dirty="0"/>
          </a:p>
          <a:p>
            <a:r>
              <a:rPr lang="en-US" dirty="0"/>
              <a:t>Extends to the lower border of the </a:t>
            </a:r>
            <a:r>
              <a:rPr lang="en-US" b="1" dirty="0" err="1"/>
              <a:t>teres</a:t>
            </a:r>
            <a:r>
              <a:rPr lang="en-US" b="1" dirty="0"/>
              <a:t> major muscle</a:t>
            </a:r>
            <a:endParaRPr lang="en-US" dirty="0"/>
          </a:p>
          <a:p>
            <a:r>
              <a:rPr lang="en-US" dirty="0"/>
              <a:t>Continues as the </a:t>
            </a:r>
            <a:r>
              <a:rPr lang="en-US" b="1" dirty="0"/>
              <a:t>brachial artery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496832"/>
            <a:ext cx="11219290" cy="582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Brachial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Continuation </a:t>
            </a:r>
            <a:r>
              <a:rPr lang="en-US" dirty="0"/>
              <a:t>of the axillary artery</a:t>
            </a:r>
          </a:p>
          <a:p>
            <a:r>
              <a:rPr lang="en-US" dirty="0"/>
              <a:t>Supplies blood to the arm</a:t>
            </a:r>
          </a:p>
          <a:p>
            <a:r>
              <a:rPr lang="en-US" dirty="0"/>
              <a:t>Divides into </a:t>
            </a:r>
            <a:r>
              <a:rPr lang="en-US" b="1" dirty="0"/>
              <a:t>radial</a:t>
            </a:r>
            <a:r>
              <a:rPr lang="en-US" dirty="0"/>
              <a:t> and </a:t>
            </a:r>
            <a:r>
              <a:rPr lang="en-US" b="1" dirty="0"/>
              <a:t>ulnar arteries</a:t>
            </a:r>
            <a:r>
              <a:rPr lang="en-US" dirty="0"/>
              <a:t> in the cubital fossa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2"/>
            <a:ext cx="11147729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1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Radial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</a:t>
            </a:r>
            <a:r>
              <a:rPr lang="en-US" dirty="0"/>
              <a:t>along the lateral side of the forearm</a:t>
            </a:r>
          </a:p>
          <a:p>
            <a:r>
              <a:rPr lang="en-US" dirty="0"/>
              <a:t>Supplies blood to the lateral structures of the forearm and hand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96832"/>
            <a:ext cx="62363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4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484</Words>
  <Application>Microsoft Office PowerPoint</Application>
  <PresentationFormat>Widescreen</PresentationFormat>
  <Paragraphs>82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Organic</vt:lpstr>
      <vt:lpstr>BASIC MEDICAL SCIENCE </vt:lpstr>
      <vt:lpstr>Main Vessels of Upper and Lower Limbs</vt:lpstr>
      <vt:lpstr>Upper Limb Vessels</vt:lpstr>
      <vt:lpstr>PowerPoint Presentation</vt:lpstr>
      <vt:lpstr>2. Axillary Artery</vt:lpstr>
      <vt:lpstr>PowerPoint Presentation</vt:lpstr>
      <vt:lpstr>3. Brachial Artery</vt:lpstr>
      <vt:lpstr>PowerPoint Presentation</vt:lpstr>
      <vt:lpstr>4. Radial Artery</vt:lpstr>
      <vt:lpstr>PowerPoint Presentation</vt:lpstr>
      <vt:lpstr>5. Ulnar Artery</vt:lpstr>
      <vt:lpstr>PowerPoint Presentation</vt:lpstr>
      <vt:lpstr>Veins (Upper Limb)</vt:lpstr>
      <vt:lpstr>PowerPoint Presentation</vt:lpstr>
      <vt:lpstr>2. Axillary Vein</vt:lpstr>
      <vt:lpstr>PowerPoint Presentation</vt:lpstr>
      <vt:lpstr>3. Brachial, Radial, and Ulnar Veins</vt:lpstr>
      <vt:lpstr>Basilic Vein &amp; Cephalic Vein</vt:lpstr>
      <vt:lpstr>PowerPoint Presentation</vt:lpstr>
      <vt:lpstr>Lower Limb Vessels</vt:lpstr>
      <vt:lpstr>PowerPoint Presentation</vt:lpstr>
      <vt:lpstr>3. Femoral Artery</vt:lpstr>
      <vt:lpstr>PowerPoint Presentation</vt:lpstr>
      <vt:lpstr>4. Popliteal Artery</vt:lpstr>
      <vt:lpstr>PowerPoint Presentation</vt:lpstr>
      <vt:lpstr>5. Anterior Tibial Artery</vt:lpstr>
      <vt:lpstr>6. Posterior Tibial Artery</vt:lpstr>
      <vt:lpstr>PowerPoint Presentation</vt:lpstr>
      <vt:lpstr>Veins (Lower Limb)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4</cp:revision>
  <dcterms:created xsi:type="dcterms:W3CDTF">2026-01-23T16:47:12Z</dcterms:created>
  <dcterms:modified xsi:type="dcterms:W3CDTF">2026-01-23T17:21:16Z</dcterms:modified>
</cp:coreProperties>
</file>