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1/23/2026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PHYSIOTHERAPY TECHNIQUES 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/>
              <a:t>FSC PHYSIOTHERAPY TECHNOLOGIST I</a:t>
            </a:r>
          </a:p>
          <a:p>
            <a:r>
              <a:rPr lang="en-US" b="1" dirty="0" smtClean="0"/>
              <a:t>DR DANISH</a:t>
            </a:r>
          </a:p>
          <a:p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8291" y="1399430"/>
            <a:ext cx="583882" cy="471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3863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Strains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Definition</a:t>
            </a:r>
            <a:endParaRPr lang="en-US" b="1" dirty="0"/>
          </a:p>
          <a:p>
            <a:r>
              <a:rPr lang="en-US" dirty="0"/>
              <a:t>A </a:t>
            </a:r>
            <a:r>
              <a:rPr lang="en-US" b="1" dirty="0"/>
              <a:t>strain</a:t>
            </a:r>
            <a:r>
              <a:rPr lang="en-US" dirty="0"/>
              <a:t> is an injury to a </a:t>
            </a:r>
            <a:r>
              <a:rPr lang="en-US" b="1" dirty="0"/>
              <a:t>muscle or tendon</a:t>
            </a:r>
            <a:endParaRPr lang="en-US" dirty="0"/>
          </a:p>
          <a:p>
            <a:r>
              <a:rPr lang="en-US" dirty="0"/>
              <a:t>Caused by </a:t>
            </a:r>
            <a:r>
              <a:rPr lang="en-US" b="1" dirty="0"/>
              <a:t>overstretching or overuse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9037" y="496832"/>
            <a:ext cx="583882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6678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Common Causes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Lifting </a:t>
            </a:r>
            <a:r>
              <a:rPr lang="en-US" dirty="0"/>
              <a:t>heavy objects incorrectly</a:t>
            </a:r>
          </a:p>
          <a:p>
            <a:r>
              <a:rPr lang="en-US" dirty="0"/>
              <a:t>Sudden muscle contraction</a:t>
            </a:r>
          </a:p>
          <a:p>
            <a:r>
              <a:rPr lang="en-US" dirty="0"/>
              <a:t>Repetitive motion</a:t>
            </a:r>
          </a:p>
          <a:p>
            <a:r>
              <a:rPr lang="en-US" dirty="0"/>
              <a:t>Poor conditioning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9037" y="496832"/>
            <a:ext cx="583882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0416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Common Sites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Lower </a:t>
            </a:r>
            <a:r>
              <a:rPr lang="en-US" dirty="0"/>
              <a:t>back</a:t>
            </a:r>
          </a:p>
          <a:p>
            <a:r>
              <a:rPr lang="en-US" dirty="0"/>
              <a:t>Hamstring</a:t>
            </a:r>
          </a:p>
          <a:p>
            <a:r>
              <a:rPr lang="en-US" dirty="0"/>
              <a:t>Quadriceps</a:t>
            </a:r>
          </a:p>
          <a:p>
            <a:r>
              <a:rPr lang="en-US" dirty="0"/>
              <a:t>Shoulder muscles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9037" y="496832"/>
            <a:ext cx="583882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0360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Signs and Symptoms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Muscle </a:t>
            </a:r>
            <a:r>
              <a:rPr lang="en-US" dirty="0"/>
              <a:t>pain</a:t>
            </a:r>
          </a:p>
          <a:p>
            <a:r>
              <a:rPr lang="en-US" dirty="0"/>
              <a:t>Swelling</a:t>
            </a:r>
          </a:p>
          <a:p>
            <a:r>
              <a:rPr lang="en-US" dirty="0"/>
              <a:t>Muscle spasm</a:t>
            </a:r>
          </a:p>
          <a:p>
            <a:r>
              <a:rPr lang="en-US" dirty="0"/>
              <a:t>Weakness</a:t>
            </a:r>
          </a:p>
          <a:p>
            <a:r>
              <a:rPr lang="en-US" dirty="0"/>
              <a:t>Limited movement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9037" y="496832"/>
            <a:ext cx="583882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1407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Grades of Strain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Grade </a:t>
            </a:r>
            <a:r>
              <a:rPr lang="en-US" b="1" dirty="0"/>
              <a:t>I:</a:t>
            </a:r>
            <a:r>
              <a:rPr lang="en-US" dirty="0"/>
              <a:t> Mild muscle stretch</a:t>
            </a:r>
          </a:p>
          <a:p>
            <a:r>
              <a:rPr lang="en-US" b="1" dirty="0"/>
              <a:t>Grade II:</a:t>
            </a:r>
            <a:r>
              <a:rPr lang="en-US" dirty="0"/>
              <a:t> Partial muscle tear</a:t>
            </a:r>
          </a:p>
          <a:p>
            <a:r>
              <a:rPr lang="en-US" b="1" dirty="0"/>
              <a:t>Grade III:</a:t>
            </a:r>
            <a:r>
              <a:rPr lang="en-US" dirty="0"/>
              <a:t> Complete muscle or tendon rupture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9037" y="496832"/>
            <a:ext cx="583882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3216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defTabSz="914400" eaLnBrk="0" fontAlgn="base" hangingPunct="0">
              <a:spcAft>
                <a:spcPct val="0"/>
              </a:spcAft>
            </a:pPr>
            <a:r>
              <a:rPr lang="en-US" altLang="en-US" b="1" dirty="0">
                <a:ln>
                  <a:noFill/>
                </a:ln>
                <a:solidFill>
                  <a:schemeClr val="tx1"/>
                </a:solidFill>
                <a:latin typeface="Arial" panose="020B0604020202020204" pitchFamily="34" charset="0"/>
              </a:rPr>
              <a:t>Difference Between Sprain and Strain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47534726"/>
              </p:ext>
            </p:extLst>
          </p:nvPr>
        </p:nvGraphicFramePr>
        <p:xfrm>
          <a:off x="1295400" y="2456955"/>
          <a:ext cx="9601200" cy="3737110"/>
        </p:xfrm>
        <a:graphic>
          <a:graphicData uri="http://schemas.openxmlformats.org/drawingml/2006/table">
            <a:tbl>
              <a:tblPr/>
              <a:tblGrid>
                <a:gridCol w="3200400">
                  <a:extLst>
                    <a:ext uri="{9D8B030D-6E8A-4147-A177-3AD203B41FA5}">
                      <a16:colId xmlns:a16="http://schemas.microsoft.com/office/drawing/2014/main" val="996147617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771948103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679273040"/>
                    </a:ext>
                  </a:extLst>
                </a:gridCol>
              </a:tblGrid>
              <a:tr h="747422">
                <a:tc>
                  <a:txBody>
                    <a:bodyPr/>
                    <a:lstStyle/>
                    <a:p>
                      <a:r>
                        <a:rPr lang="en-US" b="1" dirty="0"/>
                        <a:t>Feature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/>
                        <a:t>Sprain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Strain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9678427"/>
                  </a:ext>
                </a:extLst>
              </a:tr>
              <a:tr h="747422">
                <a:tc>
                  <a:txBody>
                    <a:bodyPr/>
                    <a:lstStyle/>
                    <a:p>
                      <a:r>
                        <a:rPr lang="en-US" b="1" dirty="0"/>
                        <a:t>Tissue involved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Ligament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Muscle or tendon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23339499"/>
                  </a:ext>
                </a:extLst>
              </a:tr>
              <a:tr h="747422">
                <a:tc>
                  <a:txBody>
                    <a:bodyPr/>
                    <a:lstStyle/>
                    <a:p>
                      <a:r>
                        <a:rPr lang="en-US" b="1" dirty="0"/>
                        <a:t>Location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Joints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Muscles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0038740"/>
                  </a:ext>
                </a:extLst>
              </a:tr>
              <a:tr h="747422">
                <a:tc>
                  <a:txBody>
                    <a:bodyPr/>
                    <a:lstStyle/>
                    <a:p>
                      <a:r>
                        <a:rPr lang="en-US" b="1" dirty="0"/>
                        <a:t>Cause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Twisting injury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Overuse or overstretching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8573541"/>
                  </a:ext>
                </a:extLst>
              </a:tr>
              <a:tr h="747422">
                <a:tc>
                  <a:txBody>
                    <a:bodyPr/>
                    <a:lstStyle/>
                    <a:p>
                      <a:r>
                        <a:rPr lang="en-US" b="1" dirty="0"/>
                        <a:t>Common sites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Ankle, wrist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Back, thigh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492098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9037" y="496832"/>
            <a:ext cx="583882" cy="485300"/>
          </a:xfrm>
          <a:prstGeom prst="rect">
            <a:avLst/>
          </a:prstGeom>
        </p:spPr>
      </p:pic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0" y="-48399"/>
            <a:ext cx="184731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73787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Diagnosis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Patient </a:t>
            </a:r>
            <a:r>
              <a:rPr lang="en-US" dirty="0"/>
              <a:t>history</a:t>
            </a:r>
          </a:p>
          <a:p>
            <a:r>
              <a:rPr lang="en-US" dirty="0"/>
              <a:t>Physical examination</a:t>
            </a:r>
          </a:p>
          <a:p>
            <a:r>
              <a:rPr lang="en-US" dirty="0"/>
              <a:t>Imaging (if required):</a:t>
            </a:r>
          </a:p>
          <a:p>
            <a:pPr lvl="1"/>
            <a:r>
              <a:rPr lang="en-US" dirty="0"/>
              <a:t>X-ray (to rule out fracture)</a:t>
            </a:r>
          </a:p>
          <a:p>
            <a:pPr lvl="1"/>
            <a:r>
              <a:rPr lang="en-US" dirty="0"/>
              <a:t>MRI or ultrasound for soft tissue damage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9037" y="496832"/>
            <a:ext cx="583882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6672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smtClean="0"/>
              <a:t>RICE </a:t>
            </a:r>
            <a:r>
              <a:rPr lang="en-US" b="1" dirty="0"/>
              <a:t>method:</a:t>
            </a:r>
            <a:endParaRPr lang="en-US" dirty="0"/>
          </a:p>
          <a:p>
            <a:pPr lvl="1"/>
            <a:r>
              <a:rPr lang="en-US" dirty="0"/>
              <a:t>Rest</a:t>
            </a:r>
          </a:p>
          <a:p>
            <a:pPr lvl="1"/>
            <a:r>
              <a:rPr lang="en-US" dirty="0"/>
              <a:t>Ice</a:t>
            </a:r>
          </a:p>
          <a:p>
            <a:pPr lvl="1"/>
            <a:r>
              <a:rPr lang="en-US" dirty="0"/>
              <a:t>Compression</a:t>
            </a:r>
          </a:p>
          <a:p>
            <a:pPr lvl="1"/>
            <a:r>
              <a:rPr lang="en-US" dirty="0"/>
              <a:t>Elevation</a:t>
            </a:r>
          </a:p>
          <a:p>
            <a:r>
              <a:rPr lang="en-US" dirty="0"/>
              <a:t>Pain relief medications</a:t>
            </a:r>
          </a:p>
          <a:p>
            <a:r>
              <a:rPr lang="en-US" dirty="0"/>
              <a:t>Physiotherapy</a:t>
            </a:r>
          </a:p>
          <a:p>
            <a:r>
              <a:rPr lang="en-US" dirty="0"/>
              <a:t>Immobilization (if severe)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9037" y="496832"/>
            <a:ext cx="583882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9088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Prevention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Proper </a:t>
            </a:r>
            <a:r>
              <a:rPr lang="en-US" dirty="0"/>
              <a:t>warm-up and stretching</a:t>
            </a:r>
          </a:p>
          <a:p>
            <a:r>
              <a:rPr lang="en-US" dirty="0"/>
              <a:t>Correct lifting techniques</a:t>
            </a:r>
          </a:p>
          <a:p>
            <a:r>
              <a:rPr lang="en-US" dirty="0"/>
              <a:t>Use of protective equipment</a:t>
            </a:r>
          </a:p>
          <a:p>
            <a:r>
              <a:rPr lang="en-US" dirty="0"/>
              <a:t>Adequate rest between activities</a:t>
            </a:r>
          </a:p>
          <a:p>
            <a:r>
              <a:rPr lang="en-US" dirty="0"/>
              <a:t>Strengthening and conditioning exercises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9037" y="496832"/>
            <a:ext cx="583882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6903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Role of Medical Technician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Assist </a:t>
            </a:r>
            <a:r>
              <a:rPr lang="en-US" dirty="0"/>
              <a:t>in patient positioning</a:t>
            </a:r>
          </a:p>
          <a:p>
            <a:r>
              <a:rPr lang="en-US" dirty="0"/>
              <a:t>Apply ice packs or compression bandages</a:t>
            </a:r>
          </a:p>
          <a:p>
            <a:r>
              <a:rPr lang="en-US" dirty="0"/>
              <a:t>Prepare patients for imaging studies</a:t>
            </a:r>
          </a:p>
          <a:p>
            <a:r>
              <a:rPr lang="en-US" dirty="0"/>
              <a:t>Monitor swelling and pain</a:t>
            </a:r>
          </a:p>
          <a:p>
            <a:r>
              <a:rPr lang="en-US" dirty="0"/>
              <a:t>Educate patients on injury care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9037" y="496832"/>
            <a:ext cx="583882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942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Soft Tissue Injury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Definition</a:t>
            </a:r>
            <a:endParaRPr lang="en-US" b="1" dirty="0"/>
          </a:p>
          <a:p>
            <a:r>
              <a:rPr lang="en-US" dirty="0"/>
              <a:t>Soft tissue injuries involve damage to:</a:t>
            </a:r>
          </a:p>
          <a:p>
            <a:pPr lvl="1"/>
            <a:r>
              <a:rPr lang="en-US" b="1" dirty="0"/>
              <a:t>Muscles</a:t>
            </a:r>
            <a:endParaRPr lang="en-US" dirty="0"/>
          </a:p>
          <a:p>
            <a:pPr lvl="1"/>
            <a:r>
              <a:rPr lang="en-US" b="1" dirty="0"/>
              <a:t>Ligaments</a:t>
            </a:r>
            <a:endParaRPr lang="en-US" dirty="0"/>
          </a:p>
          <a:p>
            <a:pPr lvl="1"/>
            <a:r>
              <a:rPr lang="en-US" b="1" dirty="0"/>
              <a:t>Tendons</a:t>
            </a:r>
            <a:endParaRPr lang="en-US" dirty="0"/>
          </a:p>
          <a:p>
            <a:pPr lvl="1"/>
            <a:r>
              <a:rPr lang="en-US" b="1" dirty="0"/>
              <a:t>Fascia</a:t>
            </a:r>
            <a:endParaRPr lang="en-US" dirty="0"/>
          </a:p>
          <a:p>
            <a:r>
              <a:rPr lang="en-US" dirty="0"/>
              <a:t>Commonly occur due to </a:t>
            </a:r>
            <a:r>
              <a:rPr lang="en-US" b="1" dirty="0"/>
              <a:t>trauma, overuse, or sudden force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9037" y="496832"/>
            <a:ext cx="583882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3675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9127" y="496832"/>
            <a:ext cx="11251096" cy="588011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9037" y="496832"/>
            <a:ext cx="583882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5083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Types of Soft Tissue Injuries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Sprains</a:t>
            </a:r>
            <a:endParaRPr lang="en-US" dirty="0"/>
          </a:p>
          <a:p>
            <a:r>
              <a:rPr lang="en-US" dirty="0"/>
              <a:t>Strains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9037" y="496832"/>
            <a:ext cx="583882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6909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Causes of Soft Tissue Injuries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Sudden </a:t>
            </a:r>
            <a:r>
              <a:rPr lang="en-US" dirty="0"/>
              <a:t>trauma or accidents</a:t>
            </a:r>
          </a:p>
          <a:p>
            <a:r>
              <a:rPr lang="en-US" dirty="0"/>
              <a:t>Falls or direct blows</a:t>
            </a:r>
          </a:p>
          <a:p>
            <a:r>
              <a:rPr lang="en-US" dirty="0"/>
              <a:t>Overstretching or overloading tissues</a:t>
            </a:r>
          </a:p>
          <a:p>
            <a:r>
              <a:rPr lang="en-US" dirty="0"/>
              <a:t>Repetitive movements</a:t>
            </a:r>
          </a:p>
          <a:p>
            <a:r>
              <a:rPr lang="en-US" dirty="0"/>
              <a:t>Poor posture or improper technique</a:t>
            </a:r>
          </a:p>
          <a:p>
            <a:r>
              <a:rPr lang="en-US" dirty="0"/>
              <a:t>Sports injuries</a:t>
            </a:r>
          </a:p>
          <a:p>
            <a:r>
              <a:rPr lang="en-US" dirty="0"/>
              <a:t>Lack of warm-up before physical activity</a:t>
            </a:r>
          </a:p>
          <a:p>
            <a:r>
              <a:rPr lang="en-US" dirty="0"/>
              <a:t>Weak muscles or fatigue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9037" y="496832"/>
            <a:ext cx="583882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9734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Sprains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Definition</a:t>
            </a:r>
          </a:p>
          <a:p>
            <a:r>
              <a:rPr lang="en-US" dirty="0"/>
              <a:t>A </a:t>
            </a:r>
            <a:r>
              <a:rPr lang="en-US" b="1" dirty="0"/>
              <a:t>sprain</a:t>
            </a:r>
            <a:r>
              <a:rPr lang="en-US" dirty="0"/>
              <a:t> is an injury to a </a:t>
            </a:r>
            <a:r>
              <a:rPr lang="en-US" b="1" dirty="0"/>
              <a:t>ligament</a:t>
            </a:r>
            <a:endParaRPr lang="en-US" dirty="0"/>
          </a:p>
          <a:p>
            <a:r>
              <a:rPr lang="en-US" dirty="0"/>
              <a:t>Occurs when a ligament is </a:t>
            </a:r>
            <a:r>
              <a:rPr lang="en-US" b="1" dirty="0"/>
              <a:t>stretched or torn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9037" y="496832"/>
            <a:ext cx="583882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9133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Common Causes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Twisting </a:t>
            </a:r>
            <a:r>
              <a:rPr lang="en-US" dirty="0"/>
              <a:t>injuries</a:t>
            </a:r>
          </a:p>
          <a:p>
            <a:r>
              <a:rPr lang="en-US" dirty="0"/>
              <a:t>Sudden change in direction</a:t>
            </a:r>
          </a:p>
          <a:p>
            <a:r>
              <a:rPr lang="en-US" dirty="0"/>
              <a:t>Falls</a:t>
            </a:r>
          </a:p>
          <a:p>
            <a:r>
              <a:rPr lang="en-US" dirty="0"/>
              <a:t>Sports activities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9037" y="496832"/>
            <a:ext cx="583882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9744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Common Sites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Ankle </a:t>
            </a:r>
            <a:r>
              <a:rPr lang="en-US" dirty="0"/>
              <a:t>(most common)</a:t>
            </a:r>
          </a:p>
          <a:p>
            <a:r>
              <a:rPr lang="en-US" dirty="0"/>
              <a:t>Knee</a:t>
            </a:r>
          </a:p>
          <a:p>
            <a:r>
              <a:rPr lang="en-US" dirty="0"/>
              <a:t>Wrist</a:t>
            </a:r>
          </a:p>
          <a:p>
            <a:r>
              <a:rPr lang="en-US" dirty="0"/>
              <a:t>Shoulder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9037" y="496832"/>
            <a:ext cx="583882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2940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Signs and Symptoms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Pain </a:t>
            </a:r>
            <a:r>
              <a:rPr lang="en-US" dirty="0"/>
              <a:t>at the joint</a:t>
            </a:r>
          </a:p>
          <a:p>
            <a:r>
              <a:rPr lang="en-US" dirty="0"/>
              <a:t>Swelling</a:t>
            </a:r>
          </a:p>
          <a:p>
            <a:r>
              <a:rPr lang="en-US" dirty="0"/>
              <a:t>Bruising</a:t>
            </a:r>
          </a:p>
          <a:p>
            <a:r>
              <a:rPr lang="en-US" dirty="0"/>
              <a:t>Reduced movement</a:t>
            </a:r>
          </a:p>
          <a:p>
            <a:r>
              <a:rPr lang="en-US" dirty="0"/>
              <a:t>Joint instability (in severe cases)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9037" y="496832"/>
            <a:ext cx="583882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8783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Grades of Sprain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Grade </a:t>
            </a:r>
            <a:r>
              <a:rPr lang="en-US" b="1" dirty="0"/>
              <a:t>I:</a:t>
            </a:r>
            <a:r>
              <a:rPr lang="en-US" dirty="0"/>
              <a:t> Mild stretching, minimal swelling</a:t>
            </a:r>
          </a:p>
          <a:p>
            <a:r>
              <a:rPr lang="en-US" b="1" dirty="0"/>
              <a:t>Grade II:</a:t>
            </a:r>
            <a:r>
              <a:rPr lang="en-US" dirty="0"/>
              <a:t> Partial tear, moderate pain and swelling</a:t>
            </a:r>
          </a:p>
          <a:p>
            <a:r>
              <a:rPr lang="en-US" b="1" dirty="0"/>
              <a:t>Grade III:</a:t>
            </a:r>
            <a:r>
              <a:rPr lang="en-US" dirty="0"/>
              <a:t> Complete tear, severe pain and instability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9037" y="496832"/>
            <a:ext cx="583882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19983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12</TotalTime>
  <Words>357</Words>
  <Application>Microsoft Office PowerPoint</Application>
  <PresentationFormat>Widescreen</PresentationFormat>
  <Paragraphs>114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Garamond</vt:lpstr>
      <vt:lpstr>Organic</vt:lpstr>
      <vt:lpstr>PHYSIOTHERAPY TECHNIQUES </vt:lpstr>
      <vt:lpstr>Soft Tissue Injury</vt:lpstr>
      <vt:lpstr>Types of Soft Tissue Injuries</vt:lpstr>
      <vt:lpstr>Causes of Soft Tissue Injuries</vt:lpstr>
      <vt:lpstr>Sprains</vt:lpstr>
      <vt:lpstr>Common Causes</vt:lpstr>
      <vt:lpstr>Common Sites</vt:lpstr>
      <vt:lpstr>Signs and Symptoms</vt:lpstr>
      <vt:lpstr>Grades of Sprain</vt:lpstr>
      <vt:lpstr>Strains</vt:lpstr>
      <vt:lpstr>Common Causes</vt:lpstr>
      <vt:lpstr>Common Sites</vt:lpstr>
      <vt:lpstr>Signs and Symptoms</vt:lpstr>
      <vt:lpstr>Grades of Strain</vt:lpstr>
      <vt:lpstr>Difference Between Sprain and Strain</vt:lpstr>
      <vt:lpstr>Diagnosis</vt:lpstr>
      <vt:lpstr>Management</vt:lpstr>
      <vt:lpstr>Prevention</vt:lpstr>
      <vt:lpstr>Role of Medical Technician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PHYSIOTHERAPY TECHNIQUES</dc:title>
  <dc:creator>Moorche</dc:creator>
  <cp:lastModifiedBy>Moorche</cp:lastModifiedBy>
  <cp:revision>2</cp:revision>
  <dcterms:created xsi:type="dcterms:W3CDTF">2026-01-23T17:23:36Z</dcterms:created>
  <dcterms:modified xsi:type="dcterms:W3CDTF">2026-01-23T17:35:41Z</dcterms:modified>
</cp:coreProperties>
</file>