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681" y="1423284"/>
            <a:ext cx="711102" cy="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1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15924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Extensor </a:t>
            </a:r>
            <a:r>
              <a:rPr lang="en-US" b="1" dirty="0" err="1"/>
              <a:t>Digitorum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epicondyle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Insertion:</a:t>
            </a:r>
            <a:r>
              <a:rPr lang="en-US" dirty="0"/>
              <a:t> Extensor expansion of digits 2–5</a:t>
            </a:r>
          </a:p>
          <a:p>
            <a:r>
              <a:rPr lang="en-US" b="1" dirty="0"/>
              <a:t>Nerve supply:</a:t>
            </a:r>
            <a:r>
              <a:rPr lang="en-US" dirty="0"/>
              <a:t> Posterior interosseous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Extension of fingers &amp; wrist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6832"/>
            <a:ext cx="1115567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Extensor </a:t>
            </a:r>
            <a:r>
              <a:rPr lang="en-US" b="1" dirty="0" err="1"/>
              <a:t>Digiti</a:t>
            </a:r>
            <a:r>
              <a:rPr lang="en-US" b="1" dirty="0"/>
              <a:t> </a:t>
            </a:r>
            <a:r>
              <a:rPr lang="en-US" b="1" dirty="0" err="1"/>
              <a:t>Minimi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epicondyle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Insertion:</a:t>
            </a:r>
            <a:r>
              <a:rPr lang="en-US" dirty="0"/>
              <a:t> Extensor expansion of little finger</a:t>
            </a:r>
          </a:p>
          <a:p>
            <a:r>
              <a:rPr lang="en-US" b="1" dirty="0"/>
              <a:t>Nerve supply:</a:t>
            </a:r>
            <a:r>
              <a:rPr lang="en-US" dirty="0"/>
              <a:t> Posterior interosseous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Extension of little finger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195435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Extensor Carpi </a:t>
            </a:r>
            <a:r>
              <a:rPr lang="en-US" b="1" dirty="0" err="1"/>
              <a:t>Ulnaris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epicondyle of </a:t>
            </a:r>
            <a:r>
              <a:rPr lang="en-US" dirty="0" err="1"/>
              <a:t>humerus</a:t>
            </a:r>
            <a:r>
              <a:rPr lang="en-US" dirty="0"/>
              <a:t> &amp; posterior ulna</a:t>
            </a:r>
          </a:p>
          <a:p>
            <a:r>
              <a:rPr lang="en-US" b="1" dirty="0"/>
              <a:t>Insertion:</a:t>
            </a:r>
            <a:r>
              <a:rPr lang="en-US" dirty="0"/>
              <a:t> Base of 5th metacarpal</a:t>
            </a:r>
          </a:p>
          <a:p>
            <a:r>
              <a:rPr lang="en-US" b="1" dirty="0"/>
              <a:t>Nerve supply:</a:t>
            </a:r>
            <a:r>
              <a:rPr lang="en-US" dirty="0"/>
              <a:t> Posterior interosseous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Wrist extension &amp; adduction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6363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7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Anconeus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epicondyle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Insertion:</a:t>
            </a:r>
            <a:r>
              <a:rPr lang="en-US" dirty="0"/>
              <a:t> Olecranon &amp; posterior ulna</a:t>
            </a:r>
          </a:p>
          <a:p>
            <a:r>
              <a:rPr lang="en-US" b="1" dirty="0"/>
              <a:t>Nerve supply:</a:t>
            </a:r>
            <a:r>
              <a:rPr lang="en-US" dirty="0"/>
              <a:t> Radial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Assists elbow extension, stabilizes elbow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6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95437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Supinator</a:t>
            </a:r>
            <a:endParaRPr lang="en-US" dirty="0"/>
          </a:p>
          <a:p>
            <a:r>
              <a:rPr lang="en-US" dirty="0"/>
              <a:t>Abductor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r>
              <a:rPr lang="en-US" dirty="0"/>
              <a:t>Extensor </a:t>
            </a:r>
            <a:r>
              <a:rPr lang="en-US" dirty="0" err="1"/>
              <a:t>pollicis</a:t>
            </a:r>
            <a:r>
              <a:rPr lang="en-US" dirty="0"/>
              <a:t> brevis</a:t>
            </a:r>
          </a:p>
          <a:p>
            <a:r>
              <a:rPr lang="en-US" dirty="0"/>
              <a:t>Extensor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r>
              <a:rPr lang="en-US" dirty="0"/>
              <a:t>Extensor </a:t>
            </a:r>
            <a:r>
              <a:rPr lang="en-US" dirty="0" err="1"/>
              <a:t>indicis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Muscles of the Posterior Aspect of Forearm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Posterior forearm muscles are </a:t>
            </a:r>
            <a:r>
              <a:rPr lang="en-US" b="1" dirty="0"/>
              <a:t>extensors &amp; </a:t>
            </a:r>
            <a:r>
              <a:rPr lang="en-US" b="1" dirty="0" err="1"/>
              <a:t>supinators</a:t>
            </a:r>
            <a:endParaRPr lang="en-US" dirty="0"/>
          </a:p>
          <a:p>
            <a:r>
              <a:rPr lang="en-US" dirty="0"/>
              <a:t>Located in the </a:t>
            </a:r>
            <a:r>
              <a:rPr lang="en-US" b="1" dirty="0"/>
              <a:t>extensor compartment</a:t>
            </a:r>
            <a:endParaRPr lang="en-US" dirty="0"/>
          </a:p>
          <a:p>
            <a:r>
              <a:rPr lang="en-US" dirty="0"/>
              <a:t>Mainly supplied by </a:t>
            </a:r>
            <a:r>
              <a:rPr lang="en-US" b="1" dirty="0"/>
              <a:t>Radial nerve</a:t>
            </a:r>
            <a:endParaRPr lang="en-US" dirty="0"/>
          </a:p>
          <a:p>
            <a:r>
              <a:rPr lang="en-US" dirty="0"/>
              <a:t>Divided into:</a:t>
            </a:r>
          </a:p>
          <a:p>
            <a:pPr lvl="1"/>
            <a:r>
              <a:rPr lang="en-US" b="1" dirty="0"/>
              <a:t>Superficial group</a:t>
            </a:r>
            <a:endParaRPr lang="en-US" dirty="0"/>
          </a:p>
          <a:p>
            <a:pPr lvl="1"/>
            <a:r>
              <a:rPr lang="en-US" b="1" dirty="0"/>
              <a:t>Deep group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Supinator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epicondyle, radial collateral ligament, ulna</a:t>
            </a:r>
          </a:p>
          <a:p>
            <a:r>
              <a:rPr lang="en-US" b="1" dirty="0"/>
              <a:t>Insertion:</a:t>
            </a:r>
            <a:r>
              <a:rPr lang="en-US" dirty="0"/>
              <a:t> Lateral surface of proximal radius</a:t>
            </a:r>
          </a:p>
          <a:p>
            <a:r>
              <a:rPr lang="en-US" b="1" dirty="0"/>
              <a:t>Nerve supply:</a:t>
            </a:r>
            <a:r>
              <a:rPr lang="en-US" dirty="0"/>
              <a:t> Deep branch of radial nerve</a:t>
            </a:r>
          </a:p>
          <a:p>
            <a:r>
              <a:rPr lang="en-US" b="1" dirty="0"/>
              <a:t>Nerve root:</a:t>
            </a:r>
            <a:r>
              <a:rPr lang="en-US" dirty="0"/>
              <a:t> C6–C7</a:t>
            </a:r>
          </a:p>
          <a:p>
            <a:r>
              <a:rPr lang="en-US" b="1" dirty="0"/>
              <a:t>Function:</a:t>
            </a:r>
            <a:r>
              <a:rPr lang="en-US" dirty="0"/>
              <a:t> Supination of forearm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" y="496832"/>
            <a:ext cx="11282901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7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Abductor </a:t>
            </a:r>
            <a:r>
              <a:rPr lang="en-US" b="1" dirty="0" err="1"/>
              <a:t>Pollicis</a:t>
            </a:r>
            <a:r>
              <a:rPr lang="en-US" b="1" dirty="0"/>
              <a:t> Longus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Posterior radius, ulna &amp; interosseous membrane</a:t>
            </a:r>
          </a:p>
          <a:p>
            <a:r>
              <a:rPr lang="en-US" b="1" dirty="0"/>
              <a:t>Insertion:</a:t>
            </a:r>
            <a:r>
              <a:rPr lang="en-US" dirty="0"/>
              <a:t> Base of 1st metacarpal</a:t>
            </a:r>
          </a:p>
          <a:p>
            <a:r>
              <a:rPr lang="en-US" b="1" dirty="0"/>
              <a:t>Nerve supply:</a:t>
            </a:r>
            <a:r>
              <a:rPr lang="en-US" dirty="0"/>
              <a:t> Posterior interosseous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Abduction &amp; extension of thumb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219290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5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Extensor </a:t>
            </a:r>
            <a:r>
              <a:rPr lang="en-US" b="1" dirty="0" err="1"/>
              <a:t>Pollicis</a:t>
            </a:r>
            <a:r>
              <a:rPr lang="en-US" b="1" dirty="0"/>
              <a:t> Brevis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Posterior radius &amp; interosseous membrane</a:t>
            </a:r>
          </a:p>
          <a:p>
            <a:r>
              <a:rPr lang="en-US" b="1" dirty="0"/>
              <a:t>Insertion:</a:t>
            </a:r>
            <a:r>
              <a:rPr lang="en-US" dirty="0"/>
              <a:t> Base of proximal phalanx of thumb</a:t>
            </a:r>
          </a:p>
          <a:p>
            <a:r>
              <a:rPr lang="en-US" b="1" dirty="0"/>
              <a:t>Nerve supply:</a:t>
            </a:r>
            <a:r>
              <a:rPr lang="en-US" dirty="0"/>
              <a:t> Posterior interosseous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Extension of thumb (MCP joint)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99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155680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Extensor </a:t>
            </a:r>
            <a:r>
              <a:rPr lang="en-US" b="1" dirty="0" err="1"/>
              <a:t>Pollicis</a:t>
            </a:r>
            <a:r>
              <a:rPr lang="en-US" b="1" dirty="0"/>
              <a:t> Longus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Posterior ulna &amp; interosseous membrane</a:t>
            </a:r>
          </a:p>
          <a:p>
            <a:r>
              <a:rPr lang="en-US" b="1" dirty="0"/>
              <a:t>Insertion:</a:t>
            </a:r>
            <a:r>
              <a:rPr lang="en-US" dirty="0"/>
              <a:t> Base of distal phalanx of thumb</a:t>
            </a:r>
          </a:p>
          <a:p>
            <a:r>
              <a:rPr lang="en-US" b="1" dirty="0"/>
              <a:t>Nerve supply:</a:t>
            </a:r>
            <a:r>
              <a:rPr lang="en-US" dirty="0"/>
              <a:t> Posterior interosseous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Extension of thumb (IP joint)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2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2"/>
            <a:ext cx="11131826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4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Extensor </a:t>
            </a:r>
            <a:r>
              <a:rPr lang="en-US" b="1" dirty="0" err="1" smtClean="0"/>
              <a:t>Indicis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Posterior ulna &amp; interosseous membrane</a:t>
            </a:r>
          </a:p>
          <a:p>
            <a:r>
              <a:rPr lang="en-US" b="1" dirty="0"/>
              <a:t>Insertion:</a:t>
            </a:r>
            <a:r>
              <a:rPr lang="en-US" dirty="0"/>
              <a:t> Extensor expansion of index finger</a:t>
            </a:r>
          </a:p>
          <a:p>
            <a:r>
              <a:rPr lang="en-US" b="1" dirty="0"/>
              <a:t>Nerve supply:</a:t>
            </a:r>
            <a:r>
              <a:rPr lang="en-US" dirty="0"/>
              <a:t> Posterior interosseous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Extension of index finger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03388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3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Superficial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Brachioradialis</a:t>
            </a:r>
            <a:endParaRPr lang="en-US" dirty="0"/>
          </a:p>
          <a:p>
            <a:r>
              <a:rPr lang="en-US" dirty="0"/>
              <a:t>Extensor carpi </a:t>
            </a:r>
            <a:r>
              <a:rPr lang="en-US" dirty="0" err="1"/>
              <a:t>radialis</a:t>
            </a:r>
            <a:r>
              <a:rPr lang="en-US" dirty="0"/>
              <a:t> longus</a:t>
            </a:r>
          </a:p>
          <a:p>
            <a:r>
              <a:rPr lang="en-US" dirty="0"/>
              <a:t>Extensor carpi </a:t>
            </a:r>
            <a:r>
              <a:rPr lang="en-US" dirty="0" err="1"/>
              <a:t>radialis</a:t>
            </a:r>
            <a:r>
              <a:rPr lang="en-US" dirty="0"/>
              <a:t> brevis</a:t>
            </a:r>
          </a:p>
          <a:p>
            <a:r>
              <a:rPr lang="en-US" dirty="0"/>
              <a:t>Extensor </a:t>
            </a:r>
            <a:r>
              <a:rPr lang="en-US" dirty="0" err="1"/>
              <a:t>digitorum</a:t>
            </a:r>
            <a:endParaRPr lang="en-US" dirty="0"/>
          </a:p>
          <a:p>
            <a:r>
              <a:rPr lang="en-US" dirty="0"/>
              <a:t>Extensor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  <a:p>
            <a:r>
              <a:rPr lang="en-US" dirty="0"/>
              <a:t>Extensor carpi </a:t>
            </a:r>
            <a:r>
              <a:rPr lang="en-US" dirty="0" err="1"/>
              <a:t>ulnaris</a:t>
            </a:r>
            <a:endParaRPr lang="en-US" dirty="0"/>
          </a:p>
          <a:p>
            <a:r>
              <a:rPr lang="en-US" dirty="0" err="1"/>
              <a:t>Anconeus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13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35193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7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5" y="496832"/>
            <a:ext cx="11171583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3"/>
            <a:ext cx="11219291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Brachioradialis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supracondylar ridge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Insertion:</a:t>
            </a:r>
            <a:r>
              <a:rPr lang="en-US" dirty="0"/>
              <a:t> Styloid process of radius</a:t>
            </a:r>
          </a:p>
          <a:p>
            <a:r>
              <a:rPr lang="en-US" b="1" dirty="0"/>
              <a:t>Nerve supply:</a:t>
            </a:r>
            <a:r>
              <a:rPr lang="en-US" dirty="0"/>
              <a:t> Radial nerve</a:t>
            </a:r>
          </a:p>
          <a:p>
            <a:r>
              <a:rPr lang="en-US" b="1" dirty="0"/>
              <a:t>Nerve root:</a:t>
            </a:r>
            <a:r>
              <a:rPr lang="en-US" dirty="0"/>
              <a:t> C5–C6</a:t>
            </a:r>
          </a:p>
          <a:p>
            <a:r>
              <a:rPr lang="en-US" b="1" dirty="0"/>
              <a:t>Function:</a:t>
            </a:r>
            <a:r>
              <a:rPr lang="en-US" dirty="0"/>
              <a:t> Flexion of elbow (max in mid-prone position)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2"/>
            <a:ext cx="11243145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0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Extensor Carpi </a:t>
            </a:r>
            <a:r>
              <a:rPr lang="en-US" b="1" dirty="0" err="1"/>
              <a:t>Radialis</a:t>
            </a:r>
            <a:r>
              <a:rPr lang="en-US" b="1" dirty="0"/>
              <a:t> Longus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supracondylar ridge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Insertion:</a:t>
            </a:r>
            <a:r>
              <a:rPr lang="en-US" dirty="0"/>
              <a:t> Base of 2nd metacarpal</a:t>
            </a:r>
          </a:p>
          <a:p>
            <a:r>
              <a:rPr lang="en-US" b="1" dirty="0"/>
              <a:t>Nerve supply:</a:t>
            </a:r>
            <a:r>
              <a:rPr lang="en-US" dirty="0"/>
              <a:t> Radial nerve</a:t>
            </a:r>
          </a:p>
          <a:p>
            <a:r>
              <a:rPr lang="en-US" b="1" dirty="0"/>
              <a:t>Nerve root:</a:t>
            </a:r>
            <a:r>
              <a:rPr lang="en-US" dirty="0"/>
              <a:t> C6–C7</a:t>
            </a:r>
          </a:p>
          <a:p>
            <a:r>
              <a:rPr lang="en-US" b="1" dirty="0"/>
              <a:t>Function:</a:t>
            </a:r>
            <a:r>
              <a:rPr lang="en-US" dirty="0"/>
              <a:t> Wrist extension &amp; abduction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6833"/>
            <a:ext cx="11203388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Extensor Carpi </a:t>
            </a:r>
            <a:r>
              <a:rPr lang="en-US" b="1" dirty="0" err="1"/>
              <a:t>Radialis</a:t>
            </a:r>
            <a:r>
              <a:rPr lang="en-US" b="1" dirty="0"/>
              <a:t> Brevis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Lateral epicondyle of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b="1" dirty="0"/>
              <a:t>Insertion:</a:t>
            </a:r>
            <a:r>
              <a:rPr lang="en-US" dirty="0"/>
              <a:t> Base of 3rd metacarpal</a:t>
            </a:r>
          </a:p>
          <a:p>
            <a:r>
              <a:rPr lang="en-US" b="1" dirty="0"/>
              <a:t>Nerve supply:</a:t>
            </a:r>
            <a:r>
              <a:rPr lang="en-US" dirty="0"/>
              <a:t> Deep branch of radial nerve</a:t>
            </a:r>
          </a:p>
          <a:p>
            <a:r>
              <a:rPr lang="en-US" b="1" dirty="0"/>
              <a:t>Nerve root:</a:t>
            </a:r>
            <a:r>
              <a:rPr lang="en-US" dirty="0"/>
              <a:t> C7–C8</a:t>
            </a:r>
          </a:p>
          <a:p>
            <a:r>
              <a:rPr lang="en-US" b="1" dirty="0"/>
              <a:t>Function:</a:t>
            </a:r>
            <a:r>
              <a:rPr lang="en-US" dirty="0"/>
              <a:t> Wrist extension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9" y="496832"/>
            <a:ext cx="71110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73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475</Words>
  <Application>Microsoft Office PowerPoint</Application>
  <PresentationFormat>Widescreen</PresentationFormat>
  <Paragraphs>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ANATOMY THE UPPER LIMB</vt:lpstr>
      <vt:lpstr>Muscles of the Posterior Aspect of Forearm</vt:lpstr>
      <vt:lpstr>Superficial Muscles</vt:lpstr>
      <vt:lpstr>PowerPoint Presentation</vt:lpstr>
      <vt:lpstr>Brachioradialis</vt:lpstr>
      <vt:lpstr>PowerPoint Presentation</vt:lpstr>
      <vt:lpstr>Extensor Carpi Radialis Longus</vt:lpstr>
      <vt:lpstr>PowerPoint Presentation</vt:lpstr>
      <vt:lpstr>Extensor Carpi Radialis Brevis</vt:lpstr>
      <vt:lpstr>PowerPoint Presentation</vt:lpstr>
      <vt:lpstr>Extensor Digitorum</vt:lpstr>
      <vt:lpstr>PowerPoint Presentation</vt:lpstr>
      <vt:lpstr>Extensor Digiti Minimi</vt:lpstr>
      <vt:lpstr>PowerPoint Presentation</vt:lpstr>
      <vt:lpstr>Extensor Carpi Ulnaris</vt:lpstr>
      <vt:lpstr>PowerPoint Presentation</vt:lpstr>
      <vt:lpstr>Anconeus</vt:lpstr>
      <vt:lpstr>PowerPoint Presentation</vt:lpstr>
      <vt:lpstr>Deep Muscles</vt:lpstr>
      <vt:lpstr>Supinator</vt:lpstr>
      <vt:lpstr>PowerPoint Presentation</vt:lpstr>
      <vt:lpstr>Abductor Pollicis Longus</vt:lpstr>
      <vt:lpstr>PowerPoint Presentation</vt:lpstr>
      <vt:lpstr>Extensor Pollicis Brevis</vt:lpstr>
      <vt:lpstr>PowerPoint Presentation</vt:lpstr>
      <vt:lpstr>Extensor Pollicis Longus</vt:lpstr>
      <vt:lpstr>PowerPoint Presentation</vt:lpstr>
      <vt:lpstr>Extensor Indicis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6</cp:revision>
  <dcterms:created xsi:type="dcterms:W3CDTF">2026-01-22T12:24:02Z</dcterms:created>
  <dcterms:modified xsi:type="dcterms:W3CDTF">2026-01-22T13:23:42Z</dcterms:modified>
</cp:coreProperties>
</file>