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59" y="1399430"/>
            <a:ext cx="671346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9. Emotion vs Cognition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Emotions </a:t>
            </a:r>
            <a:r>
              <a:rPr lang="en-US" dirty="0"/>
              <a:t>and thinking work together</a:t>
            </a:r>
          </a:p>
          <a:p>
            <a:r>
              <a:rPr lang="en-US" dirty="0"/>
              <a:t>Decisions are rarely purely logical</a:t>
            </a:r>
          </a:p>
          <a:p>
            <a:r>
              <a:rPr lang="en-US" b="1" dirty="0"/>
              <a:t>Dual-process theory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System 1 (Emotional):</a:t>
            </a:r>
            <a:r>
              <a:rPr lang="en-US" dirty="0"/>
              <a:t> Fast, automatic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 Instantly avoiding a speeding car</a:t>
            </a:r>
          </a:p>
          <a:p>
            <a:pPr lvl="1"/>
            <a:r>
              <a:rPr lang="en-US" b="1" dirty="0"/>
              <a:t>System 2 (Rational):</a:t>
            </a:r>
            <a:r>
              <a:rPr lang="en-US" dirty="0"/>
              <a:t> Slow, deliberate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 Comparing job offers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10. Emotional Influence on Cognitive Biases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Loss </a:t>
            </a:r>
            <a:r>
              <a:rPr lang="en-US" b="1" dirty="0"/>
              <a:t>aversion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Fear of loss stronger than desire for gain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Refusing to sell a losing stock</a:t>
            </a:r>
          </a:p>
          <a:p>
            <a:r>
              <a:rPr lang="en-US" b="1" dirty="0"/>
              <a:t>Framing effect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Emotional reaction to how options are presented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Choosing “90% survival rate” over “10% mortality rate”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4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11. Real-Life 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Consumer </a:t>
            </a:r>
            <a:r>
              <a:rPr lang="en-US" b="1" dirty="0"/>
              <a:t>behavior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Emotional advertising influences purchases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Buying a product due to nostalgic ads</a:t>
            </a:r>
          </a:p>
          <a:p>
            <a:r>
              <a:rPr lang="en-US" b="1" dirty="0"/>
              <a:t>Clinical psychology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Anxiety affects everyday decisions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Avoiding social situations</a:t>
            </a:r>
          </a:p>
          <a:p>
            <a:r>
              <a:rPr lang="en-US" b="1" dirty="0"/>
              <a:t>Workplace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Emotions affect leadership and teamwork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Calm leaders make better crisis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12. Importance in </a:t>
            </a:r>
            <a:r>
              <a:rPr lang="en-US" b="1" dirty="0" err="1"/>
              <a:t>Behavioural</a:t>
            </a:r>
            <a:r>
              <a:rPr lang="en-US" b="1" dirty="0"/>
              <a:t> Sciences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</a:t>
            </a:r>
            <a:r>
              <a:rPr lang="en-US" dirty="0"/>
              <a:t>irrational and impulsive choices</a:t>
            </a:r>
          </a:p>
          <a:p>
            <a:r>
              <a:rPr lang="en-US" dirty="0"/>
              <a:t>Helps design better interventions and policies</a:t>
            </a:r>
          </a:p>
          <a:p>
            <a:r>
              <a:rPr lang="en-US" dirty="0"/>
              <a:t>Supports development of emotional intelligence</a:t>
            </a:r>
          </a:p>
          <a:p>
            <a:r>
              <a:rPr lang="en-US" b="1" dirty="0"/>
              <a:t>Example:</a:t>
            </a:r>
            <a:r>
              <a:rPr lang="en-US" dirty="0"/>
              <a:t> Using emotions to encourage healthy behaviors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5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5031"/>
            <a:ext cx="11227240" cy="5883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9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Emotion &amp; the Role of Emotions in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Introduction to </a:t>
            </a:r>
            <a:r>
              <a:rPr lang="en-US" b="1" dirty="0" smtClean="0"/>
              <a:t>Emotion:</a:t>
            </a:r>
            <a:endParaRPr lang="en-US" b="1" dirty="0"/>
          </a:p>
          <a:p>
            <a:r>
              <a:rPr lang="en-US" dirty="0"/>
              <a:t>Emotions are psychological states that influence thoughts and actions</a:t>
            </a:r>
          </a:p>
          <a:p>
            <a:r>
              <a:rPr lang="en-US" dirty="0"/>
              <a:t>They affect how people interpret situations and choose responses</a:t>
            </a:r>
          </a:p>
          <a:p>
            <a:r>
              <a:rPr lang="en-US" b="1" dirty="0"/>
              <a:t>Example:</a:t>
            </a:r>
            <a:r>
              <a:rPr lang="en-US" dirty="0"/>
              <a:t> Feeling fear when crossing a busy road makes a person more alert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Components of </a:t>
            </a:r>
            <a:r>
              <a:rPr lang="en-US" b="1" dirty="0" smtClean="0"/>
              <a:t>Emotion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2. Components of Emotion (With Examples)</a:t>
            </a:r>
          </a:p>
          <a:p>
            <a:r>
              <a:rPr lang="en-US" b="1" dirty="0"/>
              <a:t>Cognitive component</a:t>
            </a:r>
            <a:r>
              <a:rPr lang="en-US" dirty="0"/>
              <a:t> – interpretation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Thinking “This exam is important”</a:t>
            </a:r>
          </a:p>
          <a:p>
            <a:r>
              <a:rPr lang="en-US" b="1" dirty="0"/>
              <a:t>Physiological component</a:t>
            </a:r>
            <a:r>
              <a:rPr lang="en-US" dirty="0"/>
              <a:t> – bodily arousal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Increased heart rate before an exam</a:t>
            </a:r>
          </a:p>
          <a:p>
            <a:r>
              <a:rPr lang="en-US" b="1" dirty="0"/>
              <a:t>Behavioral component</a:t>
            </a:r>
            <a:r>
              <a:rPr lang="en-US" dirty="0"/>
              <a:t> – observable actions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Avoiding eye contact when anxious</a:t>
            </a:r>
          </a:p>
          <a:p>
            <a:r>
              <a:rPr lang="en-US" b="1" dirty="0"/>
              <a:t>Affective component</a:t>
            </a:r>
            <a:r>
              <a:rPr lang="en-US" dirty="0"/>
              <a:t> – feeling state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Feeling nervous or excited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Types of Emotions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Basic </a:t>
            </a:r>
            <a:r>
              <a:rPr lang="en-US" b="1" dirty="0"/>
              <a:t>emotions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Happiness (winning a prize)</a:t>
            </a:r>
          </a:p>
          <a:p>
            <a:pPr lvl="1"/>
            <a:r>
              <a:rPr lang="en-US" dirty="0"/>
              <a:t>Fear (seeing a snake)</a:t>
            </a:r>
          </a:p>
          <a:p>
            <a:pPr lvl="1"/>
            <a:r>
              <a:rPr lang="en-US" dirty="0"/>
              <a:t>Anger (being treated unfairly)</a:t>
            </a:r>
          </a:p>
          <a:p>
            <a:r>
              <a:rPr lang="en-US" b="1" dirty="0"/>
              <a:t>Complex emotions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Guilt (cheating on a test)</a:t>
            </a:r>
          </a:p>
          <a:p>
            <a:pPr lvl="1"/>
            <a:r>
              <a:rPr lang="en-US" dirty="0"/>
              <a:t>Pride (academic achievement)</a:t>
            </a:r>
          </a:p>
          <a:p>
            <a:r>
              <a:rPr lang="en-US" b="1" dirty="0"/>
              <a:t>Positive vs Negative emotions</a:t>
            </a:r>
            <a:endParaRPr lang="en-US" dirty="0"/>
          </a:p>
          <a:p>
            <a:pPr lvl="1"/>
            <a:r>
              <a:rPr lang="en-US" i="1" dirty="0"/>
              <a:t>Example:</a:t>
            </a:r>
            <a:r>
              <a:rPr lang="en-US" dirty="0"/>
              <a:t> Joy vs sadness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3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4.What </a:t>
            </a:r>
            <a:r>
              <a:rPr lang="en-US" b="1" dirty="0"/>
              <a:t>Is Decision Making?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of selecting one option among alternatives</a:t>
            </a:r>
          </a:p>
          <a:p>
            <a:r>
              <a:rPr lang="en-US" dirty="0"/>
              <a:t>Influenced by internal states and external information</a:t>
            </a:r>
          </a:p>
          <a:p>
            <a:r>
              <a:rPr lang="en-US" b="1" dirty="0"/>
              <a:t>Example:</a:t>
            </a:r>
            <a:r>
              <a:rPr lang="en-US" dirty="0"/>
              <a:t> Choosing a career based on interest, salary, and family expectations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8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5. How Emotions Influence Decision 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Emotions </a:t>
            </a:r>
            <a:r>
              <a:rPr lang="en-US" dirty="0"/>
              <a:t>provide quick evaluations</a:t>
            </a:r>
          </a:p>
          <a:p>
            <a:r>
              <a:rPr lang="en-US" dirty="0"/>
              <a:t>Reduce need for extensive analysis</a:t>
            </a:r>
          </a:p>
          <a:p>
            <a:r>
              <a:rPr lang="en-US" b="1" dirty="0"/>
              <a:t>Example:</a:t>
            </a:r>
            <a:r>
              <a:rPr lang="en-US" dirty="0"/>
              <a:t> Trusting a friend’s advice due to positive feelings toward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Somatic Marker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Emotional </a:t>
            </a:r>
            <a:r>
              <a:rPr lang="en-US" dirty="0"/>
              <a:t>experiences leave bodily markers</a:t>
            </a:r>
          </a:p>
          <a:p>
            <a:r>
              <a:rPr lang="en-US" dirty="0"/>
              <a:t>These markers guide future decisions</a:t>
            </a:r>
          </a:p>
          <a:p>
            <a:r>
              <a:rPr lang="en-US" b="1" dirty="0"/>
              <a:t>Example:</a:t>
            </a:r>
            <a:r>
              <a:rPr lang="en-US" dirty="0"/>
              <a:t> Avoiding a restaurant after a previous food poisoning experience</a:t>
            </a:r>
          </a:p>
          <a:p>
            <a:r>
              <a:rPr lang="en-US" dirty="0"/>
              <a:t>Patients with emotional brain damage:</a:t>
            </a:r>
          </a:p>
          <a:p>
            <a:pPr lvl="1"/>
            <a:r>
              <a:rPr lang="en-US" dirty="0"/>
              <a:t>Can reason logically</a:t>
            </a:r>
          </a:p>
          <a:p>
            <a:pPr lvl="1"/>
            <a:r>
              <a:rPr lang="en-US" dirty="0"/>
              <a:t>But fail to make practical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7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7. Positive Emotions and Decision 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</a:t>
            </a:r>
            <a:r>
              <a:rPr lang="en-US" dirty="0"/>
              <a:t>creativity and openness</a:t>
            </a:r>
          </a:p>
          <a:p>
            <a:r>
              <a:rPr lang="en-US" dirty="0"/>
              <a:t>Increase confidence</a:t>
            </a:r>
          </a:p>
          <a:p>
            <a:r>
              <a:rPr lang="en-US" b="1" dirty="0"/>
              <a:t>Example:</a:t>
            </a:r>
            <a:r>
              <a:rPr lang="en-US" dirty="0"/>
              <a:t> A happy person is more likely to start a new project</a:t>
            </a:r>
          </a:p>
          <a:p>
            <a:r>
              <a:rPr lang="en-US" b="1" dirty="0"/>
              <a:t>Limitation:</a:t>
            </a:r>
            <a:r>
              <a:rPr lang="en-US" dirty="0"/>
              <a:t> May underestimate risks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8. Negative Emotions and Decision 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Fear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Leads to cautious decisions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Avoiding risky investments after market crashes</a:t>
            </a:r>
          </a:p>
          <a:p>
            <a:r>
              <a:rPr lang="en-US" b="1" dirty="0"/>
              <a:t>Anger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Increases impulsivity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Sending an angry email without thinking</a:t>
            </a:r>
          </a:p>
          <a:p>
            <a:r>
              <a:rPr lang="en-US" b="1" dirty="0"/>
              <a:t>Sadness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Promotes careful analysis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Re-evaluating life choices after failure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1"/>
            <a:ext cx="671346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56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521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BEHAVIOURAL SCIENCES </vt:lpstr>
      <vt:lpstr>Emotion &amp; the Role of Emotions in Decision Making</vt:lpstr>
      <vt:lpstr>2. Components of Emotion</vt:lpstr>
      <vt:lpstr>3. Types of Emotions</vt:lpstr>
      <vt:lpstr>4.What Is Decision Making?</vt:lpstr>
      <vt:lpstr>5. How Emotions Influence Decision Making</vt:lpstr>
      <vt:lpstr>6. Somatic Marker Hypothesis</vt:lpstr>
      <vt:lpstr>7. Positive Emotions and Decision Making</vt:lpstr>
      <vt:lpstr>8. Negative Emotions and Decision Making</vt:lpstr>
      <vt:lpstr>9. Emotion vs Cognition</vt:lpstr>
      <vt:lpstr>10. Emotional Influence on Cognitive Biases</vt:lpstr>
      <vt:lpstr>11. Real-Life Applications</vt:lpstr>
      <vt:lpstr>12. Importance in Behavioural Sciences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 </dc:title>
  <dc:creator>Moorche</dc:creator>
  <cp:lastModifiedBy>Moorche</cp:lastModifiedBy>
  <cp:revision>1</cp:revision>
  <dcterms:created xsi:type="dcterms:W3CDTF">2026-01-19T15:55:28Z</dcterms:created>
  <dcterms:modified xsi:type="dcterms:W3CDTF">2026-01-19T16:03:38Z</dcterms:modified>
</cp:coreProperties>
</file>