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1" r:id="rId12"/>
    <p:sldId id="267" r:id="rId13"/>
    <p:sldId id="266" r:id="rId14"/>
    <p:sldId id="268" r:id="rId15"/>
    <p:sldId id="277" r:id="rId16"/>
    <p:sldId id="269" r:id="rId17"/>
    <p:sldId id="270" r:id="rId18"/>
    <p:sldId id="272" r:id="rId19"/>
    <p:sldId id="273" r:id="rId20"/>
    <p:sldId id="274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HUMAN 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RIT,OTT,MLT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0948" y="1407381"/>
            <a:ext cx="798567" cy="4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3412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5.Small </a:t>
            </a:r>
            <a:r>
              <a:rPr lang="en-US" b="1" dirty="0"/>
              <a:t>intestine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Small intestine</a:t>
            </a:r>
            <a:endParaRPr lang="en-US" dirty="0"/>
          </a:p>
          <a:p>
            <a:r>
              <a:rPr lang="en-US" dirty="0"/>
              <a:t>Smaller caliber (average diameter: </a:t>
            </a:r>
            <a:r>
              <a:rPr lang="en-US" b="1" dirty="0"/>
              <a:t>2.5 cm</a:t>
            </a:r>
            <a:r>
              <a:rPr lang="en-US" dirty="0"/>
              <a:t>)</a:t>
            </a:r>
          </a:p>
          <a:p>
            <a:r>
              <a:rPr lang="en-US" dirty="0"/>
              <a:t>Enormous length (about </a:t>
            </a:r>
            <a:r>
              <a:rPr lang="en-US" b="1" dirty="0"/>
              <a:t>7 meters</a:t>
            </a:r>
            <a:r>
              <a:rPr lang="en-US" dirty="0"/>
              <a:t>)</a:t>
            </a:r>
          </a:p>
          <a:p>
            <a:r>
              <a:rPr lang="en-US" dirty="0"/>
              <a:t>Divided into three segments:</a:t>
            </a:r>
          </a:p>
          <a:p>
            <a:pPr lvl="1"/>
            <a:r>
              <a:rPr lang="en-US" dirty="0"/>
              <a:t>(</a:t>
            </a:r>
            <a:r>
              <a:rPr lang="en-US" dirty="0" err="1"/>
              <a:t>i</a:t>
            </a:r>
            <a:r>
              <a:rPr lang="en-US" dirty="0"/>
              <a:t>) duodenum</a:t>
            </a:r>
          </a:p>
          <a:p>
            <a:pPr lvl="1"/>
            <a:r>
              <a:rPr lang="en-US" dirty="0"/>
              <a:t>(ii) jejunum</a:t>
            </a:r>
          </a:p>
          <a:p>
            <a:pPr lvl="1"/>
            <a:r>
              <a:rPr lang="en-US" dirty="0"/>
              <a:t>(iii) ileum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1" y="496832"/>
            <a:ext cx="79856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1138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4786" y="496833"/>
            <a:ext cx="11171583" cy="59039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3621" y="496832"/>
            <a:ext cx="79856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3481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0689" y="496833"/>
            <a:ext cx="11131825" cy="58483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3621" y="496832"/>
            <a:ext cx="79856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864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Digestion of various components of food is completed here.</a:t>
            </a:r>
          </a:p>
          <a:p>
            <a:r>
              <a:rPr lang="en-US" dirty="0"/>
              <a:t>Nutrients released are absorbed into the blood.</a:t>
            </a:r>
          </a:p>
          <a:p>
            <a:r>
              <a:rPr lang="en-US" dirty="0"/>
              <a:t>Waste is passed on to the large intestine.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1" y="496832"/>
            <a:ext cx="79856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635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6.Large </a:t>
            </a:r>
            <a:r>
              <a:rPr lang="en-US" b="1" dirty="0"/>
              <a:t>intestine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Much </a:t>
            </a:r>
            <a:r>
              <a:rPr lang="en-US" dirty="0"/>
              <a:t>broader than the small intestine.</a:t>
            </a:r>
          </a:p>
          <a:p>
            <a:r>
              <a:rPr lang="en-US" dirty="0"/>
              <a:t>Total length about </a:t>
            </a:r>
            <a:r>
              <a:rPr lang="en-US" b="1" dirty="0"/>
              <a:t>1.5 meters</a:t>
            </a:r>
            <a:r>
              <a:rPr lang="en-US" dirty="0"/>
              <a:t>.</a:t>
            </a:r>
          </a:p>
          <a:p>
            <a:r>
              <a:rPr lang="en-US" dirty="0"/>
              <a:t>Divided into:</a:t>
            </a:r>
          </a:p>
          <a:p>
            <a:pPr lvl="1"/>
            <a:r>
              <a:rPr lang="en-US" dirty="0"/>
              <a:t>(</a:t>
            </a:r>
            <a:r>
              <a:rPr lang="en-US" dirty="0" err="1"/>
              <a:t>i</a:t>
            </a:r>
            <a:r>
              <a:rPr lang="en-US" dirty="0"/>
              <a:t>) cecum</a:t>
            </a:r>
          </a:p>
          <a:p>
            <a:pPr lvl="1"/>
            <a:r>
              <a:rPr lang="en-US" dirty="0"/>
              <a:t>(ii) colon</a:t>
            </a:r>
          </a:p>
          <a:p>
            <a:pPr lvl="1"/>
            <a:r>
              <a:rPr lang="en-US" dirty="0"/>
              <a:t>(iii) rectum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1" y="496832"/>
            <a:ext cx="79856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6827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4786" y="496833"/>
            <a:ext cx="11171583" cy="59039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3621" y="496832"/>
            <a:ext cx="79856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4783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Colon </a:t>
            </a:r>
            <a:r>
              <a:rPr lang="en-US" dirty="0"/>
              <a:t>further divided into:</a:t>
            </a:r>
          </a:p>
          <a:p>
            <a:pPr lvl="1"/>
            <a:r>
              <a:rPr lang="en-US" dirty="0"/>
              <a:t>ascending colon</a:t>
            </a:r>
          </a:p>
          <a:p>
            <a:pPr lvl="1"/>
            <a:r>
              <a:rPr lang="en-US" dirty="0"/>
              <a:t>transverse colon</a:t>
            </a:r>
          </a:p>
          <a:p>
            <a:pPr lvl="1"/>
            <a:r>
              <a:rPr lang="en-US" dirty="0"/>
              <a:t>descending colon</a:t>
            </a:r>
          </a:p>
          <a:p>
            <a:pPr lvl="1"/>
            <a:r>
              <a:rPr lang="en-US" dirty="0"/>
              <a:t>sigmoid colon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1" y="496832"/>
            <a:ext cx="79856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3488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1177" y="496832"/>
            <a:ext cx="11243144" cy="577674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3621" y="496832"/>
            <a:ext cx="79856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3986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Functions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Absorbs </a:t>
            </a:r>
            <a:r>
              <a:rPr lang="en-US" dirty="0"/>
              <a:t>water and salts from material passed from the small intestine</a:t>
            </a:r>
          </a:p>
          <a:p>
            <a:r>
              <a:rPr lang="en-US" dirty="0"/>
              <a:t>Feces are stored in the rectum</a:t>
            </a:r>
          </a:p>
          <a:p>
            <a:r>
              <a:rPr lang="en-US" dirty="0"/>
              <a:t>Egested through the anal opening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1" y="496832"/>
            <a:ext cx="79856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2598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4786" y="496832"/>
            <a:ext cx="11171583" cy="58960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3621" y="496832"/>
            <a:ext cx="79856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656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DIGESTIVE SYSTEM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digestive system consists of two major components:</a:t>
            </a:r>
          </a:p>
          <a:p>
            <a:pPr lvl="1"/>
            <a:r>
              <a:rPr lang="en-US" dirty="0"/>
              <a:t>(</a:t>
            </a:r>
            <a:r>
              <a:rPr lang="en-US" dirty="0" err="1"/>
              <a:t>i</a:t>
            </a:r>
            <a:r>
              <a:rPr lang="en-US" dirty="0"/>
              <a:t>) alimentary canal</a:t>
            </a:r>
          </a:p>
          <a:p>
            <a:pPr lvl="1"/>
            <a:r>
              <a:rPr lang="en-US" dirty="0"/>
              <a:t>(ii) major digestive glands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1" y="496832"/>
            <a:ext cx="79856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021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96832"/>
            <a:ext cx="11211340" cy="58880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3621" y="496832"/>
            <a:ext cx="79856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014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ALIMENTARY CANAL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alimentary canal, also called </a:t>
            </a:r>
            <a:r>
              <a:rPr lang="en-US" b="1" dirty="0"/>
              <a:t>digestive tract</a:t>
            </a:r>
            <a:r>
              <a:rPr lang="en-US" dirty="0"/>
              <a:t> or </a:t>
            </a:r>
            <a:r>
              <a:rPr lang="en-US" b="1" dirty="0"/>
              <a:t>gastrointestinal tract (GIT)</a:t>
            </a:r>
            <a:r>
              <a:rPr lang="en-US" dirty="0"/>
              <a:t>, is a series of tubular </a:t>
            </a:r>
            <a:r>
              <a:rPr lang="en-US" dirty="0" smtClean="0"/>
              <a:t>organs</a:t>
            </a:r>
          </a:p>
          <a:p>
            <a:r>
              <a:rPr lang="en-US" dirty="0" smtClean="0"/>
              <a:t> Through </a:t>
            </a:r>
            <a:r>
              <a:rPr lang="en-US" dirty="0"/>
              <a:t>which the food passes to be broken down into simple nutrients that can be absorbed into the blood.</a:t>
            </a:r>
          </a:p>
          <a:p>
            <a:r>
              <a:rPr lang="en-US" dirty="0"/>
              <a:t>It begins at the mouth (oral fissure) and ends at the anal opening.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1" y="496832"/>
            <a:ext cx="79856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5565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0689" y="496833"/>
            <a:ext cx="11179534" cy="5880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3621" y="496832"/>
            <a:ext cx="79856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010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Organs of the Alimentary Canal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Oral </a:t>
            </a:r>
            <a:r>
              <a:rPr lang="en-US" b="1" dirty="0"/>
              <a:t>cavity</a:t>
            </a:r>
            <a:endParaRPr lang="en-US" dirty="0"/>
          </a:p>
          <a:p>
            <a:pPr lvl="1"/>
            <a:r>
              <a:rPr lang="en-US" dirty="0"/>
              <a:t>Also called mouth cavity or buccal cavity.</a:t>
            </a:r>
          </a:p>
          <a:p>
            <a:r>
              <a:rPr lang="en-US" b="1" dirty="0"/>
              <a:t>Oropharynx</a:t>
            </a:r>
            <a:endParaRPr lang="en-US" dirty="0"/>
          </a:p>
          <a:p>
            <a:pPr lvl="1"/>
            <a:r>
              <a:rPr lang="en-US" dirty="0"/>
              <a:t>Oral part of the pharynx.</a:t>
            </a:r>
          </a:p>
          <a:p>
            <a:r>
              <a:rPr lang="en-US" b="1" dirty="0"/>
              <a:t>Esophagus</a:t>
            </a:r>
            <a:endParaRPr lang="en-US" dirty="0"/>
          </a:p>
          <a:p>
            <a:pPr lvl="1"/>
            <a:r>
              <a:rPr lang="en-US" dirty="0"/>
              <a:t>A tubular organ that conveys food from the oropharynx to the stomach.</a:t>
            </a:r>
          </a:p>
          <a:p>
            <a:pPr lvl="1"/>
            <a:r>
              <a:rPr lang="en-US" dirty="0"/>
              <a:t>In adults, the average length of the esophagus is </a:t>
            </a:r>
            <a:r>
              <a:rPr lang="en-US" b="1" dirty="0"/>
              <a:t>25 cm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1" y="496832"/>
            <a:ext cx="79856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707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96832"/>
            <a:ext cx="11203387" cy="58801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3621" y="496832"/>
            <a:ext cx="79856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9932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4.Stomach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most dilated part of the digestive tract.</a:t>
            </a:r>
          </a:p>
          <a:p>
            <a:r>
              <a:rPr lang="en-US" dirty="0"/>
              <a:t>A J-shaped organ that serves as a temporary holding chamber for food.</a:t>
            </a:r>
          </a:p>
          <a:p>
            <a:r>
              <a:rPr lang="en-US" dirty="0"/>
              <a:t>Its mucous membrane secretes:</a:t>
            </a:r>
          </a:p>
          <a:p>
            <a:pPr lvl="1"/>
            <a:r>
              <a:rPr lang="en-US" dirty="0"/>
              <a:t>Pepsinogen (an enzyme precursor)</a:t>
            </a:r>
          </a:p>
          <a:p>
            <a:pPr lvl="1"/>
            <a:r>
              <a:rPr lang="en-US" dirty="0"/>
              <a:t>Hydrochloric acid (</a:t>
            </a:r>
            <a:r>
              <a:rPr lang="en-US" dirty="0" err="1"/>
              <a:t>HCl</a:t>
            </a:r>
            <a:r>
              <a:rPr lang="en-US" dirty="0"/>
              <a:t>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1" y="496832"/>
            <a:ext cx="79856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294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4786" y="496833"/>
            <a:ext cx="11171583" cy="59039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3621" y="496832"/>
            <a:ext cx="79856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5086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Functions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Receives food from the esophagus</a:t>
            </a:r>
          </a:p>
          <a:p>
            <a:pPr lvl="1"/>
            <a:r>
              <a:rPr lang="en-US" dirty="0"/>
              <a:t>Mixes and breaks it down</a:t>
            </a:r>
          </a:p>
          <a:p>
            <a:pPr lvl="1"/>
            <a:r>
              <a:rPr lang="en-US" dirty="0"/>
              <a:t>Passes it to the small intestine in limited quantities</a:t>
            </a:r>
          </a:p>
          <a:p>
            <a:r>
              <a:rPr lang="en-US" dirty="0" err="1"/>
              <a:t>HCl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Converts pepsinogen into pepsin (active enzyme)</a:t>
            </a:r>
          </a:p>
          <a:p>
            <a:pPr lvl="1"/>
            <a:r>
              <a:rPr lang="en-US" dirty="0"/>
              <a:t>Kills bacteria and other microorganisms swallowed with food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1" y="496832"/>
            <a:ext cx="79856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6185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51</TotalTime>
  <Words>349</Words>
  <Application>Microsoft Office PowerPoint</Application>
  <PresentationFormat>Widescreen</PresentationFormat>
  <Paragraphs>63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Garamond</vt:lpstr>
      <vt:lpstr>Organic</vt:lpstr>
      <vt:lpstr>HUMAN ANATOMY</vt:lpstr>
      <vt:lpstr>DIGESTIVE SYSTEM</vt:lpstr>
      <vt:lpstr>ALIMENTARY CANAL</vt:lpstr>
      <vt:lpstr>PowerPoint Presentation</vt:lpstr>
      <vt:lpstr>Organs of the Alimentary Canal</vt:lpstr>
      <vt:lpstr>PowerPoint Presentation</vt:lpstr>
      <vt:lpstr>4.Stomach</vt:lpstr>
      <vt:lpstr>PowerPoint Presentation</vt:lpstr>
      <vt:lpstr>Continued </vt:lpstr>
      <vt:lpstr>5.Small intestine</vt:lpstr>
      <vt:lpstr>PowerPoint Presentation</vt:lpstr>
      <vt:lpstr>PowerPoint Presentation</vt:lpstr>
      <vt:lpstr>Continued </vt:lpstr>
      <vt:lpstr>6.Large intestine</vt:lpstr>
      <vt:lpstr>PowerPoint Presentation</vt:lpstr>
      <vt:lpstr>Continued </vt:lpstr>
      <vt:lpstr>PowerPoint Presentation</vt:lpstr>
      <vt:lpstr>Functions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 ANATOMY</dc:title>
  <dc:creator>Moorche</dc:creator>
  <cp:lastModifiedBy>Moorche</cp:lastModifiedBy>
  <cp:revision>4</cp:revision>
  <dcterms:created xsi:type="dcterms:W3CDTF">2026-01-19T09:39:02Z</dcterms:created>
  <dcterms:modified xsi:type="dcterms:W3CDTF">2026-01-19T10:30:38Z</dcterms:modified>
</cp:coreProperties>
</file>