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7" y="1407381"/>
            <a:ext cx="683813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7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Movements at MCP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Flexion</a:t>
            </a:r>
            <a:endParaRPr lang="en-US" dirty="0"/>
          </a:p>
          <a:p>
            <a:pPr lvl="1"/>
            <a:r>
              <a:rPr lang="en-US" dirty="0" err="1"/>
              <a:t>Lumbricals</a:t>
            </a:r>
            <a:endParaRPr lang="en-US" dirty="0"/>
          </a:p>
          <a:p>
            <a:pPr lvl="1"/>
            <a:r>
              <a:rPr lang="en-US" dirty="0" err="1"/>
              <a:t>Interossei</a:t>
            </a:r>
            <a:endParaRPr lang="en-US" dirty="0"/>
          </a:p>
          <a:p>
            <a:pPr lvl="1"/>
            <a:r>
              <a:rPr lang="en-US" dirty="0"/>
              <a:t>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superficialis</a:t>
            </a:r>
            <a:endParaRPr lang="en-US" dirty="0"/>
          </a:p>
          <a:p>
            <a:pPr lvl="1"/>
            <a:r>
              <a:rPr lang="en-US" dirty="0"/>
              <a:t>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profundus</a:t>
            </a:r>
            <a:endParaRPr lang="en-US" dirty="0"/>
          </a:p>
          <a:p>
            <a:r>
              <a:rPr lang="en-US" b="1" dirty="0"/>
              <a:t>Extension</a:t>
            </a:r>
            <a:endParaRPr lang="en-US" dirty="0"/>
          </a:p>
          <a:p>
            <a:pPr lvl="1"/>
            <a:r>
              <a:rPr lang="en-US" dirty="0"/>
              <a:t>Extensor </a:t>
            </a:r>
            <a:r>
              <a:rPr lang="en-US" dirty="0" err="1"/>
              <a:t>digitorum</a:t>
            </a:r>
            <a:endParaRPr lang="en-US" dirty="0"/>
          </a:p>
          <a:p>
            <a:pPr lvl="1"/>
            <a:r>
              <a:rPr lang="en-US" dirty="0"/>
              <a:t>Extensor </a:t>
            </a:r>
            <a:r>
              <a:rPr lang="en-US" dirty="0" err="1"/>
              <a:t>indicis</a:t>
            </a:r>
            <a:endParaRPr lang="en-US" dirty="0"/>
          </a:p>
          <a:p>
            <a:pPr lvl="1"/>
            <a:r>
              <a:rPr lang="en-US" dirty="0"/>
              <a:t>Extensor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minimi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9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Abduction</a:t>
            </a:r>
            <a:endParaRPr lang="en-US" dirty="0"/>
          </a:p>
          <a:p>
            <a:pPr lvl="1"/>
            <a:r>
              <a:rPr lang="en-US" dirty="0"/>
              <a:t>Dorsal </a:t>
            </a:r>
            <a:r>
              <a:rPr lang="en-US" dirty="0" err="1"/>
              <a:t>interossei</a:t>
            </a:r>
            <a:endParaRPr lang="en-US" dirty="0"/>
          </a:p>
          <a:p>
            <a:r>
              <a:rPr lang="en-US" b="1" dirty="0"/>
              <a:t>Adduction</a:t>
            </a:r>
            <a:endParaRPr lang="en-US" dirty="0"/>
          </a:p>
          <a:p>
            <a:pPr lvl="1"/>
            <a:r>
              <a:rPr lang="en-US" dirty="0"/>
              <a:t>Palmar </a:t>
            </a:r>
            <a:r>
              <a:rPr lang="en-US" dirty="0" err="1"/>
              <a:t>interossei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0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Thumb MCP </a:t>
            </a:r>
            <a:r>
              <a:rPr lang="en-US" b="1" dirty="0" smtClean="0"/>
              <a:t>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Limited </a:t>
            </a:r>
            <a:r>
              <a:rPr lang="en-US" dirty="0"/>
              <a:t>compared to fingers</a:t>
            </a:r>
          </a:p>
          <a:p>
            <a:r>
              <a:rPr lang="en-US" dirty="0"/>
              <a:t>Flexion:</a:t>
            </a:r>
          </a:p>
          <a:p>
            <a:pPr lvl="1"/>
            <a:r>
              <a:rPr lang="en-US" dirty="0"/>
              <a:t>Flexor </a:t>
            </a:r>
            <a:r>
              <a:rPr lang="en-US" dirty="0" err="1"/>
              <a:t>pollicis</a:t>
            </a:r>
            <a:r>
              <a:rPr lang="en-US" dirty="0"/>
              <a:t> longus</a:t>
            </a:r>
          </a:p>
          <a:p>
            <a:pPr lvl="1"/>
            <a:r>
              <a:rPr lang="en-US" dirty="0"/>
              <a:t>Flexor </a:t>
            </a:r>
            <a:r>
              <a:rPr lang="en-US" dirty="0" err="1"/>
              <a:t>pollicis</a:t>
            </a:r>
            <a:r>
              <a:rPr lang="en-US" dirty="0"/>
              <a:t> brevis</a:t>
            </a:r>
          </a:p>
          <a:p>
            <a:r>
              <a:rPr lang="en-US" dirty="0"/>
              <a:t>Extension:</a:t>
            </a:r>
          </a:p>
          <a:p>
            <a:pPr lvl="1"/>
            <a:r>
              <a:rPr lang="en-US" dirty="0"/>
              <a:t>Extensor </a:t>
            </a:r>
            <a:r>
              <a:rPr lang="en-US" dirty="0" err="1"/>
              <a:t>pollicis</a:t>
            </a:r>
            <a:r>
              <a:rPr lang="en-US" dirty="0"/>
              <a:t> longus</a:t>
            </a:r>
          </a:p>
          <a:p>
            <a:pPr lvl="1"/>
            <a:r>
              <a:rPr lang="en-US" dirty="0"/>
              <a:t>Extensor </a:t>
            </a:r>
            <a:r>
              <a:rPr lang="en-US" dirty="0" err="1"/>
              <a:t>pollicis</a:t>
            </a:r>
            <a:r>
              <a:rPr lang="en-US" dirty="0"/>
              <a:t> brevis</a:t>
            </a:r>
          </a:p>
          <a:p>
            <a:r>
              <a:rPr lang="en-US" dirty="0"/>
              <a:t>Abduction and adduction occur mainly at CMC joint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67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Interphalangeal (IP)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Types</a:t>
            </a:r>
            <a:endParaRPr lang="en-US" dirty="0"/>
          </a:p>
          <a:p>
            <a:pPr lvl="1"/>
            <a:r>
              <a:rPr lang="en-US" dirty="0"/>
              <a:t>Proximal interphalangeal (PIP)</a:t>
            </a:r>
          </a:p>
          <a:p>
            <a:pPr lvl="1"/>
            <a:r>
              <a:rPr lang="en-US" dirty="0"/>
              <a:t>Distal interphalangeal (DIP)</a:t>
            </a:r>
          </a:p>
          <a:p>
            <a:r>
              <a:rPr lang="en-US" dirty="0"/>
              <a:t>Thumb has a single IP joint</a:t>
            </a:r>
          </a:p>
          <a:p>
            <a:r>
              <a:rPr lang="en-US" dirty="0"/>
              <a:t>Synovial hinge joints</a:t>
            </a:r>
          </a:p>
        </p:txBody>
      </p:sp>
    </p:spTree>
    <p:extLst>
      <p:ext uri="{BB962C8B-B14F-4D97-AF65-F5344CB8AC3E}">
        <p14:creationId xmlns:p14="http://schemas.microsoft.com/office/powerpoint/2010/main" val="359624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8" y="982132"/>
            <a:ext cx="11147728" cy="53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8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Ligaments of IP Joints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</a:t>
            </a:r>
            <a:r>
              <a:rPr lang="en-US" dirty="0"/>
              <a:t>collateral ligaments</a:t>
            </a:r>
          </a:p>
          <a:p>
            <a:r>
              <a:rPr lang="en-US" dirty="0"/>
              <a:t>Thick palmar ligaments</a:t>
            </a:r>
          </a:p>
          <a:p>
            <a:r>
              <a:rPr lang="en-US" dirty="0"/>
              <a:t>Provide stability during flexion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Movements at IP Joints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Flexion</a:t>
            </a:r>
            <a:endParaRPr lang="en-US" dirty="0"/>
          </a:p>
          <a:p>
            <a:r>
              <a:rPr lang="en-US" dirty="0"/>
              <a:t>Extension</a:t>
            </a:r>
          </a:p>
          <a:p>
            <a:r>
              <a:rPr lang="en-US" dirty="0"/>
              <a:t>No abduction or adduction</a:t>
            </a:r>
          </a:p>
        </p:txBody>
      </p:sp>
    </p:spTree>
    <p:extLst>
      <p:ext uri="{BB962C8B-B14F-4D97-AF65-F5344CB8AC3E}">
        <p14:creationId xmlns:p14="http://schemas.microsoft.com/office/powerpoint/2010/main" val="108024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</a:t>
            </a:r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.Ulnar </a:t>
            </a:r>
            <a:r>
              <a:rPr lang="en-US" b="1" dirty="0"/>
              <a:t>nerve injury</a:t>
            </a:r>
            <a:endParaRPr lang="en-US" dirty="0"/>
          </a:p>
          <a:p>
            <a:pPr lvl="1"/>
            <a:r>
              <a:rPr lang="en-US" dirty="0"/>
              <a:t>Claw hand deformity</a:t>
            </a:r>
          </a:p>
          <a:p>
            <a:r>
              <a:rPr lang="en-US" b="1" dirty="0"/>
              <a:t>Median nerve injury</a:t>
            </a:r>
            <a:endParaRPr lang="en-US" dirty="0"/>
          </a:p>
          <a:p>
            <a:pPr lvl="1"/>
            <a:r>
              <a:rPr lang="en-US" dirty="0"/>
              <a:t>Ape thumb deformity</a:t>
            </a:r>
          </a:p>
          <a:p>
            <a:r>
              <a:rPr lang="en-US" b="1" dirty="0"/>
              <a:t>Rheumatoid arthritis</a:t>
            </a:r>
            <a:endParaRPr lang="en-US" dirty="0"/>
          </a:p>
          <a:p>
            <a:pPr lvl="1"/>
            <a:r>
              <a:rPr lang="en-US" dirty="0"/>
              <a:t>Commonly affects MCP and PIP joints</a:t>
            </a:r>
          </a:p>
          <a:p>
            <a:r>
              <a:rPr lang="en-US" b="1" dirty="0"/>
              <a:t>Osteoarthritis</a:t>
            </a:r>
            <a:endParaRPr lang="en-US" dirty="0"/>
          </a:p>
          <a:p>
            <a:pPr lvl="1"/>
            <a:r>
              <a:rPr lang="en-US" dirty="0"/>
              <a:t>Common at DIP joints</a:t>
            </a:r>
          </a:p>
        </p:txBody>
      </p:sp>
    </p:spTree>
    <p:extLst>
      <p:ext uri="{BB962C8B-B14F-4D97-AF65-F5344CB8AC3E}">
        <p14:creationId xmlns:p14="http://schemas.microsoft.com/office/powerpoint/2010/main" val="347906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982131"/>
            <a:ext cx="11131826" cy="52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6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43144" cy="54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4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Joints of the 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Radiocarpal </a:t>
            </a:r>
            <a:r>
              <a:rPr lang="en-US" dirty="0"/>
              <a:t>joint</a:t>
            </a:r>
          </a:p>
          <a:p>
            <a:r>
              <a:rPr lang="en-US" dirty="0" err="1"/>
              <a:t>Intercarpal</a:t>
            </a:r>
            <a:r>
              <a:rPr lang="en-US" dirty="0"/>
              <a:t> joints</a:t>
            </a:r>
          </a:p>
          <a:p>
            <a:r>
              <a:rPr lang="en-US" dirty="0"/>
              <a:t>Carpometacarpal joints</a:t>
            </a:r>
          </a:p>
          <a:p>
            <a:r>
              <a:rPr lang="en-US" dirty="0"/>
              <a:t>Metacarpophalangeal joints</a:t>
            </a:r>
          </a:p>
          <a:p>
            <a:r>
              <a:rPr lang="en-US" dirty="0"/>
              <a:t>Interphalangeal joints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29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689" y="982132"/>
            <a:ext cx="11171581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2" y="982132"/>
            <a:ext cx="11163630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2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19290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3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Carpometacarpal </a:t>
            </a:r>
            <a:r>
              <a:rPr lang="en-US" b="1" dirty="0"/>
              <a:t>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Digits </a:t>
            </a:r>
            <a:r>
              <a:rPr lang="en-US" b="1" dirty="0"/>
              <a:t>2–5</a:t>
            </a:r>
            <a:endParaRPr lang="en-US" dirty="0"/>
          </a:p>
          <a:p>
            <a:pPr lvl="1"/>
            <a:r>
              <a:rPr lang="en-US" dirty="0"/>
              <a:t>Plane synovial joints</a:t>
            </a:r>
          </a:p>
          <a:p>
            <a:pPr lvl="1"/>
            <a:r>
              <a:rPr lang="en-US" dirty="0"/>
              <a:t>Limited movement</a:t>
            </a:r>
          </a:p>
          <a:p>
            <a:r>
              <a:rPr lang="en-US" b="1" dirty="0"/>
              <a:t>Thumb (1st CMC joint)</a:t>
            </a:r>
            <a:endParaRPr lang="en-US" dirty="0"/>
          </a:p>
          <a:p>
            <a:pPr lvl="1"/>
            <a:r>
              <a:rPr lang="en-US" dirty="0"/>
              <a:t>Saddle-type synovial joint</a:t>
            </a:r>
          </a:p>
          <a:p>
            <a:pPr lvl="1"/>
            <a:r>
              <a:rPr lang="en-US" dirty="0"/>
              <a:t>Allows opposition</a:t>
            </a:r>
          </a:p>
          <a:p>
            <a:r>
              <a:rPr lang="en-US" dirty="0"/>
              <a:t>Ligaments:</a:t>
            </a:r>
          </a:p>
          <a:p>
            <a:pPr lvl="1"/>
            <a:r>
              <a:rPr lang="en-US" dirty="0"/>
              <a:t>Palmar ligaments</a:t>
            </a:r>
          </a:p>
          <a:p>
            <a:pPr lvl="1"/>
            <a:r>
              <a:rPr lang="en-US" dirty="0"/>
              <a:t>Dorsal ligaments</a:t>
            </a:r>
          </a:p>
          <a:p>
            <a:pPr lvl="1"/>
            <a:r>
              <a:rPr lang="en-US" dirty="0"/>
              <a:t>Interosseous ligaments</a:t>
            </a:r>
          </a:p>
        </p:txBody>
      </p:sp>
    </p:spTree>
    <p:extLst>
      <p:ext uri="{BB962C8B-B14F-4D97-AF65-F5344CB8AC3E}">
        <p14:creationId xmlns:p14="http://schemas.microsoft.com/office/powerpoint/2010/main" val="381883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19290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9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591" y="982131"/>
            <a:ext cx="11155680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Metacarpophalangeal (MCP) Joints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Synovial </a:t>
            </a:r>
            <a:r>
              <a:rPr lang="en-US" dirty="0" err="1"/>
              <a:t>condyloid</a:t>
            </a:r>
            <a:r>
              <a:rPr lang="en-US" dirty="0"/>
              <a:t> joints</a:t>
            </a:r>
          </a:p>
          <a:p>
            <a:r>
              <a:rPr lang="en-US" dirty="0"/>
              <a:t>Present between:</a:t>
            </a:r>
          </a:p>
          <a:p>
            <a:pPr lvl="1"/>
            <a:r>
              <a:rPr lang="en-US" dirty="0"/>
              <a:t>Metacarpal heads</a:t>
            </a:r>
          </a:p>
          <a:p>
            <a:pPr lvl="1"/>
            <a:r>
              <a:rPr lang="en-US" dirty="0"/>
              <a:t>Bases of proximal phalanges</a:t>
            </a:r>
          </a:p>
          <a:p>
            <a:r>
              <a:rPr lang="en-US" dirty="0"/>
              <a:t>Allow:</a:t>
            </a:r>
          </a:p>
          <a:p>
            <a:pPr lvl="1"/>
            <a:r>
              <a:rPr lang="en-US" dirty="0"/>
              <a:t>Flexion</a:t>
            </a:r>
          </a:p>
          <a:p>
            <a:pPr lvl="1"/>
            <a:r>
              <a:rPr lang="en-US" dirty="0"/>
              <a:t>Extension</a:t>
            </a:r>
          </a:p>
          <a:p>
            <a:pPr lvl="1"/>
            <a:r>
              <a:rPr lang="en-US" dirty="0"/>
              <a:t>Abduction</a:t>
            </a:r>
          </a:p>
          <a:p>
            <a:pPr lvl="1"/>
            <a:r>
              <a:rPr lang="en-US" dirty="0"/>
              <a:t>Adduction</a:t>
            </a:r>
          </a:p>
          <a:p>
            <a:pPr lvl="1"/>
            <a:r>
              <a:rPr lang="en-US" dirty="0"/>
              <a:t>Circumduction (limited)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1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Ligaments of MCP Joints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Capsule</a:t>
            </a:r>
            <a:endParaRPr lang="en-US" dirty="0"/>
          </a:p>
          <a:p>
            <a:pPr lvl="1"/>
            <a:r>
              <a:rPr lang="en-US" dirty="0"/>
              <a:t>Loose anteriorly</a:t>
            </a:r>
          </a:p>
          <a:p>
            <a:r>
              <a:rPr lang="en-US" b="1" dirty="0"/>
              <a:t>Collateral ligaments</a:t>
            </a:r>
            <a:endParaRPr lang="en-US" dirty="0"/>
          </a:p>
          <a:p>
            <a:pPr lvl="1"/>
            <a:r>
              <a:rPr lang="en-US" dirty="0"/>
              <a:t>Strong cord-like bands</a:t>
            </a:r>
          </a:p>
          <a:p>
            <a:pPr lvl="1"/>
            <a:r>
              <a:rPr lang="en-US" dirty="0"/>
              <a:t>Taut in flexion</a:t>
            </a:r>
          </a:p>
          <a:p>
            <a:pPr lvl="1"/>
            <a:r>
              <a:rPr lang="en-US" dirty="0"/>
              <a:t>Lax in extension</a:t>
            </a:r>
          </a:p>
          <a:p>
            <a:r>
              <a:rPr lang="en-US" b="1" dirty="0"/>
              <a:t>Palmar ligaments</a:t>
            </a:r>
            <a:endParaRPr lang="en-US" dirty="0"/>
          </a:p>
          <a:p>
            <a:pPr lvl="1"/>
            <a:r>
              <a:rPr lang="en-US" dirty="0" err="1"/>
              <a:t>Fibrocartilaginous</a:t>
            </a:r>
            <a:r>
              <a:rPr lang="en-US" dirty="0"/>
              <a:t> plates</a:t>
            </a:r>
          </a:p>
          <a:p>
            <a:r>
              <a:rPr lang="en-US" b="1" dirty="0"/>
              <a:t>Deep transverse metacarpal ligament</a:t>
            </a:r>
            <a:endParaRPr lang="en-US" dirty="0"/>
          </a:p>
          <a:p>
            <a:pPr lvl="1"/>
            <a:r>
              <a:rPr lang="en-US" dirty="0"/>
              <a:t>Connects heads of 2nd–5th metacarpals</a:t>
            </a:r>
          </a:p>
        </p:txBody>
      </p:sp>
    </p:spTree>
    <p:extLst>
      <p:ext uri="{BB962C8B-B14F-4D97-AF65-F5344CB8AC3E}">
        <p14:creationId xmlns:p14="http://schemas.microsoft.com/office/powerpoint/2010/main" val="426708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485029"/>
            <a:ext cx="683813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2"/>
            <a:ext cx="11266998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0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242</Words>
  <Application>Microsoft Office PowerPoint</Application>
  <PresentationFormat>Widescreen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ANATOMY THE UPPER LIMB</vt:lpstr>
      <vt:lpstr>Joints of the Hand</vt:lpstr>
      <vt:lpstr>PowerPoint Presentation</vt:lpstr>
      <vt:lpstr>Carpometacarpal Joints</vt:lpstr>
      <vt:lpstr>PowerPoint Presentation</vt:lpstr>
      <vt:lpstr>PowerPoint Presentation</vt:lpstr>
      <vt:lpstr>Metacarpophalangeal (MCP) Joints</vt:lpstr>
      <vt:lpstr>Ligaments of MCP Joints</vt:lpstr>
      <vt:lpstr>PowerPoint Presentation</vt:lpstr>
      <vt:lpstr>Movements at MCP Joints</vt:lpstr>
      <vt:lpstr>Continued </vt:lpstr>
      <vt:lpstr>Thumb MCP Joint</vt:lpstr>
      <vt:lpstr>Interphalangeal (IP) Joints</vt:lpstr>
      <vt:lpstr>PowerPoint Presentation</vt:lpstr>
      <vt:lpstr>Ligaments of IP Joints</vt:lpstr>
      <vt:lpstr>Movements at IP Joints</vt:lpstr>
      <vt:lpstr>Clinical Anatomy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6</cp:revision>
  <dcterms:created xsi:type="dcterms:W3CDTF">2026-01-14T17:47:23Z</dcterms:created>
  <dcterms:modified xsi:type="dcterms:W3CDTF">2026-01-14T18:41:31Z</dcterms:modified>
</cp:coreProperties>
</file>