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 </a:t>
            </a:r>
            <a:br>
              <a:rPr lang="en-US" b="1" dirty="0" smtClean="0"/>
            </a:br>
            <a:r>
              <a:rPr lang="en-US" b="1" dirty="0" smtClean="0"/>
              <a:t>THE UPPER LIMB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4" y="1415332"/>
            <a:ext cx="687249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60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322" y="488880"/>
            <a:ext cx="11266998" cy="5848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72" y="488880"/>
            <a:ext cx="68724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31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Synovial </a:t>
            </a:r>
            <a:r>
              <a:rPr lang="en-US" b="1" dirty="0" smtClean="0"/>
              <a:t>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lines the capsule and is attached to the margins of the articular surfaces.</a:t>
            </a:r>
          </a:p>
          <a:p>
            <a:r>
              <a:rPr lang="en-US" dirty="0"/>
              <a:t>The joint cavity does not communicate with that of the distal radioulnar joint or with the joint cavities of the </a:t>
            </a:r>
            <a:r>
              <a:rPr lang="en-US" dirty="0" err="1"/>
              <a:t>intercarpal</a:t>
            </a:r>
            <a:r>
              <a:rPr lang="en-US" dirty="0"/>
              <a:t> joints.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88880"/>
            <a:ext cx="68724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35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7" y="488881"/>
            <a:ext cx="11235193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72" y="488880"/>
            <a:ext cx="68724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66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Nerve </a:t>
            </a:r>
            <a:r>
              <a:rPr lang="en-US" b="1" dirty="0" smtClean="0"/>
              <a:t>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Anterior </a:t>
            </a:r>
            <a:r>
              <a:rPr lang="en-US" dirty="0"/>
              <a:t>interosseous nerve and the deep branch of the radial nerve.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88880"/>
            <a:ext cx="68724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63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following movements are possible:</a:t>
            </a:r>
          </a:p>
          <a:p>
            <a:pPr lvl="1"/>
            <a:r>
              <a:rPr lang="en-US" dirty="0"/>
              <a:t>Flexion</a:t>
            </a:r>
          </a:p>
          <a:p>
            <a:pPr lvl="1"/>
            <a:r>
              <a:rPr lang="en-US" dirty="0"/>
              <a:t>Extension</a:t>
            </a:r>
          </a:p>
          <a:p>
            <a:pPr lvl="1"/>
            <a:r>
              <a:rPr lang="en-US" dirty="0"/>
              <a:t>Abduction</a:t>
            </a:r>
          </a:p>
          <a:p>
            <a:pPr lvl="1"/>
            <a:r>
              <a:rPr lang="en-US" dirty="0"/>
              <a:t>Adduction</a:t>
            </a:r>
          </a:p>
          <a:p>
            <a:pPr lvl="1"/>
            <a:r>
              <a:rPr lang="en-US" dirty="0"/>
              <a:t>Circumduction</a:t>
            </a:r>
          </a:p>
          <a:p>
            <a:r>
              <a:rPr lang="en-US" dirty="0"/>
              <a:t>Rotation is not possible because the articular surfaces are ellipsoid shaped.</a:t>
            </a:r>
          </a:p>
          <a:p>
            <a:r>
              <a:rPr lang="en-US" dirty="0"/>
              <a:t>The movements of pronation and supination of the forearm compensate for the lack of rotation.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88880"/>
            <a:ext cx="68724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72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Flexion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Performed </a:t>
            </a:r>
            <a:r>
              <a:rPr lang="en-US" dirty="0"/>
              <a:t>by the flexor carpi </a:t>
            </a:r>
            <a:r>
              <a:rPr lang="en-US" dirty="0" err="1"/>
              <a:t>radialis</a:t>
            </a:r>
            <a:r>
              <a:rPr lang="en-US" dirty="0"/>
              <a:t>, flexor carpi </a:t>
            </a:r>
            <a:r>
              <a:rPr lang="en-US" dirty="0" err="1"/>
              <a:t>ulnaris</a:t>
            </a:r>
            <a:r>
              <a:rPr lang="en-US" dirty="0"/>
              <a:t>, and palmaris longus.</a:t>
            </a:r>
          </a:p>
          <a:p>
            <a:r>
              <a:rPr lang="en-US" dirty="0"/>
              <a:t>Assisted by the flexor </a:t>
            </a:r>
            <a:r>
              <a:rPr lang="en-US" dirty="0" err="1"/>
              <a:t>digitorum</a:t>
            </a:r>
            <a:r>
              <a:rPr lang="en-US" dirty="0"/>
              <a:t> </a:t>
            </a:r>
            <a:r>
              <a:rPr lang="en-US" dirty="0" err="1"/>
              <a:t>superficialis</a:t>
            </a:r>
            <a:r>
              <a:rPr lang="en-US" dirty="0"/>
              <a:t>, flexor </a:t>
            </a:r>
            <a:r>
              <a:rPr lang="en-US" dirty="0" err="1"/>
              <a:t>digitorum</a:t>
            </a:r>
            <a:r>
              <a:rPr lang="en-US" dirty="0"/>
              <a:t> </a:t>
            </a:r>
            <a:r>
              <a:rPr lang="en-US" dirty="0" err="1"/>
              <a:t>profundus</a:t>
            </a:r>
            <a:r>
              <a:rPr lang="en-US" dirty="0"/>
              <a:t>, and flexor </a:t>
            </a:r>
            <a:r>
              <a:rPr lang="en-US" dirty="0" err="1"/>
              <a:t>pollicis</a:t>
            </a:r>
            <a:r>
              <a:rPr lang="en-US" dirty="0"/>
              <a:t> longus.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88880"/>
            <a:ext cx="68724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93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88880"/>
            <a:ext cx="11179533" cy="5840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72" y="488880"/>
            <a:ext cx="68724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13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Performed </a:t>
            </a:r>
            <a:r>
              <a:rPr lang="en-US" dirty="0"/>
              <a:t>by the extensor carpi </a:t>
            </a:r>
            <a:r>
              <a:rPr lang="en-US" dirty="0" err="1"/>
              <a:t>radialis</a:t>
            </a:r>
            <a:r>
              <a:rPr lang="en-US" dirty="0"/>
              <a:t> longus, extensor carpi </a:t>
            </a:r>
            <a:r>
              <a:rPr lang="en-US" dirty="0" err="1"/>
              <a:t>radialis</a:t>
            </a:r>
            <a:r>
              <a:rPr lang="en-US" dirty="0"/>
              <a:t> brevis, and extensor carpi </a:t>
            </a:r>
            <a:r>
              <a:rPr lang="en-US" dirty="0" err="1"/>
              <a:t>ulnaris</a:t>
            </a:r>
            <a:r>
              <a:rPr lang="en-US" dirty="0"/>
              <a:t>.</a:t>
            </a:r>
          </a:p>
          <a:p>
            <a:r>
              <a:rPr lang="en-US" dirty="0"/>
              <a:t>Assisted by the extensor </a:t>
            </a:r>
            <a:r>
              <a:rPr lang="en-US" dirty="0" err="1"/>
              <a:t>digitorum</a:t>
            </a:r>
            <a:r>
              <a:rPr lang="en-US" dirty="0"/>
              <a:t>, extensor </a:t>
            </a:r>
            <a:r>
              <a:rPr lang="en-US" dirty="0" err="1"/>
              <a:t>indicis</a:t>
            </a:r>
            <a:r>
              <a:rPr lang="en-US" dirty="0"/>
              <a:t>, extensor </a:t>
            </a:r>
            <a:r>
              <a:rPr lang="en-US" dirty="0" err="1"/>
              <a:t>digiti</a:t>
            </a:r>
            <a:r>
              <a:rPr lang="en-US" dirty="0"/>
              <a:t> </a:t>
            </a:r>
            <a:r>
              <a:rPr lang="en-US" dirty="0" err="1"/>
              <a:t>minimi</a:t>
            </a:r>
            <a:r>
              <a:rPr lang="en-US" dirty="0"/>
              <a:t>, and extensor </a:t>
            </a:r>
            <a:r>
              <a:rPr lang="en-US" dirty="0" err="1"/>
              <a:t>pollicis</a:t>
            </a:r>
            <a:r>
              <a:rPr lang="en-US" dirty="0"/>
              <a:t> longus.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88880"/>
            <a:ext cx="68724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95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88880"/>
            <a:ext cx="11179533" cy="5840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72" y="488880"/>
            <a:ext cx="68724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91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Abduction &amp; Adduction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Abduction:</a:t>
            </a:r>
            <a:endParaRPr lang="en-US" dirty="0"/>
          </a:p>
          <a:p>
            <a:r>
              <a:rPr lang="en-US" dirty="0"/>
              <a:t>Performed by the flexor carpi </a:t>
            </a:r>
            <a:r>
              <a:rPr lang="en-US" dirty="0" err="1"/>
              <a:t>radialis</a:t>
            </a:r>
            <a:r>
              <a:rPr lang="en-US" dirty="0"/>
              <a:t> and the extensor carpi </a:t>
            </a:r>
            <a:r>
              <a:rPr lang="en-US" dirty="0" err="1"/>
              <a:t>radialis</a:t>
            </a:r>
            <a:r>
              <a:rPr lang="en-US" dirty="0"/>
              <a:t> longus and brevis.</a:t>
            </a:r>
          </a:p>
          <a:p>
            <a:r>
              <a:rPr lang="en-US" dirty="0"/>
              <a:t>Assisted by the abductor </a:t>
            </a:r>
            <a:r>
              <a:rPr lang="en-US" dirty="0" err="1"/>
              <a:t>pollicis</a:t>
            </a:r>
            <a:r>
              <a:rPr lang="en-US" dirty="0"/>
              <a:t> longus and extensor </a:t>
            </a:r>
            <a:r>
              <a:rPr lang="en-US" dirty="0" err="1"/>
              <a:t>pollicis</a:t>
            </a:r>
            <a:r>
              <a:rPr lang="en-US" dirty="0"/>
              <a:t> longus and brevis.</a:t>
            </a:r>
          </a:p>
          <a:p>
            <a:r>
              <a:rPr lang="en-US" b="1" dirty="0"/>
              <a:t>Adduction:</a:t>
            </a:r>
            <a:endParaRPr lang="en-US" dirty="0"/>
          </a:p>
          <a:p>
            <a:r>
              <a:rPr lang="en-US" dirty="0"/>
              <a:t>Performed by the flexor and extensor carpi </a:t>
            </a:r>
            <a:r>
              <a:rPr lang="en-US" dirty="0" err="1"/>
              <a:t>ulnaris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88880"/>
            <a:ext cx="68724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8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Wrist Joint (Radiocarpal Joint)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Articulation:</a:t>
            </a:r>
            <a:endParaRPr lang="en-US" dirty="0"/>
          </a:p>
          <a:p>
            <a:r>
              <a:rPr lang="en-US" dirty="0"/>
              <a:t>This joint is between the distal end of the radius and the articular disc proximally and the scaphoid, lunate, and triquetral bones distally.</a:t>
            </a:r>
          </a:p>
          <a:p>
            <a:r>
              <a:rPr lang="en-US" dirty="0"/>
              <a:t>The proximal articular surface forms an ellipsoid concave surface, which is adapted to the distal ellipsoid convex surface.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88880"/>
            <a:ext cx="68724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35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88880"/>
            <a:ext cx="11171583" cy="5880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72" y="488880"/>
            <a:ext cx="68724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65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wrist joint is essentially a synovial joint between the distal end of the radius and the proximal row of carpal bones.</a:t>
            </a:r>
          </a:p>
          <a:p>
            <a:r>
              <a:rPr lang="en-US" dirty="0"/>
              <a:t>The head of the ulna is separated from the carpal bones by the strong triangular </a:t>
            </a:r>
            <a:r>
              <a:rPr lang="en-US" dirty="0" err="1"/>
              <a:t>fibrocartilaginous</a:t>
            </a:r>
            <a:r>
              <a:rPr lang="en-US" dirty="0"/>
              <a:t> disc, which separates the wrist joint from the distal radioulnar joint.</a:t>
            </a:r>
          </a:p>
          <a:p>
            <a:r>
              <a:rPr lang="en-US" dirty="0"/>
              <a:t>The strong medial and lateral ligaments stabilize the joint.</a:t>
            </a:r>
          </a:p>
          <a:p>
            <a:r>
              <a:rPr lang="en-US" dirty="0"/>
              <a:t>Because the styloid process of the radius is longer than that of the ulna, abduction of the wrist joint is less extensive than adduction.</a:t>
            </a:r>
          </a:p>
          <a:p>
            <a:r>
              <a:rPr lang="en-US" dirty="0"/>
              <a:t>In flexion–extension movements, the hand can be flexed about 80° but extended to only about 45°.</a:t>
            </a:r>
          </a:p>
          <a:p>
            <a:r>
              <a:rPr lang="en-US" dirty="0"/>
              <a:t>Movement at the </a:t>
            </a:r>
            <a:r>
              <a:rPr lang="en-US" dirty="0" err="1"/>
              <a:t>midcarpal</a:t>
            </a:r>
            <a:r>
              <a:rPr lang="en-US" dirty="0"/>
              <a:t> joint (between the proximal and distal rows of carpal bones) increases the range of flexion.</a:t>
            </a:r>
          </a:p>
          <a:p>
            <a:r>
              <a:rPr lang="en-US" dirty="0"/>
              <a:t>A fall on an outstretched hand can strain the anterior ligament of the wrist joint, producing synovial effusion, joint pain, and limitation of movement.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88880"/>
            <a:ext cx="68724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84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Important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Anteriorly:</a:t>
            </a:r>
            <a:endParaRPr lang="en-US" dirty="0"/>
          </a:p>
          <a:p>
            <a:r>
              <a:rPr lang="en-US" dirty="0"/>
              <a:t>Tendons of the flexor </a:t>
            </a:r>
            <a:r>
              <a:rPr lang="en-US" dirty="0" err="1"/>
              <a:t>digitorum</a:t>
            </a:r>
            <a:r>
              <a:rPr lang="en-US" dirty="0"/>
              <a:t> </a:t>
            </a:r>
            <a:r>
              <a:rPr lang="en-US" dirty="0" err="1"/>
              <a:t>profundus</a:t>
            </a:r>
            <a:r>
              <a:rPr lang="en-US" dirty="0"/>
              <a:t> and </a:t>
            </a:r>
            <a:r>
              <a:rPr lang="en-US" dirty="0" err="1"/>
              <a:t>superficialis</a:t>
            </a:r>
            <a:endParaRPr lang="en-US" dirty="0"/>
          </a:p>
          <a:p>
            <a:r>
              <a:rPr lang="en-US" dirty="0"/>
              <a:t>Flexor </a:t>
            </a:r>
            <a:r>
              <a:rPr lang="en-US" dirty="0" err="1"/>
              <a:t>pollicis</a:t>
            </a:r>
            <a:r>
              <a:rPr lang="en-US" dirty="0"/>
              <a:t> longus</a:t>
            </a:r>
          </a:p>
          <a:p>
            <a:r>
              <a:rPr lang="en-US" dirty="0"/>
              <a:t>Flexor carpi </a:t>
            </a:r>
            <a:r>
              <a:rPr lang="en-US" dirty="0" err="1"/>
              <a:t>radialis</a:t>
            </a:r>
            <a:endParaRPr lang="en-US" dirty="0"/>
          </a:p>
          <a:p>
            <a:r>
              <a:rPr lang="en-US" dirty="0"/>
              <a:t>Flexor carpi </a:t>
            </a:r>
            <a:r>
              <a:rPr lang="en-US" dirty="0" err="1"/>
              <a:t>ulnaris</a:t>
            </a:r>
            <a:endParaRPr lang="en-US" dirty="0"/>
          </a:p>
          <a:p>
            <a:r>
              <a:rPr lang="en-US" dirty="0"/>
              <a:t>Median and ulnar nerves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88880"/>
            <a:ext cx="68724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56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7" y="488880"/>
            <a:ext cx="11243146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72" y="488880"/>
            <a:ext cx="68724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15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Posteriorly:</a:t>
            </a:r>
            <a:endParaRPr lang="en-US" dirty="0"/>
          </a:p>
          <a:p>
            <a:r>
              <a:rPr lang="en-US" dirty="0"/>
              <a:t>Tendons of the extensor carpi </a:t>
            </a:r>
            <a:r>
              <a:rPr lang="en-US" dirty="0" err="1"/>
              <a:t>ulnaris</a:t>
            </a:r>
            <a:endParaRPr lang="en-US" dirty="0"/>
          </a:p>
          <a:p>
            <a:r>
              <a:rPr lang="en-US" dirty="0"/>
              <a:t>Extensor </a:t>
            </a:r>
            <a:r>
              <a:rPr lang="en-US" dirty="0" err="1"/>
              <a:t>digiti</a:t>
            </a:r>
            <a:r>
              <a:rPr lang="en-US" dirty="0"/>
              <a:t> </a:t>
            </a:r>
            <a:r>
              <a:rPr lang="en-US" dirty="0" err="1"/>
              <a:t>minimi</a:t>
            </a:r>
            <a:endParaRPr lang="en-US" dirty="0"/>
          </a:p>
          <a:p>
            <a:r>
              <a:rPr lang="en-US" dirty="0"/>
              <a:t>Extensor </a:t>
            </a:r>
            <a:r>
              <a:rPr lang="en-US" dirty="0" err="1"/>
              <a:t>digitorum</a:t>
            </a:r>
            <a:endParaRPr lang="en-US" dirty="0"/>
          </a:p>
          <a:p>
            <a:r>
              <a:rPr lang="en-US" dirty="0"/>
              <a:t>Extensor </a:t>
            </a:r>
            <a:r>
              <a:rPr lang="en-US" dirty="0" err="1"/>
              <a:t>indicis</a:t>
            </a:r>
            <a:endParaRPr lang="en-US" dirty="0"/>
          </a:p>
          <a:p>
            <a:r>
              <a:rPr lang="en-US" dirty="0"/>
              <a:t>Extensor carpi </a:t>
            </a:r>
            <a:r>
              <a:rPr lang="en-US" dirty="0" err="1"/>
              <a:t>radialis</a:t>
            </a:r>
            <a:r>
              <a:rPr lang="en-US" dirty="0"/>
              <a:t> longus and brevis</a:t>
            </a:r>
          </a:p>
          <a:p>
            <a:r>
              <a:rPr lang="en-US" dirty="0"/>
              <a:t>Extensor </a:t>
            </a:r>
            <a:r>
              <a:rPr lang="en-US" dirty="0" err="1"/>
              <a:t>pollicis</a:t>
            </a:r>
            <a:r>
              <a:rPr lang="en-US" dirty="0"/>
              <a:t> longus and brevis</a:t>
            </a:r>
          </a:p>
          <a:p>
            <a:r>
              <a:rPr lang="en-US" dirty="0"/>
              <a:t>Abductor </a:t>
            </a:r>
            <a:r>
              <a:rPr lang="en-US" dirty="0" err="1"/>
              <a:t>pollicis</a:t>
            </a:r>
            <a:r>
              <a:rPr lang="en-US" dirty="0"/>
              <a:t> longus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88880"/>
            <a:ext cx="68724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16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7" y="564543"/>
            <a:ext cx="11187485" cy="5796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72" y="488880"/>
            <a:ext cx="68724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21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Medially:</a:t>
            </a:r>
            <a:endParaRPr lang="en-US" dirty="0"/>
          </a:p>
          <a:p>
            <a:r>
              <a:rPr lang="en-US" dirty="0"/>
              <a:t>Posterior cutaneous branch of the ulnar </a:t>
            </a:r>
            <a:r>
              <a:rPr lang="en-US" dirty="0" smtClean="0"/>
              <a:t>nerve</a:t>
            </a:r>
          </a:p>
          <a:p>
            <a:r>
              <a:rPr lang="en-US" b="1" dirty="0"/>
              <a:t>Laterally:</a:t>
            </a:r>
            <a:endParaRPr lang="en-US" dirty="0"/>
          </a:p>
          <a:p>
            <a:r>
              <a:rPr lang="en-US" dirty="0"/>
              <a:t>Radial artery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88880"/>
            <a:ext cx="68724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1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8881"/>
            <a:ext cx="11211339" cy="5864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72" y="488880"/>
            <a:ext cx="68724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97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8880"/>
            <a:ext cx="11187486" cy="58403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72" y="488880"/>
            <a:ext cx="68724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29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88879"/>
            <a:ext cx="11203388" cy="5880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72" y="488880"/>
            <a:ext cx="68724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27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0" y="488880"/>
            <a:ext cx="11163631" cy="5824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72" y="488880"/>
            <a:ext cx="68724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96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6" y="488880"/>
            <a:ext cx="11171583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72" y="488880"/>
            <a:ext cx="68724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40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Synovial </a:t>
            </a:r>
            <a:r>
              <a:rPr lang="en-US" dirty="0"/>
              <a:t>ellipsoid joint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Biaxial </a:t>
            </a:r>
            <a:r>
              <a:rPr lang="en-US" dirty="0"/>
              <a:t>synovial joint where an oval-shaped bone end fits into an elliptical cavity, allowing movement in two planes (flexion/extension, abduction/adduction), but limited rotation, seen in the wrist and knuckles (metacarpophalangeal joints)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88880"/>
            <a:ext cx="68724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0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8881"/>
            <a:ext cx="11227242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72" y="488880"/>
            <a:ext cx="68724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25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Capsule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Encloses </a:t>
            </a:r>
            <a:r>
              <a:rPr lang="en-US" dirty="0"/>
              <a:t>the joint and is attached above to the distal ends of the radius and ulna and below to the proximal row of carpal bones.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88880"/>
            <a:ext cx="68724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5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8880"/>
            <a:ext cx="11203388" cy="5848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72" y="488880"/>
            <a:ext cx="68724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50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Ligaments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Anterior </a:t>
            </a:r>
            <a:r>
              <a:rPr lang="en-US" dirty="0"/>
              <a:t>and posterior ligaments strengthen the capsule.</a:t>
            </a:r>
          </a:p>
          <a:p>
            <a:r>
              <a:rPr lang="en-US" dirty="0"/>
              <a:t>The medial ligament is attached to the styloid process of the ulna and to the triquetral bone.</a:t>
            </a:r>
          </a:p>
          <a:p>
            <a:r>
              <a:rPr lang="en-US" dirty="0"/>
              <a:t>The lateral ligament is attached to the styloid process of the radius and to the scaphoid bone.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88880"/>
            <a:ext cx="68724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85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610</Words>
  <Application>Microsoft Office PowerPoint</Application>
  <PresentationFormat>Widescreen</PresentationFormat>
  <Paragraphs>72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Garamond</vt:lpstr>
      <vt:lpstr>Organic</vt:lpstr>
      <vt:lpstr>ANATOMY  THE UPPER LIMB</vt:lpstr>
      <vt:lpstr>Wrist Joint (Radiocarpal Joint)</vt:lpstr>
      <vt:lpstr>PowerPoint Presentation</vt:lpstr>
      <vt:lpstr>PowerPoint Presentation</vt:lpstr>
      <vt:lpstr>Type</vt:lpstr>
      <vt:lpstr>PowerPoint Presentation</vt:lpstr>
      <vt:lpstr>Capsule</vt:lpstr>
      <vt:lpstr>PowerPoint Presentation</vt:lpstr>
      <vt:lpstr>Ligaments</vt:lpstr>
      <vt:lpstr>PowerPoint Presentation</vt:lpstr>
      <vt:lpstr>Synovial membrane</vt:lpstr>
      <vt:lpstr>PowerPoint Presentation</vt:lpstr>
      <vt:lpstr>Nerve supply</vt:lpstr>
      <vt:lpstr>Movements</vt:lpstr>
      <vt:lpstr>Flexion</vt:lpstr>
      <vt:lpstr>PowerPoint Presentation</vt:lpstr>
      <vt:lpstr>Extension</vt:lpstr>
      <vt:lpstr>PowerPoint Presentation</vt:lpstr>
      <vt:lpstr>Abduction &amp; Adduction </vt:lpstr>
      <vt:lpstr>PowerPoint Presentation</vt:lpstr>
      <vt:lpstr>Clinical Notes</vt:lpstr>
      <vt:lpstr>Important Relations</vt:lpstr>
      <vt:lpstr>PowerPoint Presentation</vt:lpstr>
      <vt:lpstr>Continued </vt:lpstr>
      <vt:lpstr>PowerPoint Presentation</vt:lpstr>
      <vt:lpstr>Continued 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 THE UPPER LIMB</dc:title>
  <dc:creator>Moorche</dc:creator>
  <cp:lastModifiedBy>Moorche</cp:lastModifiedBy>
  <cp:revision>7</cp:revision>
  <dcterms:created xsi:type="dcterms:W3CDTF">2026-01-13T09:40:03Z</dcterms:created>
  <dcterms:modified xsi:type="dcterms:W3CDTF">2026-01-13T10:38:55Z</dcterms:modified>
</cp:coreProperties>
</file>