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90" r:id="rId4"/>
    <p:sldId id="291" r:id="rId5"/>
    <p:sldId id="292" r:id="rId6"/>
    <p:sldId id="284" r:id="rId7"/>
    <p:sldId id="293" r:id="rId8"/>
    <p:sldId id="295" r:id="rId9"/>
    <p:sldId id="294" r:id="rId10"/>
    <p:sldId id="285" r:id="rId11"/>
    <p:sldId id="286" r:id="rId12"/>
    <p:sldId id="283" r:id="rId13"/>
    <p:sldId id="28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701125"/>
            <a:ext cx="6815669" cy="1515533"/>
          </a:xfrm>
        </p:spPr>
        <p:txBody>
          <a:bodyPr/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b="1" dirty="0"/>
              <a:t>Acculturation and Diffusion</a:t>
            </a:r>
            <a:r>
              <a:rPr lang="en-US" dirty="0"/>
              <a:t/>
            </a:r>
            <a:br>
              <a:rPr lang="en-US" dirty="0"/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 PSYCHOLOGY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n-US" b="1" dirty="0"/>
              <a:t>Key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 smtClean="0"/>
              <a:t>Acculturation </a:t>
            </a:r>
            <a:r>
              <a:rPr lang="en-US" dirty="0"/>
              <a:t>focuses on individual or group adaptation, while diffusion emphasizes the broader spread of cultural elements.</a:t>
            </a:r>
          </a:p>
          <a:p>
            <a:pPr fontAlgn="t"/>
            <a:r>
              <a:rPr lang="en-US" dirty="0"/>
              <a:t>Acculturation may lead to a change in identity, whereas diffusion does not necessarily alter the identity of the originating culture.</a:t>
            </a:r>
          </a:p>
          <a:p>
            <a:pPr fontAlgn="t"/>
            <a:r>
              <a:rPr lang="en-US" dirty="0"/>
              <a:t>Both processes are essential for understanding cultural dynamics and the evolution of societies.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3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sp>
        <p:nvSpPr>
          <p:cNvPr id="6" name="AutoShape 4" descr="blob:https://web.whatsapp.com/15c8a686-1ccf-4544-a312-9c8ea6fb5ce1"/>
          <p:cNvSpPr>
            <a:spLocks noChangeAspect="1" noChangeArrowheads="1"/>
          </p:cNvSpPr>
          <p:nvPr/>
        </p:nvSpPr>
        <p:spPr bwMode="auto">
          <a:xfrm>
            <a:off x="0" y="213359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0" y="1420836"/>
            <a:ext cx="4356893" cy="46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28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n-US" b="1" dirty="0"/>
              <a:t>Acculturation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 smtClean="0"/>
              <a:t>Refers </a:t>
            </a:r>
            <a:r>
              <a:rPr lang="en-US" dirty="0"/>
              <a:t>to the process by which individuals or groups adopt the cultural traits or social patterns of another group.</a:t>
            </a:r>
          </a:p>
          <a:p>
            <a:pPr fontAlgn="t"/>
            <a:r>
              <a:rPr lang="en-US" dirty="0"/>
              <a:t>Often occurs when different cultures come into contact, such as through migration, colonization, or globalization.</a:t>
            </a:r>
          </a:p>
          <a:p>
            <a:pPr fontAlgn="t"/>
            <a:r>
              <a:rPr lang="en-US" dirty="0"/>
              <a:t>Can involve changes in language, customs, values, and social practices.</a:t>
            </a:r>
          </a:p>
          <a:p>
            <a:pPr fontAlgn="t"/>
            <a:r>
              <a:rPr lang="en-US" dirty="0"/>
              <a:t>Typically affects minority groups more than dominant cultures.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2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Acculturation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t">
              <a:buNone/>
            </a:pPr>
            <a:r>
              <a:rPr lang="en-US" b="1" dirty="0"/>
              <a:t>Key Features</a:t>
            </a:r>
            <a:endParaRPr lang="en-US" dirty="0"/>
          </a:p>
          <a:p>
            <a:pPr fontAlgn="t"/>
            <a:r>
              <a:rPr lang="en-US" dirty="0"/>
              <a:t>	Involves two or more cultures</a:t>
            </a:r>
          </a:p>
          <a:p>
            <a:pPr fontAlgn="t"/>
            <a:r>
              <a:rPr lang="en-US" dirty="0"/>
              <a:t>	Occurs through direct contact</a:t>
            </a:r>
          </a:p>
          <a:p>
            <a:pPr fontAlgn="t"/>
            <a:r>
              <a:rPr lang="en-US" dirty="0"/>
              <a:t>	Change is usually gradual</a:t>
            </a:r>
          </a:p>
          <a:p>
            <a:pPr fontAlgn="t"/>
            <a:r>
              <a:rPr lang="en-US" dirty="0"/>
              <a:t>	Original culture is not completely lost</a:t>
            </a:r>
          </a:p>
          <a:p>
            <a:pPr fontAlgn="t"/>
            <a:r>
              <a:rPr lang="en-US" dirty="0"/>
              <a:t>	Can be voluntary or forced</a:t>
            </a:r>
          </a:p>
        </p:txBody>
      </p:sp>
    </p:spTree>
    <p:extLst>
      <p:ext uri="{BB962C8B-B14F-4D97-AF65-F5344CB8AC3E}">
        <p14:creationId xmlns:p14="http://schemas.microsoft.com/office/powerpoint/2010/main" val="3122730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Examples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dirty="0" smtClean="0"/>
              <a:t>Tribal </a:t>
            </a:r>
            <a:r>
              <a:rPr lang="en-US" dirty="0"/>
              <a:t>communities adopting modern education but keeping traditional customs</a:t>
            </a:r>
          </a:p>
          <a:p>
            <a:pPr fontAlgn="t"/>
            <a:r>
              <a:rPr lang="en-US" dirty="0"/>
              <a:t>Immigrants learning a new language while following their native traditions</a:t>
            </a:r>
          </a:p>
          <a:p>
            <a:pPr fontAlgn="t"/>
            <a:r>
              <a:rPr lang="en-US" dirty="0"/>
              <a:t>Indian society adopting Western dress styles alongside traditional clothing</a:t>
            </a:r>
          </a:p>
        </p:txBody>
      </p:sp>
    </p:spTree>
    <p:extLst>
      <p:ext uri="{BB962C8B-B14F-4D97-AF65-F5344CB8AC3E}">
        <p14:creationId xmlns:p14="http://schemas.microsoft.com/office/powerpoint/2010/main" val="360263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b="1" dirty="0"/>
              <a:t>Assimilation</a:t>
            </a:r>
            <a:r>
              <a:rPr lang="en-US" dirty="0"/>
              <a:t> – Minority culture is absorbed into dominant culture</a:t>
            </a:r>
          </a:p>
          <a:p>
            <a:pPr fontAlgn="t"/>
            <a:r>
              <a:rPr lang="en-US" b="1" dirty="0"/>
              <a:t>Integration </a:t>
            </a:r>
            <a:r>
              <a:rPr lang="en-US" dirty="0"/>
              <a:t>– Both cultures coexist and influence each other</a:t>
            </a:r>
          </a:p>
          <a:p>
            <a:pPr fontAlgn="t"/>
            <a:r>
              <a:rPr lang="en-US" b="1" dirty="0"/>
              <a:t>Separation – </a:t>
            </a:r>
            <a:r>
              <a:rPr lang="en-US" dirty="0"/>
              <a:t>Group rejects dominant culture</a:t>
            </a:r>
          </a:p>
          <a:p>
            <a:pPr fontAlgn="t"/>
            <a:r>
              <a:rPr lang="en-US" b="1" dirty="0"/>
              <a:t>Marginalization </a:t>
            </a:r>
            <a:r>
              <a:rPr lang="en-US" dirty="0"/>
              <a:t>– Loss of both original and dominant cultures</a:t>
            </a:r>
          </a:p>
          <a:p>
            <a:pPr marL="0" indent="0" fontAlgn="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5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n-US" b="1" dirty="0"/>
              <a:t>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 smtClean="0"/>
              <a:t>Involves </a:t>
            </a:r>
            <a:r>
              <a:rPr lang="en-US" dirty="0"/>
              <a:t>the spread of cultural elements, such as ideas, technologies, or practices, from one society to another.</a:t>
            </a:r>
          </a:p>
          <a:p>
            <a:pPr fontAlgn="t"/>
            <a:r>
              <a:rPr lang="en-US" dirty="0"/>
              <a:t>Can occur through various means, including trade, communication, and social interaction.</a:t>
            </a:r>
          </a:p>
          <a:p>
            <a:pPr fontAlgn="t"/>
            <a:r>
              <a:rPr lang="en-US" dirty="0"/>
              <a:t>Diffusion can be direct (between cultures in close proximity) or indirect (through intermediaries).</a:t>
            </a:r>
          </a:p>
          <a:p>
            <a:pPr fontAlgn="t"/>
            <a:r>
              <a:rPr lang="en-US" dirty="0"/>
              <a:t>It plays a significant role in cultural change and innovation.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b="1" dirty="0"/>
              <a:t>Key Features</a:t>
            </a:r>
            <a:endParaRPr lang="en-US" dirty="0"/>
          </a:p>
          <a:p>
            <a:pPr fontAlgn="t"/>
            <a:r>
              <a:rPr lang="en-US" dirty="0"/>
              <a:t>Cultural elements spread across societies</a:t>
            </a:r>
          </a:p>
          <a:p>
            <a:pPr fontAlgn="t"/>
            <a:r>
              <a:rPr lang="en-US" dirty="0"/>
              <a:t>May occur with or without direct contact</a:t>
            </a:r>
          </a:p>
          <a:p>
            <a:pPr fontAlgn="t"/>
            <a:r>
              <a:rPr lang="en-US" dirty="0"/>
              <a:t>Can be slow or rapid</a:t>
            </a:r>
          </a:p>
          <a:p>
            <a:r>
              <a:rPr lang="en-US" dirty="0"/>
              <a:t>Leads to cultural similarity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30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Diffusion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b="1" dirty="0"/>
              <a:t>Examples</a:t>
            </a:r>
            <a:endParaRPr lang="en-US" dirty="0"/>
          </a:p>
          <a:p>
            <a:pPr fontAlgn="t"/>
            <a:r>
              <a:rPr lang="en-US" dirty="0"/>
              <a:t>Spread of yoga from India to other countries</a:t>
            </a:r>
          </a:p>
          <a:p>
            <a:pPr fontAlgn="t"/>
            <a:r>
              <a:rPr lang="en-US" dirty="0"/>
              <a:t>Use of smartphones worldwide</a:t>
            </a:r>
          </a:p>
          <a:p>
            <a:pPr fontAlgn="t"/>
            <a:r>
              <a:rPr lang="en-US" dirty="0"/>
              <a:t>Fast food culture spreading globally</a:t>
            </a:r>
          </a:p>
        </p:txBody>
      </p:sp>
    </p:spTree>
    <p:extLst>
      <p:ext uri="{BB962C8B-B14F-4D97-AF65-F5344CB8AC3E}">
        <p14:creationId xmlns:p14="http://schemas.microsoft.com/office/powerpoint/2010/main" val="397296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n-US" b="1" dirty="0"/>
              <a:t>Types of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US" dirty="0" smtClean="0"/>
              <a:t>1</a:t>
            </a:r>
            <a:r>
              <a:rPr lang="en-US" dirty="0"/>
              <a:t>.	Direct Diffusion – Through direct contact</a:t>
            </a:r>
          </a:p>
          <a:p>
            <a:pPr fontAlgn="t"/>
            <a:r>
              <a:rPr lang="en-US" dirty="0"/>
              <a:t>Example: Trade between countries</a:t>
            </a:r>
          </a:p>
          <a:p>
            <a:pPr marL="0" indent="0" fontAlgn="t">
              <a:buNone/>
            </a:pPr>
            <a:r>
              <a:rPr lang="en-US" dirty="0" smtClean="0"/>
              <a:t>2</a:t>
            </a:r>
            <a:r>
              <a:rPr lang="en-US" dirty="0"/>
              <a:t>.	Indirect Diffusion – Through intermediaries</a:t>
            </a:r>
          </a:p>
          <a:p>
            <a:pPr fontAlgn="t"/>
            <a:r>
              <a:rPr lang="en-US" dirty="0"/>
              <a:t>Example: Cultural traits spread via media</a:t>
            </a:r>
          </a:p>
          <a:p>
            <a:pPr marL="0" indent="0" fontAlgn="t">
              <a:buNone/>
            </a:pPr>
            <a:r>
              <a:rPr lang="en-US" dirty="0" smtClean="0"/>
              <a:t>3</a:t>
            </a:r>
            <a:r>
              <a:rPr lang="en-US" dirty="0"/>
              <a:t>.	Forced Diffusion – One culture imposes traits on another</a:t>
            </a:r>
          </a:p>
          <a:p>
            <a:pPr fontAlgn="t"/>
            <a:r>
              <a:rPr lang="en-US" dirty="0"/>
              <a:t>Example: Colonial rule</a:t>
            </a:r>
          </a:p>
        </p:txBody>
      </p:sp>
    </p:spTree>
    <p:extLst>
      <p:ext uri="{BB962C8B-B14F-4D97-AF65-F5344CB8AC3E}">
        <p14:creationId xmlns:p14="http://schemas.microsoft.com/office/powerpoint/2010/main" val="3704921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</TotalTime>
  <Words>306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Organic</vt:lpstr>
      <vt:lpstr>  Acculturation and Diffusion </vt:lpstr>
      <vt:lpstr>Acculturation</vt:lpstr>
      <vt:lpstr>Acculturation</vt:lpstr>
      <vt:lpstr>Examples </vt:lpstr>
      <vt:lpstr>Types</vt:lpstr>
      <vt:lpstr>Diffusion</vt:lpstr>
      <vt:lpstr>Diffusion</vt:lpstr>
      <vt:lpstr>Diffusion</vt:lpstr>
      <vt:lpstr>Types of Diffusion</vt:lpstr>
      <vt:lpstr>Key Differences</vt:lpstr>
      <vt:lpstr>PowerPoint Presentation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12</cp:revision>
  <dcterms:created xsi:type="dcterms:W3CDTF">2025-12-02T09:03:41Z</dcterms:created>
  <dcterms:modified xsi:type="dcterms:W3CDTF">2026-01-07T04:59:06Z</dcterms:modified>
</cp:coreProperties>
</file>