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1423283"/>
            <a:ext cx="655443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304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500932"/>
            <a:ext cx="655443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c) Situation-related Factors</a:t>
            </a:r>
          </a:p>
          <a:p>
            <a:r>
              <a:rPr lang="en-US" dirty="0"/>
              <a:t>Time</a:t>
            </a:r>
          </a:p>
          <a:p>
            <a:r>
              <a:rPr lang="en-US" dirty="0"/>
              <a:t>Work setting</a:t>
            </a:r>
          </a:p>
          <a:p>
            <a:r>
              <a:rPr lang="en-US" dirty="0"/>
              <a:t>Social environment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A joke perceived as funny among friends but inappropriate in a meeting.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295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500932"/>
            <a:ext cx="655443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Perceptual Errors (Biases)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a</a:t>
            </a:r>
            <a:r>
              <a:rPr lang="en-US" b="1" dirty="0"/>
              <a:t>) Halo Effect</a:t>
            </a:r>
          </a:p>
          <a:p>
            <a:r>
              <a:rPr lang="en-US" dirty="0"/>
              <a:t>Overall impression influences specific judgments.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A well-dressed employee is assumed to be more competent.</a:t>
            </a:r>
          </a:p>
          <a:p>
            <a:r>
              <a:rPr lang="en-US" b="1" dirty="0"/>
              <a:t>b) Stereotyping</a:t>
            </a:r>
          </a:p>
          <a:p>
            <a:r>
              <a:rPr lang="en-US" dirty="0"/>
              <a:t>Judging based on group characteristics.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Assuming engineers are poor communicators.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703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500932"/>
            <a:ext cx="655443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c) Selective Perception</a:t>
            </a:r>
          </a:p>
          <a:p>
            <a:r>
              <a:rPr lang="en-US" dirty="0"/>
              <a:t>Seeing only what supports our beliefs.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Ignoring positive feedback and focusing only on criticism.</a:t>
            </a:r>
          </a:p>
          <a:p>
            <a:r>
              <a:rPr lang="en-US" b="1" dirty="0"/>
              <a:t>d) Projection</a:t>
            </a:r>
          </a:p>
          <a:p>
            <a:r>
              <a:rPr lang="en-US" dirty="0"/>
              <a:t>Attributing one’s own traits to others.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A dishonest person suspecting others of dishonesty.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403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500932"/>
            <a:ext cx="655443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6. Importance of Perception in </a:t>
            </a:r>
            <a:r>
              <a:rPr lang="en-US" b="1" dirty="0" err="1"/>
              <a:t>Behavioural</a:t>
            </a:r>
            <a:r>
              <a:rPr lang="en-US" b="1" dirty="0"/>
              <a:t> </a:t>
            </a:r>
            <a:r>
              <a:rPr lang="en-US" b="1" dirty="0" smtClean="0"/>
              <a:t>Sciences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Helps </a:t>
            </a:r>
            <a:r>
              <a:rPr lang="en-US" dirty="0"/>
              <a:t>understand </a:t>
            </a:r>
            <a:r>
              <a:rPr lang="en-US" b="1" dirty="0"/>
              <a:t>human behavior</a:t>
            </a:r>
            <a:endParaRPr lang="en-US" dirty="0"/>
          </a:p>
          <a:p>
            <a:r>
              <a:rPr lang="en-US" dirty="0"/>
              <a:t>Improves </a:t>
            </a:r>
            <a:r>
              <a:rPr lang="en-US" b="1" dirty="0"/>
              <a:t>communication</a:t>
            </a:r>
            <a:endParaRPr lang="en-US" dirty="0"/>
          </a:p>
          <a:p>
            <a:r>
              <a:rPr lang="en-US" dirty="0"/>
              <a:t>Reduces </a:t>
            </a:r>
            <a:r>
              <a:rPr lang="en-US" b="1" dirty="0"/>
              <a:t>conflicts</a:t>
            </a:r>
            <a:endParaRPr lang="en-US" dirty="0"/>
          </a:p>
          <a:p>
            <a:r>
              <a:rPr lang="en-US" dirty="0"/>
              <a:t>Enhances </a:t>
            </a:r>
            <a:r>
              <a:rPr lang="en-US" b="1" dirty="0"/>
              <a:t>decision-making</a:t>
            </a:r>
            <a:endParaRPr lang="en-US" dirty="0"/>
          </a:p>
          <a:p>
            <a:r>
              <a:rPr lang="en-US" dirty="0"/>
              <a:t>Important in fields like:</a:t>
            </a:r>
          </a:p>
          <a:p>
            <a:pPr lvl="1"/>
            <a:r>
              <a:rPr lang="en-US" dirty="0"/>
              <a:t>Management</a:t>
            </a:r>
          </a:p>
          <a:p>
            <a:pPr lvl="1"/>
            <a:r>
              <a:rPr lang="en-US" dirty="0"/>
              <a:t>Psychology</a:t>
            </a:r>
          </a:p>
          <a:p>
            <a:pPr lvl="1"/>
            <a:r>
              <a:rPr lang="en-US" dirty="0"/>
              <a:t>Education</a:t>
            </a:r>
          </a:p>
          <a:p>
            <a:pPr lvl="1"/>
            <a:r>
              <a:rPr lang="en-US" dirty="0"/>
              <a:t>Marketing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Managers understanding employee perception can improve motivation.</a:t>
            </a:r>
          </a:p>
        </p:txBody>
      </p:sp>
    </p:spTree>
    <p:extLst>
      <p:ext uri="{BB962C8B-B14F-4D97-AF65-F5344CB8AC3E}">
        <p14:creationId xmlns:p14="http://schemas.microsoft.com/office/powerpoint/2010/main" val="221037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500932"/>
            <a:ext cx="655443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7. Perception in Everyday Life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Influences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Relationships</a:t>
            </a:r>
          </a:p>
          <a:p>
            <a:pPr lvl="1"/>
            <a:r>
              <a:rPr lang="en-US" dirty="0"/>
              <a:t>Workplace behavior</a:t>
            </a:r>
          </a:p>
          <a:p>
            <a:pPr lvl="1"/>
            <a:r>
              <a:rPr lang="en-US" dirty="0"/>
              <a:t>Consumer choices</a:t>
            </a:r>
          </a:p>
          <a:p>
            <a:r>
              <a:rPr lang="en-US" dirty="0"/>
              <a:t>Misperception can lead to misunderstanding and conflict.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A customer perceives slow service as poor quality, even if food is good.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768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500932"/>
            <a:ext cx="655443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0" y="982132"/>
            <a:ext cx="11107972" cy="541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960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500932"/>
            <a:ext cx="655443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3" y="982131"/>
            <a:ext cx="11211338" cy="537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775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500932"/>
            <a:ext cx="655443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Perception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Meaning of Perception</a:t>
            </a:r>
          </a:p>
          <a:p>
            <a:r>
              <a:rPr lang="en-US" dirty="0"/>
              <a:t>Perception is the </a:t>
            </a:r>
            <a:r>
              <a:rPr lang="en-US" b="1" dirty="0"/>
              <a:t>process by which individuals select, organize, and interpret sensory information</a:t>
            </a:r>
            <a:r>
              <a:rPr lang="en-US" dirty="0"/>
              <a:t> to give meaning to their environment.</a:t>
            </a:r>
          </a:p>
          <a:p>
            <a:r>
              <a:rPr lang="en-US" dirty="0"/>
              <a:t>It explains </a:t>
            </a:r>
            <a:r>
              <a:rPr lang="en-US" b="1" dirty="0"/>
              <a:t>how we see, hear, feel, and understand the world</a:t>
            </a:r>
            <a:r>
              <a:rPr lang="en-US" dirty="0"/>
              <a:t> around us.</a:t>
            </a:r>
          </a:p>
          <a:p>
            <a:r>
              <a:rPr lang="en-US" dirty="0"/>
              <a:t>Perception is </a:t>
            </a:r>
            <a:r>
              <a:rPr lang="en-US" b="1" dirty="0"/>
              <a:t>subjective</a:t>
            </a:r>
            <a:r>
              <a:rPr lang="en-US" dirty="0"/>
              <a:t>, meaning different people can perceive the same situation differently.</a:t>
            </a:r>
          </a:p>
        </p:txBody>
      </p:sp>
    </p:spTree>
    <p:extLst>
      <p:ext uri="{BB962C8B-B14F-4D97-AF65-F5344CB8AC3E}">
        <p14:creationId xmlns:p14="http://schemas.microsoft.com/office/powerpoint/2010/main" val="826083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500932"/>
            <a:ext cx="655443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Two employees receive the same feedback.</a:t>
            </a:r>
          </a:p>
          <a:p>
            <a:pPr lvl="1"/>
            <a:r>
              <a:rPr lang="en-US" dirty="0"/>
              <a:t>One perceives it as </a:t>
            </a:r>
            <a:r>
              <a:rPr lang="en-US" b="1" dirty="0"/>
              <a:t>constructive guidance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 other perceives it as </a:t>
            </a:r>
            <a:r>
              <a:rPr lang="en-US" b="1" dirty="0"/>
              <a:t>personal criticism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8079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500932"/>
            <a:ext cx="655443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Nature of Perception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Perception </a:t>
            </a:r>
            <a:r>
              <a:rPr lang="en-US" dirty="0"/>
              <a:t>is a </a:t>
            </a:r>
            <a:r>
              <a:rPr lang="en-US" b="1" dirty="0"/>
              <a:t>psychological process</a:t>
            </a:r>
            <a:r>
              <a:rPr lang="en-US" dirty="0"/>
              <a:t>, not just sensing.</a:t>
            </a:r>
          </a:p>
          <a:p>
            <a:r>
              <a:rPr lang="en-US" dirty="0"/>
              <a:t>It is influenced by:</a:t>
            </a:r>
          </a:p>
          <a:p>
            <a:pPr lvl="1"/>
            <a:r>
              <a:rPr lang="en-US" dirty="0"/>
              <a:t>Past experiences</a:t>
            </a:r>
          </a:p>
          <a:p>
            <a:pPr lvl="1"/>
            <a:r>
              <a:rPr lang="en-US" dirty="0"/>
              <a:t>Attitudes and beliefs</a:t>
            </a:r>
          </a:p>
          <a:p>
            <a:pPr lvl="1"/>
            <a:r>
              <a:rPr lang="en-US" dirty="0"/>
              <a:t>Expectations</a:t>
            </a:r>
          </a:p>
          <a:p>
            <a:pPr lvl="1"/>
            <a:r>
              <a:rPr lang="en-US" dirty="0"/>
              <a:t>Cultural background</a:t>
            </a:r>
          </a:p>
          <a:p>
            <a:r>
              <a:rPr lang="en-US" dirty="0"/>
              <a:t>Perception differs from reality; it is </a:t>
            </a:r>
            <a:r>
              <a:rPr lang="en-US" b="1" dirty="0"/>
              <a:t>what we think reality is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697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500932"/>
            <a:ext cx="655443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strict teacher may be perceived as:</a:t>
            </a:r>
          </a:p>
          <a:p>
            <a:pPr lvl="1"/>
            <a:r>
              <a:rPr lang="en-US" dirty="0"/>
              <a:t>“Disciplined” by some students</a:t>
            </a:r>
          </a:p>
          <a:p>
            <a:pPr lvl="1"/>
            <a:r>
              <a:rPr lang="en-US" dirty="0"/>
              <a:t>“Harsh” by others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692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500932"/>
            <a:ext cx="655443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Process of Perception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7348" y="2620543"/>
            <a:ext cx="9601196" cy="331893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Perception </a:t>
            </a:r>
            <a:r>
              <a:rPr lang="en-US" dirty="0"/>
              <a:t>occurs in </a:t>
            </a:r>
            <a:r>
              <a:rPr lang="en-US" b="1" dirty="0"/>
              <a:t>three main stages</a:t>
            </a:r>
            <a:r>
              <a:rPr lang="en-US" dirty="0"/>
              <a:t>:</a:t>
            </a:r>
          </a:p>
          <a:p>
            <a:r>
              <a:rPr lang="en-US" b="1" dirty="0"/>
              <a:t>a) Selection</a:t>
            </a:r>
          </a:p>
          <a:p>
            <a:r>
              <a:rPr lang="en-US" dirty="0"/>
              <a:t>We selectively notice certain stimuli while ignoring others.</a:t>
            </a:r>
          </a:p>
          <a:p>
            <a:r>
              <a:rPr lang="en-US" dirty="0"/>
              <a:t>Influenced by:</a:t>
            </a:r>
          </a:p>
          <a:p>
            <a:pPr lvl="1"/>
            <a:r>
              <a:rPr lang="en-US" dirty="0"/>
              <a:t>Intensity</a:t>
            </a:r>
          </a:p>
          <a:p>
            <a:pPr lvl="1"/>
            <a:r>
              <a:rPr lang="en-US" dirty="0"/>
              <a:t>Relevance</a:t>
            </a:r>
          </a:p>
          <a:p>
            <a:pPr lvl="1"/>
            <a:r>
              <a:rPr lang="en-US" dirty="0"/>
              <a:t>Repetition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In a noisy classroom, a student still hears their name being called.</a:t>
            </a:r>
          </a:p>
        </p:txBody>
      </p:sp>
    </p:spTree>
    <p:extLst>
      <p:ext uri="{BB962C8B-B14F-4D97-AF65-F5344CB8AC3E}">
        <p14:creationId xmlns:p14="http://schemas.microsoft.com/office/powerpoint/2010/main" val="750010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500932"/>
            <a:ext cx="655443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b) Organization</a:t>
            </a:r>
          </a:p>
          <a:p>
            <a:r>
              <a:rPr lang="en-US" dirty="0"/>
              <a:t>Selected information is arranged into meaningful patterns.</a:t>
            </a:r>
          </a:p>
          <a:p>
            <a:r>
              <a:rPr lang="en-US" dirty="0"/>
              <a:t>People group information using mental frameworks.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Seeing a group of stars and recognizing a constellation.</a:t>
            </a:r>
          </a:p>
          <a:p>
            <a:r>
              <a:rPr lang="en-US" b="1" dirty="0"/>
              <a:t>c) Interpretation</a:t>
            </a:r>
          </a:p>
          <a:p>
            <a:r>
              <a:rPr lang="en-US" dirty="0"/>
              <a:t>Assigning meaning to organized information.</a:t>
            </a:r>
          </a:p>
          <a:p>
            <a:r>
              <a:rPr lang="en-US" dirty="0"/>
              <a:t>Heavily influenced by personal values and experiences.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A smile may be interpreted as friendliness or sarcasm depending on context.</a:t>
            </a:r>
          </a:p>
        </p:txBody>
      </p:sp>
    </p:spTree>
    <p:extLst>
      <p:ext uri="{BB962C8B-B14F-4D97-AF65-F5344CB8AC3E}">
        <p14:creationId xmlns:p14="http://schemas.microsoft.com/office/powerpoint/2010/main" val="518664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500932"/>
            <a:ext cx="655443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Factors Influencing Perception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a) Perceiver-related Factors</a:t>
            </a:r>
          </a:p>
          <a:p>
            <a:r>
              <a:rPr lang="en-US" dirty="0"/>
              <a:t>Attitudes</a:t>
            </a:r>
          </a:p>
          <a:p>
            <a:r>
              <a:rPr lang="en-US" dirty="0"/>
              <a:t>Motives</a:t>
            </a:r>
          </a:p>
          <a:p>
            <a:r>
              <a:rPr lang="en-US" dirty="0"/>
              <a:t>Personality</a:t>
            </a:r>
          </a:p>
          <a:p>
            <a:r>
              <a:rPr lang="en-US" dirty="0"/>
              <a:t>Past experiences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An optimistic person views challenges as opportunities.</a:t>
            </a:r>
          </a:p>
        </p:txBody>
      </p:sp>
    </p:spTree>
    <p:extLst>
      <p:ext uri="{BB962C8B-B14F-4D97-AF65-F5344CB8AC3E}">
        <p14:creationId xmlns:p14="http://schemas.microsoft.com/office/powerpoint/2010/main" val="23709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500932"/>
            <a:ext cx="655443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b) Target-related Factors</a:t>
            </a:r>
          </a:p>
          <a:p>
            <a:r>
              <a:rPr lang="en-US" dirty="0"/>
              <a:t>Size</a:t>
            </a:r>
          </a:p>
          <a:p>
            <a:r>
              <a:rPr lang="en-US" dirty="0"/>
              <a:t>Motion</a:t>
            </a:r>
          </a:p>
          <a:p>
            <a:r>
              <a:rPr lang="en-US" dirty="0"/>
              <a:t>Sound</a:t>
            </a:r>
          </a:p>
          <a:p>
            <a:r>
              <a:rPr lang="en-US" dirty="0"/>
              <a:t>Novelty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A loud advertisement attracts more attention.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0462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</TotalTime>
  <Words>494</Words>
  <Application>Microsoft Office PowerPoint</Application>
  <PresentationFormat>Widescreen</PresentationFormat>
  <Paragraphs>108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Garamond</vt:lpstr>
      <vt:lpstr>Organic</vt:lpstr>
      <vt:lpstr>BEHAVIOURAL SCIENCES </vt:lpstr>
      <vt:lpstr>Perception</vt:lpstr>
      <vt:lpstr>CONTINUED </vt:lpstr>
      <vt:lpstr>2. Nature of Perception</vt:lpstr>
      <vt:lpstr>Example:</vt:lpstr>
      <vt:lpstr>3. Process of Perception</vt:lpstr>
      <vt:lpstr>CONTINUED </vt:lpstr>
      <vt:lpstr>4. Factors Influencing Perception</vt:lpstr>
      <vt:lpstr>CONTINUED </vt:lpstr>
      <vt:lpstr>CONTINUED </vt:lpstr>
      <vt:lpstr>5. Perceptual Errors (Biases)</vt:lpstr>
      <vt:lpstr>CONTINUED </vt:lpstr>
      <vt:lpstr>6. Importance of Perception in Behavioural Sciences</vt:lpstr>
      <vt:lpstr>7. Perception in Everyday Life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Moorche</cp:lastModifiedBy>
  <cp:revision>2</cp:revision>
  <dcterms:created xsi:type="dcterms:W3CDTF">2026-01-11T18:57:29Z</dcterms:created>
  <dcterms:modified xsi:type="dcterms:W3CDTF">2026-01-11T19:09:03Z</dcterms:modified>
</cp:coreProperties>
</file>