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Medical Technology</a:t>
            </a:r>
          </a:p>
          <a:p>
            <a:r>
              <a:rPr lang="en-US" dirty="0" smtClean="0"/>
              <a:t>Awais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6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Molarity → volume-based, temperature-dependent</a:t>
            </a:r>
          </a:p>
          <a:p>
            <a:r>
              <a:rPr lang="en-US" dirty="0"/>
              <a:t>Molality → mass-based, temperature-independent</a:t>
            </a:r>
          </a:p>
          <a:p>
            <a:r>
              <a:rPr lang="en-US" dirty="0"/>
              <a:t>Both are essential for </a:t>
            </a:r>
            <a:r>
              <a:rPr lang="en-US" b="1" dirty="0"/>
              <a:t>chemical solution analysis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5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Concentration?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Concentration expresses the </a:t>
            </a:r>
            <a:r>
              <a:rPr lang="en-US" b="1" dirty="0"/>
              <a:t>amount of solute</a:t>
            </a:r>
            <a:r>
              <a:rPr lang="en-US" dirty="0"/>
              <a:t> present in a given </a:t>
            </a:r>
            <a:r>
              <a:rPr lang="en-US" b="1" dirty="0"/>
              <a:t>amount of solvent or solution</a:t>
            </a:r>
            <a:endParaRPr lang="en-US" dirty="0"/>
          </a:p>
          <a:p>
            <a:r>
              <a:rPr lang="en-US" dirty="0"/>
              <a:t>Common concentration units:</a:t>
            </a:r>
          </a:p>
          <a:p>
            <a:pPr lvl="1"/>
            <a:r>
              <a:rPr lang="en-US" dirty="0"/>
              <a:t>Molarity (M)</a:t>
            </a:r>
          </a:p>
          <a:p>
            <a:pPr lvl="1"/>
            <a:r>
              <a:rPr lang="en-US" dirty="0"/>
              <a:t>Molality (m)</a:t>
            </a:r>
          </a:p>
          <a:p>
            <a:pPr lvl="1"/>
            <a:r>
              <a:rPr lang="en-US" dirty="0"/>
              <a:t>Normality</a:t>
            </a:r>
          </a:p>
          <a:p>
            <a:pPr lvl="1"/>
            <a:r>
              <a:rPr lang="en-US" dirty="0"/>
              <a:t>Percent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3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Molarity (M)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Molarity (M)</a:t>
            </a:r>
            <a:r>
              <a:rPr lang="en-US" dirty="0"/>
              <a:t> = Number of moles of solute per </a:t>
            </a:r>
            <a:r>
              <a:rPr lang="en-US" b="1" dirty="0"/>
              <a:t>liter of solution</a:t>
            </a:r>
            <a:endParaRPr lang="en-US" dirty="0"/>
          </a:p>
          <a:p>
            <a:r>
              <a:rPr lang="en-US" dirty="0"/>
              <a:t>Formula:</a:t>
            </a:r>
            <a:br>
              <a:rPr lang="en-US" dirty="0"/>
            </a:br>
            <a:r>
              <a:rPr lang="en-US" b="1" dirty="0"/>
              <a:t>M = moles of solute / volume of solution (L)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6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Molarity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Volume </a:t>
            </a:r>
            <a:r>
              <a:rPr lang="en-US" b="1" dirty="0"/>
              <a:t>changes with temperature</a:t>
            </a:r>
            <a:endParaRPr lang="en-US" dirty="0"/>
          </a:p>
          <a:p>
            <a:r>
              <a:rPr lang="en-US" dirty="0"/>
              <a:t>Commonly used in:</a:t>
            </a:r>
          </a:p>
          <a:p>
            <a:pPr lvl="1"/>
            <a:r>
              <a:rPr lang="en-US" dirty="0"/>
              <a:t>Laboratory solutions</a:t>
            </a:r>
          </a:p>
          <a:p>
            <a:pPr lvl="1"/>
            <a:r>
              <a:rPr lang="en-US" dirty="0"/>
              <a:t>Titrations</a:t>
            </a:r>
          </a:p>
          <a:p>
            <a:pPr lvl="1"/>
            <a:r>
              <a:rPr lang="en-US" dirty="0"/>
              <a:t>Routine chemical calculations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1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Molality (m)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Molality (m)</a:t>
            </a:r>
            <a:r>
              <a:rPr lang="en-US" dirty="0"/>
              <a:t> = Number of moles of solute per </a:t>
            </a:r>
            <a:r>
              <a:rPr lang="en-US" b="1" dirty="0"/>
              <a:t>kilogram of solvent</a:t>
            </a:r>
            <a:endParaRPr lang="en-US" dirty="0"/>
          </a:p>
          <a:p>
            <a:r>
              <a:rPr lang="en-US" dirty="0"/>
              <a:t>Formula:</a:t>
            </a:r>
            <a:br>
              <a:rPr lang="en-US" dirty="0"/>
            </a:br>
            <a:r>
              <a:rPr lang="en-US" b="1" dirty="0"/>
              <a:t>m = moles of solute / mass of solvent (kg)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2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Molality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Depends on 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not volume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Independent of temperature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in: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Colligative properties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Thermodynamic calculations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Differences – Molarity vs Molality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088306"/>
              </p:ext>
            </p:extLst>
          </p:nvPr>
        </p:nvGraphicFramePr>
        <p:xfrm>
          <a:off x="1295400" y="3119120"/>
          <a:ext cx="9601200" cy="219456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162435414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86901081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3408793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Molarity (M)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Molality (m)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96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Based 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Volume of solution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Mass of solvent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908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Unit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mol</a:t>
                      </a:r>
                      <a:r>
                        <a:rPr lang="en-US" dirty="0"/>
                        <a:t>/L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mol/kg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362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Temperature effect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Affected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Not affected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552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Accuracy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Less accurate at high temp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More accurate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955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Common 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Titrations, labs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Boiling/freezing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693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13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Temperature Effect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106823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Molarity changes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when temperature changes due to volume expansion/contraction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Molality remains constant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because mass does not change</a:t>
            </a:r>
          </a:p>
        </p:txBody>
      </p:sp>
    </p:spTree>
    <p:extLst>
      <p:ext uri="{BB962C8B-B14F-4D97-AF65-F5344CB8AC3E}">
        <p14:creationId xmlns:p14="http://schemas.microsoft.com/office/powerpoint/2010/main" val="388552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Which?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b="1" dirty="0"/>
              <a:t>Molarity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Acid-base titrations</a:t>
            </a:r>
          </a:p>
          <a:p>
            <a:pPr lvl="1"/>
            <a:r>
              <a:rPr lang="en-US" dirty="0"/>
              <a:t>Routine laboratory work</a:t>
            </a:r>
          </a:p>
          <a:p>
            <a:r>
              <a:rPr lang="en-US" dirty="0"/>
              <a:t>Use </a:t>
            </a:r>
            <a:r>
              <a:rPr lang="en-US" b="1" dirty="0"/>
              <a:t>Molality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Boiling point elevation</a:t>
            </a:r>
          </a:p>
          <a:p>
            <a:pPr lvl="1"/>
            <a:r>
              <a:rPr lang="en-US" dirty="0"/>
              <a:t>Freezing point depression</a:t>
            </a:r>
          </a:p>
          <a:p>
            <a:pPr lvl="1"/>
            <a:r>
              <a:rPr lang="en-US" dirty="0"/>
              <a:t>Osmotic pressure calculations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0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229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Applied Science</vt:lpstr>
      <vt:lpstr>What is Concentration?</vt:lpstr>
      <vt:lpstr>Definition of Molarity (M)</vt:lpstr>
      <vt:lpstr>Characteristics of Molarity</vt:lpstr>
      <vt:lpstr>Definition of Molality (m)</vt:lpstr>
      <vt:lpstr>Characteristics of Molality</vt:lpstr>
      <vt:lpstr>Key Differences – Molarity vs Molality</vt:lpstr>
      <vt:lpstr>Temperature Effect</vt:lpstr>
      <vt:lpstr>When to Use Which?</vt:lpstr>
      <vt:lpstr>Summary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</dc:title>
  <dc:creator>Moorche</dc:creator>
  <cp:lastModifiedBy>Moorche</cp:lastModifiedBy>
  <cp:revision>1</cp:revision>
  <dcterms:created xsi:type="dcterms:W3CDTF">2026-01-12T07:08:34Z</dcterms:created>
  <dcterms:modified xsi:type="dcterms:W3CDTF">2026-01-12T07:12:58Z</dcterms:modified>
</cp:coreProperties>
</file>