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HUMAN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4" y="1407381"/>
            <a:ext cx="695988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8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500932"/>
            <a:ext cx="695988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Ependymal Cells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</a:t>
            </a:r>
            <a:r>
              <a:rPr lang="en-US" dirty="0"/>
              <a:t>ventricles of brain and central canal of spinal cord</a:t>
            </a:r>
          </a:p>
          <a:p>
            <a:r>
              <a:rPr lang="en-US" dirty="0"/>
              <a:t>Ciliated columnar or cuboidal cells</a:t>
            </a:r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Produce cerebrospinal fluid (CSF)</a:t>
            </a:r>
          </a:p>
          <a:p>
            <a:pPr lvl="1"/>
            <a:r>
              <a:rPr lang="en-US" dirty="0"/>
              <a:t>Circulate CSF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2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500932"/>
            <a:ext cx="695988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11163631" cy="54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3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500932"/>
            <a:ext cx="695988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Peripheral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Peripheral Nervous System includes:</a:t>
            </a:r>
          </a:p>
          <a:p>
            <a:pPr lvl="1"/>
            <a:r>
              <a:rPr lang="en-US" dirty="0"/>
              <a:t>All nerves outside the brain and spinal cord</a:t>
            </a:r>
          </a:p>
          <a:p>
            <a:r>
              <a:rPr lang="en-US" dirty="0"/>
              <a:t>Connects:</a:t>
            </a:r>
          </a:p>
          <a:p>
            <a:pPr lvl="1"/>
            <a:r>
              <a:rPr lang="en-US" dirty="0"/>
              <a:t>Central Nervous System (CNS)</a:t>
            </a:r>
          </a:p>
          <a:p>
            <a:pPr lvl="1"/>
            <a:r>
              <a:rPr lang="en-US" dirty="0"/>
              <a:t>With different parts of the body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00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500932"/>
            <a:ext cx="695988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Components of PNS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Cranial </a:t>
            </a:r>
            <a:r>
              <a:rPr lang="en-US" dirty="0"/>
              <a:t>nerves</a:t>
            </a:r>
          </a:p>
          <a:p>
            <a:r>
              <a:rPr lang="en-US" dirty="0"/>
              <a:t>Spinal nerves</a:t>
            </a:r>
          </a:p>
          <a:p>
            <a:r>
              <a:rPr lang="en-US" dirty="0"/>
              <a:t>Peripheral ganglia</a:t>
            </a:r>
          </a:p>
          <a:p>
            <a:r>
              <a:rPr lang="en-US" dirty="0"/>
              <a:t>Nerve endings (receptors and effectors)</a:t>
            </a:r>
          </a:p>
        </p:txBody>
      </p:sp>
    </p:spTree>
    <p:extLst>
      <p:ext uri="{BB962C8B-B14F-4D97-AF65-F5344CB8AC3E}">
        <p14:creationId xmlns:p14="http://schemas.microsoft.com/office/powerpoint/2010/main" val="213075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500932"/>
            <a:ext cx="695988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Cranial Nerves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</a:t>
            </a:r>
            <a:r>
              <a:rPr lang="en-US" b="1" dirty="0"/>
              <a:t>12 pairs</a:t>
            </a:r>
            <a:endParaRPr lang="en-US" dirty="0"/>
          </a:p>
          <a:p>
            <a:r>
              <a:rPr lang="en-US" dirty="0"/>
              <a:t>Arise from the brain</a:t>
            </a:r>
          </a:p>
          <a:p>
            <a:r>
              <a:rPr lang="en-US" dirty="0"/>
              <a:t>Mainly supply:</a:t>
            </a:r>
          </a:p>
          <a:p>
            <a:pPr lvl="1"/>
            <a:r>
              <a:rPr lang="en-US" dirty="0"/>
              <a:t>Head and neck</a:t>
            </a:r>
          </a:p>
          <a:p>
            <a:r>
              <a:rPr lang="en-US" dirty="0" err="1"/>
              <a:t>Vagus</a:t>
            </a:r>
            <a:r>
              <a:rPr lang="en-US" dirty="0"/>
              <a:t> nerve supplies thoracic and abdominal organs</a:t>
            </a:r>
          </a:p>
        </p:txBody>
      </p:sp>
    </p:spTree>
    <p:extLst>
      <p:ext uri="{BB962C8B-B14F-4D97-AF65-F5344CB8AC3E}">
        <p14:creationId xmlns:p14="http://schemas.microsoft.com/office/powerpoint/2010/main" val="1295740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500932"/>
            <a:ext cx="695988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Names of cranial Nerves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I. </a:t>
            </a:r>
            <a:r>
              <a:rPr lang="en-US" b="1" dirty="0"/>
              <a:t>Olfactory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en-US" i="1" dirty="0" smtClean="0"/>
              <a:t>smell)</a:t>
            </a:r>
            <a:endParaRPr lang="en-US" dirty="0" smtClean="0"/>
          </a:p>
          <a:p>
            <a:r>
              <a:rPr lang="en-US" dirty="0" smtClean="0"/>
              <a:t>II</a:t>
            </a:r>
            <a:r>
              <a:rPr lang="en-US" dirty="0"/>
              <a:t>. </a:t>
            </a:r>
            <a:r>
              <a:rPr lang="en-US" b="1" dirty="0"/>
              <a:t>Optic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en-US" i="1" dirty="0" smtClean="0"/>
              <a:t>vision)</a:t>
            </a:r>
            <a:endParaRPr lang="en-US" dirty="0" smtClean="0"/>
          </a:p>
          <a:p>
            <a:r>
              <a:rPr lang="en-US" dirty="0" smtClean="0"/>
              <a:t>III</a:t>
            </a:r>
            <a:r>
              <a:rPr lang="en-US" dirty="0"/>
              <a:t>. </a:t>
            </a:r>
            <a:r>
              <a:rPr lang="en-US" b="1" dirty="0"/>
              <a:t>Oculomotor</a:t>
            </a:r>
            <a:r>
              <a:rPr lang="en-US" dirty="0"/>
              <a:t> </a:t>
            </a:r>
            <a:r>
              <a:rPr lang="en-US" i="1" dirty="0"/>
              <a:t>(movement of eyeball, constriction of </a:t>
            </a:r>
            <a:r>
              <a:rPr lang="en-US" i="1" dirty="0" smtClean="0"/>
              <a:t>pupil)</a:t>
            </a:r>
            <a:endParaRPr lang="en-US" dirty="0"/>
          </a:p>
          <a:p>
            <a:r>
              <a:rPr lang="en-US" dirty="0" smtClean="0"/>
              <a:t>IV</a:t>
            </a:r>
            <a:r>
              <a:rPr lang="en-US" dirty="0"/>
              <a:t>. </a:t>
            </a:r>
            <a:r>
              <a:rPr lang="en-US" b="1" dirty="0"/>
              <a:t>Trochlear</a:t>
            </a:r>
            <a:r>
              <a:rPr lang="en-US" dirty="0"/>
              <a:t> </a:t>
            </a:r>
            <a:r>
              <a:rPr lang="en-US" i="1" dirty="0"/>
              <a:t>(downward and inward movement of </a:t>
            </a:r>
            <a:r>
              <a:rPr lang="en-US" i="1" dirty="0" smtClean="0"/>
              <a:t>eye)</a:t>
            </a:r>
            <a:endParaRPr lang="en-US" dirty="0" smtClean="0"/>
          </a:p>
          <a:p>
            <a:r>
              <a:rPr lang="en-US" dirty="0" smtClean="0"/>
              <a:t>V</a:t>
            </a:r>
            <a:r>
              <a:rPr lang="en-US" dirty="0"/>
              <a:t>. </a:t>
            </a:r>
            <a:r>
              <a:rPr lang="en-US" b="1" dirty="0"/>
              <a:t>Trigeminal</a:t>
            </a:r>
            <a:r>
              <a:rPr lang="en-US" dirty="0"/>
              <a:t> </a:t>
            </a:r>
            <a:r>
              <a:rPr lang="en-US" i="1" dirty="0"/>
              <a:t>(facial sensation and </a:t>
            </a:r>
            <a:r>
              <a:rPr lang="en-US" i="1" dirty="0" smtClean="0"/>
              <a:t>chewing)</a:t>
            </a:r>
            <a:endParaRPr lang="en-US" dirty="0" smtClean="0"/>
          </a:p>
          <a:p>
            <a:r>
              <a:rPr lang="en-US" dirty="0" smtClean="0"/>
              <a:t>VI</a:t>
            </a:r>
            <a:r>
              <a:rPr lang="en-US" dirty="0"/>
              <a:t>. </a:t>
            </a:r>
            <a:r>
              <a:rPr lang="en-US" b="1" dirty="0" err="1"/>
              <a:t>Abducent</a:t>
            </a:r>
            <a:r>
              <a:rPr lang="en-US" dirty="0"/>
              <a:t> </a:t>
            </a:r>
            <a:r>
              <a:rPr lang="en-US" i="1" dirty="0"/>
              <a:t>(abduction of eyeball)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2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500932"/>
            <a:ext cx="695988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VII. </a:t>
            </a:r>
            <a:r>
              <a:rPr lang="en-US" b="1" dirty="0"/>
              <a:t>Facial</a:t>
            </a:r>
            <a:r>
              <a:rPr lang="en-US" dirty="0"/>
              <a:t> </a:t>
            </a:r>
            <a:r>
              <a:rPr lang="en-US" i="1" dirty="0"/>
              <a:t>(facial expression, taste from anterior 2/3 of </a:t>
            </a:r>
            <a:r>
              <a:rPr lang="en-US" i="1" dirty="0" smtClean="0"/>
              <a:t>tongue)</a:t>
            </a:r>
            <a:endParaRPr lang="en-US" dirty="0" smtClean="0"/>
          </a:p>
          <a:p>
            <a:r>
              <a:rPr lang="en-US" dirty="0" smtClean="0"/>
              <a:t>VIII</a:t>
            </a:r>
            <a:r>
              <a:rPr lang="en-US" dirty="0"/>
              <a:t>. </a:t>
            </a:r>
            <a:r>
              <a:rPr lang="en-US" b="1" dirty="0"/>
              <a:t>Vestibulocochlear</a:t>
            </a:r>
            <a:r>
              <a:rPr lang="en-US" dirty="0"/>
              <a:t> </a:t>
            </a:r>
            <a:r>
              <a:rPr lang="en-US" i="1" dirty="0"/>
              <a:t>(hearing and </a:t>
            </a:r>
            <a:r>
              <a:rPr lang="en-US" i="1" dirty="0" smtClean="0"/>
              <a:t>balance)</a:t>
            </a:r>
            <a:endParaRPr lang="en-US" dirty="0" smtClean="0"/>
          </a:p>
          <a:p>
            <a:r>
              <a:rPr lang="en-US" dirty="0" smtClean="0"/>
              <a:t>IX</a:t>
            </a:r>
            <a:r>
              <a:rPr lang="en-US" dirty="0"/>
              <a:t>. </a:t>
            </a:r>
            <a:r>
              <a:rPr lang="en-US" b="1" dirty="0"/>
              <a:t>Glossopharyngeal</a:t>
            </a:r>
            <a:r>
              <a:rPr lang="en-US" dirty="0"/>
              <a:t> </a:t>
            </a:r>
            <a:r>
              <a:rPr lang="en-US" i="1" dirty="0"/>
              <a:t>(taste from posterior 1/3 of tongue, </a:t>
            </a:r>
            <a:r>
              <a:rPr lang="en-US" i="1" dirty="0" smtClean="0"/>
              <a:t>swallowing)</a:t>
            </a:r>
            <a:endParaRPr lang="en-US" dirty="0" smtClean="0"/>
          </a:p>
          <a:p>
            <a:r>
              <a:rPr lang="en-US" dirty="0" smtClean="0"/>
              <a:t>X</a:t>
            </a:r>
            <a:r>
              <a:rPr lang="en-US" dirty="0"/>
              <a:t>. </a:t>
            </a:r>
            <a:r>
              <a:rPr lang="en-US" b="1" dirty="0" err="1"/>
              <a:t>Vagus</a:t>
            </a:r>
            <a:r>
              <a:rPr lang="en-US" dirty="0"/>
              <a:t> </a:t>
            </a:r>
            <a:r>
              <a:rPr lang="en-US" i="1" dirty="0"/>
              <a:t>(parasympathetic supply to heart, lungs, </a:t>
            </a:r>
            <a:r>
              <a:rPr lang="en-US" i="1" dirty="0" smtClean="0"/>
              <a:t>digestion)</a:t>
            </a:r>
            <a:endParaRPr lang="en-US" dirty="0" smtClean="0"/>
          </a:p>
          <a:p>
            <a:r>
              <a:rPr lang="en-US" dirty="0" smtClean="0"/>
              <a:t>XI</a:t>
            </a:r>
            <a:r>
              <a:rPr lang="en-US" dirty="0"/>
              <a:t>. </a:t>
            </a:r>
            <a:r>
              <a:rPr lang="en-US" b="1" dirty="0"/>
              <a:t>Accessory</a:t>
            </a:r>
            <a:r>
              <a:rPr lang="en-US" dirty="0"/>
              <a:t> </a:t>
            </a:r>
            <a:r>
              <a:rPr lang="en-US" i="1" dirty="0"/>
              <a:t>(movement of head and </a:t>
            </a:r>
            <a:r>
              <a:rPr lang="en-US" i="1" dirty="0" smtClean="0"/>
              <a:t>shoulders)</a:t>
            </a:r>
            <a:endParaRPr lang="en-US" dirty="0" smtClean="0"/>
          </a:p>
          <a:p>
            <a:r>
              <a:rPr lang="en-US" dirty="0" smtClean="0"/>
              <a:t>XII</a:t>
            </a:r>
            <a:r>
              <a:rPr lang="en-US" dirty="0"/>
              <a:t>. </a:t>
            </a:r>
            <a:r>
              <a:rPr lang="en-US" b="1" dirty="0"/>
              <a:t>Hypoglossal</a:t>
            </a:r>
            <a:r>
              <a:rPr lang="en-US" dirty="0"/>
              <a:t> </a:t>
            </a:r>
            <a:r>
              <a:rPr lang="en-US" i="1" dirty="0"/>
              <a:t>(movement of tongue)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14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500932"/>
            <a:ext cx="695988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6592" y="982132"/>
            <a:ext cx="11052312" cy="529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99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500932"/>
            <a:ext cx="695988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71582" cy="5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3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500932"/>
            <a:ext cx="695988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Specialized cells of CNS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/>
              <a:t>Neuroglial</a:t>
            </a:r>
            <a:r>
              <a:rPr lang="en-US" b="1" dirty="0"/>
              <a:t> </a:t>
            </a:r>
            <a:r>
              <a:rPr lang="en-US" b="1" dirty="0" smtClean="0"/>
              <a:t>Cells:</a:t>
            </a:r>
            <a:endParaRPr lang="en-US" b="1" dirty="0"/>
          </a:p>
          <a:p>
            <a:r>
              <a:rPr lang="en-US" dirty="0"/>
              <a:t>Supporting cells of CNS</a:t>
            </a:r>
          </a:p>
          <a:p>
            <a:r>
              <a:rPr lang="en-US" dirty="0"/>
              <a:t>More numerous than neurons</a:t>
            </a:r>
          </a:p>
          <a:p>
            <a:r>
              <a:rPr lang="en-US" dirty="0"/>
              <a:t>Can divide throughout life</a:t>
            </a:r>
          </a:p>
          <a:p>
            <a:r>
              <a:rPr lang="en-US" dirty="0"/>
              <a:t>Provide:</a:t>
            </a:r>
          </a:p>
          <a:p>
            <a:pPr lvl="1"/>
            <a:r>
              <a:rPr lang="en-US" dirty="0"/>
              <a:t>Support</a:t>
            </a:r>
          </a:p>
          <a:p>
            <a:pPr lvl="1"/>
            <a:r>
              <a:rPr lang="en-US" dirty="0"/>
              <a:t>Protection</a:t>
            </a:r>
          </a:p>
          <a:p>
            <a:pPr lvl="1"/>
            <a:r>
              <a:rPr lang="en-US" dirty="0"/>
              <a:t>Nutrition</a:t>
            </a:r>
          </a:p>
          <a:p>
            <a:pPr lvl="1"/>
            <a:r>
              <a:rPr lang="en-US" dirty="0"/>
              <a:t>Insulation</a:t>
            </a:r>
          </a:p>
        </p:txBody>
      </p:sp>
    </p:spTree>
    <p:extLst>
      <p:ext uri="{BB962C8B-B14F-4D97-AF65-F5344CB8AC3E}">
        <p14:creationId xmlns:p14="http://schemas.microsoft.com/office/powerpoint/2010/main" val="297877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500932"/>
            <a:ext cx="695988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Astrocytes</a:t>
            </a:r>
          </a:p>
          <a:p>
            <a:r>
              <a:rPr lang="en-US" dirty="0" smtClean="0"/>
              <a:t>Oligodendrocytes</a:t>
            </a:r>
          </a:p>
          <a:p>
            <a:r>
              <a:rPr lang="en-US" dirty="0"/>
              <a:t>Microglial </a:t>
            </a:r>
            <a:r>
              <a:rPr lang="en-US" dirty="0" smtClean="0"/>
              <a:t>Cells</a:t>
            </a:r>
          </a:p>
          <a:p>
            <a:r>
              <a:rPr lang="en-US" dirty="0"/>
              <a:t>Ependymal </a:t>
            </a:r>
            <a:r>
              <a:rPr lang="en-US" dirty="0" smtClean="0"/>
              <a:t>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3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500932"/>
            <a:ext cx="695988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Astrocytes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Star-shaped </a:t>
            </a:r>
            <a:r>
              <a:rPr lang="en-US" dirty="0"/>
              <a:t>cells</a:t>
            </a:r>
          </a:p>
          <a:p>
            <a:r>
              <a:rPr lang="en-US" dirty="0"/>
              <a:t>Most abundant </a:t>
            </a:r>
            <a:r>
              <a:rPr lang="en-US" dirty="0" err="1"/>
              <a:t>neuroglial</a:t>
            </a:r>
            <a:r>
              <a:rPr lang="en-US" dirty="0"/>
              <a:t> cells</a:t>
            </a:r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Support neurons</a:t>
            </a:r>
          </a:p>
          <a:p>
            <a:pPr lvl="1"/>
            <a:r>
              <a:rPr lang="en-US" dirty="0"/>
              <a:t>Maintain blood-brain barrier</a:t>
            </a:r>
          </a:p>
          <a:p>
            <a:pPr lvl="1"/>
            <a:r>
              <a:rPr lang="en-US" dirty="0"/>
              <a:t>Regulate chemical environment</a:t>
            </a:r>
          </a:p>
          <a:p>
            <a:r>
              <a:rPr lang="en-US" dirty="0"/>
              <a:t>Types:</a:t>
            </a:r>
          </a:p>
          <a:p>
            <a:pPr lvl="1"/>
            <a:r>
              <a:rPr lang="en-US" dirty="0"/>
              <a:t>Protoplasmic (gray matter)</a:t>
            </a:r>
          </a:p>
          <a:p>
            <a:pPr lvl="1"/>
            <a:r>
              <a:rPr lang="en-US" dirty="0"/>
              <a:t>Fibrous (white matter)</a:t>
            </a:r>
          </a:p>
        </p:txBody>
      </p:sp>
    </p:spTree>
    <p:extLst>
      <p:ext uri="{BB962C8B-B14F-4D97-AF65-F5344CB8AC3E}">
        <p14:creationId xmlns:p14="http://schemas.microsoft.com/office/powerpoint/2010/main" val="106520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500932"/>
            <a:ext cx="695988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2494" y="982132"/>
            <a:ext cx="11060264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7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500932"/>
            <a:ext cx="695988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Oligodendrocytes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</a:t>
            </a:r>
            <a:r>
              <a:rPr lang="en-US" dirty="0"/>
              <a:t>myelin sheath in CNS</a:t>
            </a:r>
          </a:p>
          <a:p>
            <a:r>
              <a:rPr lang="en-US" dirty="0"/>
              <a:t>One cell </a:t>
            </a:r>
            <a:r>
              <a:rPr lang="en-US" dirty="0" err="1"/>
              <a:t>myelinates</a:t>
            </a:r>
            <a:r>
              <a:rPr lang="en-US" dirty="0"/>
              <a:t> multiple axons</a:t>
            </a:r>
          </a:p>
          <a:p>
            <a:r>
              <a:rPr lang="en-US" dirty="0"/>
              <a:t>Function:</a:t>
            </a:r>
          </a:p>
          <a:p>
            <a:pPr lvl="1"/>
            <a:r>
              <a:rPr lang="en-US" dirty="0"/>
              <a:t>Increase speed of nerve impulse conduction</a:t>
            </a:r>
          </a:p>
          <a:p>
            <a:r>
              <a:rPr lang="en-US" dirty="0"/>
              <a:t>Present mainly in white matter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8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500932"/>
            <a:ext cx="695988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8" y="982133"/>
            <a:ext cx="11266998" cy="53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9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500932"/>
            <a:ext cx="695988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Microglial Cells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</a:t>
            </a:r>
            <a:r>
              <a:rPr lang="en-US" dirty="0"/>
              <a:t>, mobile cells</a:t>
            </a:r>
          </a:p>
          <a:p>
            <a:r>
              <a:rPr lang="en-US" dirty="0"/>
              <a:t>Act as phagocytes</a:t>
            </a:r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Defense mechanism of CNS</a:t>
            </a:r>
          </a:p>
          <a:p>
            <a:pPr lvl="1"/>
            <a:r>
              <a:rPr lang="en-US" dirty="0"/>
              <a:t>Remove dead neurons and debris</a:t>
            </a:r>
          </a:p>
          <a:p>
            <a:r>
              <a:rPr lang="en-US" dirty="0"/>
              <a:t>Derived from mesoderm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7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500932"/>
            <a:ext cx="695988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0689" y="982132"/>
            <a:ext cx="11171581" cy="535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70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335</Words>
  <Application>Microsoft Office PowerPoint</Application>
  <PresentationFormat>Widescreen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HUMAN ANATOMY</vt:lpstr>
      <vt:lpstr>Specialized cells of CNS</vt:lpstr>
      <vt:lpstr>Types </vt:lpstr>
      <vt:lpstr>Astrocytes</vt:lpstr>
      <vt:lpstr>PowerPoint Presentation</vt:lpstr>
      <vt:lpstr>Oligodendrocytes</vt:lpstr>
      <vt:lpstr>PowerPoint Presentation</vt:lpstr>
      <vt:lpstr>Microglial Cells</vt:lpstr>
      <vt:lpstr>PowerPoint Presentation</vt:lpstr>
      <vt:lpstr>Ependymal Cells</vt:lpstr>
      <vt:lpstr>PowerPoint Presentation</vt:lpstr>
      <vt:lpstr>Peripheral Nervous System</vt:lpstr>
      <vt:lpstr>Components of PNS</vt:lpstr>
      <vt:lpstr>Cranial Nerves</vt:lpstr>
      <vt:lpstr>Names of cranial Nerves</vt:lpstr>
      <vt:lpstr>Continued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ANATOMY</dc:title>
  <dc:creator>Moorche</dc:creator>
  <cp:lastModifiedBy>Moorche</cp:lastModifiedBy>
  <cp:revision>4</cp:revision>
  <dcterms:created xsi:type="dcterms:W3CDTF">2026-01-08T17:15:12Z</dcterms:created>
  <dcterms:modified xsi:type="dcterms:W3CDTF">2026-01-08T17:51:56Z</dcterms:modified>
</cp:coreProperties>
</file>