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0" r:id="rId31"/>
    <p:sldId id="285" r:id="rId32"/>
    <p:sldId id="286" r:id="rId33"/>
    <p:sldId id="287" r:id="rId34"/>
    <p:sldId id="288" r:id="rId35"/>
    <p:sldId id="289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727911a362dc4a92&amp;rlz=1C1ONGR_en-GBPK1184PK1184&amp;sxsrf=ANbL-n48mE2h65sfXeDRtLbbwt_gz-J5KQ%3A1767885719431&amp;q=suprascapular+nerve&amp;source=lnms&amp;fbs=ADc_l-aN0CWEZBOHjofHoaMMDiKpaEWjvZ2Py1XXV8d8KvlI3izfzqgn7395CNCvYdZRuZ4-lOsJlglncpOd_-CGga6cd9R2JUw-ThYYXP165iksfV9QkJHK1y-d1IsOZlo5IsQ-HbJccoQvaa6w_FGGo71K2zW5tLUOtb_nbqyqFioNU38bRUHfZhs_1F6Bg9awNLqY8wrd&amp;sa=X&amp;ved=2ahUKEwjkhKnFn_yRAxXwNfsDHdMIKEcQgK4QegQIAhAC&amp;biw=1280&amp;bih=593&amp;dpr=1.5&amp;aic=0&amp;mstk=AUtExfBH9vpqnJyohpvm4k7HaRbOJiHWG-dRYAyPExCc1uX6fBvb8CeaPxkI63HfGluQNCh6DXd9hXIETh_jZJHGz1zHWGEmc0wll7V1wT-o1Eim9MmT6rjo_Wfcn49nHuP6quyVebqj591JV3eMJxsBRZ0zh_eXM37fBy10j2b4Pr5Rm1jbcm4Zv_c4mSazytxLW4I1AWQMNKtxBwZnYNazGFAtg2_1kIIuX72ilXTGAboXCYqbJKamn1Va-MIMOAULV6u9ibBxLxKsErjppJMyAG3qCl88nCvHXUT4MgMN9oydqndDQwyXqjtZ5iM0qd1zjwGSw5rD4NHx-1bbGuXfXvQ&amp;csui=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sca_esv=727911a362dc4a92&amp;rlz=1C1ONGR_en-GBPK1184PK1184&amp;sxsrf=ANbL-n48mE2h65sfXeDRtLbbwt_gz-J5KQ%3A1767885719431&amp;q=lateral+pectoral+nerve&amp;source=lnms&amp;fbs=ADc_l-aN0CWEZBOHjofHoaMMDiKpaEWjvZ2Py1XXV8d8KvlI3izfzqgn7395CNCvYdZRuZ4-lOsJlglncpOd_-CGga6cd9R2JUw-ThYYXP165iksfV9QkJHK1y-d1IsOZlo5IsQ-HbJccoQvaa6w_FGGo71K2zW5tLUOtb_nbqyqFioNU38bRUHfZhs_1F6Bg9awNLqY8wrd&amp;sa=X&amp;ved=2ahUKEwjkhKnFn_yRAxXwNfsDHdMIKEcQgK4QegQIAhAD&amp;biw=1280&amp;bih=593&amp;dpr=1.5&amp;aic=0&amp;mstk=AUtExfBH9vpqnJyohpvm4k7HaRbOJiHWG-dRYAyPExCc1uX6fBvb8CeaPxkI63HfGluQNCh6DXd9hXIETh_jZJHGz1zHWGEmc0wll7V1wT-o1Eim9MmT6rjo_Wfcn49nHuP6quyVebqj591JV3eMJxsBRZ0zh_eXM37fBy10j2b4Pr5Rm1jbcm4Zv_c4mSazytxLW4I1AWQMNKtxBwZnYNazGFAtg2_1kIIuX72ilXTGAboXCYqbJKamn1Va-MIMOAULV6u9ibBxLxKsErjppJMyAG3qCl88nCvHXUT4MgMN9oydqndDQwyXqjtZ5iM0qd1zjwGSw5rD4NHx-1bbGuXfXvQ&amp;csui=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1399430"/>
            <a:ext cx="656231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5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2"/>
            <a:ext cx="11155680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6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Articular Disc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 </a:t>
            </a:r>
            <a:r>
              <a:rPr lang="en-US" b="1" dirty="0" err="1"/>
              <a:t>fibrocartilaginous</a:t>
            </a:r>
            <a:r>
              <a:rPr lang="en-US" b="1" dirty="0"/>
              <a:t> disc</a:t>
            </a:r>
            <a:endParaRPr lang="en-US" dirty="0"/>
          </a:p>
          <a:p>
            <a:r>
              <a:rPr lang="en-US" dirty="0"/>
              <a:t>Lies inside the joint cavity</a:t>
            </a:r>
          </a:p>
          <a:p>
            <a:r>
              <a:rPr lang="en-US" dirty="0"/>
              <a:t>Divides the joint into:</a:t>
            </a:r>
          </a:p>
          <a:p>
            <a:pPr lvl="1"/>
            <a:r>
              <a:rPr lang="en-US" dirty="0"/>
              <a:t>Medial compartment</a:t>
            </a:r>
          </a:p>
          <a:p>
            <a:pPr lvl="1"/>
            <a:r>
              <a:rPr lang="en-US" dirty="0"/>
              <a:t>Lateral compartment</a:t>
            </a:r>
          </a:p>
        </p:txBody>
      </p:sp>
    </p:spTree>
    <p:extLst>
      <p:ext uri="{BB962C8B-B14F-4D97-AF65-F5344CB8AC3E}">
        <p14:creationId xmlns:p14="http://schemas.microsoft.com/office/powerpoint/2010/main" val="145389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Attachments:</a:t>
            </a:r>
          </a:p>
          <a:p>
            <a:r>
              <a:rPr lang="en-US" dirty="0"/>
              <a:t>To joint capsule circumferentially</a:t>
            </a:r>
          </a:p>
          <a:p>
            <a:r>
              <a:rPr lang="en-US" dirty="0"/>
              <a:t>Superiorly → clavicle</a:t>
            </a:r>
          </a:p>
          <a:p>
            <a:r>
              <a:rPr lang="en-US" dirty="0"/>
              <a:t>Inferiorly → first costal </a:t>
            </a:r>
            <a:r>
              <a:rPr lang="en-US" dirty="0" smtClean="0"/>
              <a:t>cartilage</a:t>
            </a:r>
          </a:p>
          <a:p>
            <a:r>
              <a:rPr lang="en-US" b="1" dirty="0"/>
              <a:t>Functions:</a:t>
            </a:r>
          </a:p>
          <a:p>
            <a:r>
              <a:rPr lang="en-US" dirty="0"/>
              <a:t>Increases stability</a:t>
            </a:r>
          </a:p>
          <a:p>
            <a:r>
              <a:rPr lang="en-US" dirty="0"/>
              <a:t>Acts as a shock absorber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1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3"/>
            <a:ext cx="11187486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1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Accessory Ligament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Costoclavicular</a:t>
            </a:r>
            <a:r>
              <a:rPr lang="en-US" b="1" dirty="0" smtClean="0"/>
              <a:t> </a:t>
            </a:r>
            <a:r>
              <a:rPr lang="en-US" b="1" dirty="0"/>
              <a:t>ligament</a:t>
            </a:r>
            <a:endParaRPr lang="en-US" dirty="0"/>
          </a:p>
          <a:p>
            <a:r>
              <a:rPr lang="en-US" dirty="0"/>
              <a:t>Strong ligament connecting:</a:t>
            </a:r>
          </a:p>
          <a:p>
            <a:pPr lvl="1"/>
            <a:r>
              <a:rPr lang="en-US" dirty="0"/>
              <a:t>First rib and its cartilage</a:t>
            </a:r>
          </a:p>
          <a:p>
            <a:pPr lvl="1"/>
            <a:r>
              <a:rPr lang="en-US" dirty="0"/>
              <a:t>Inferior surface of the clavicle</a:t>
            </a:r>
          </a:p>
          <a:p>
            <a:r>
              <a:rPr lang="en-US" dirty="0"/>
              <a:t>Limits excessive elevation of clavicle</a:t>
            </a:r>
          </a:p>
        </p:txBody>
      </p:sp>
    </p:spTree>
    <p:extLst>
      <p:ext uri="{BB962C8B-B14F-4D97-AF65-F5344CB8AC3E}">
        <p14:creationId xmlns:p14="http://schemas.microsoft.com/office/powerpoint/2010/main" val="1239108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179533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4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Synovial Membrane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Lines </a:t>
            </a:r>
            <a:r>
              <a:rPr lang="en-US" dirty="0"/>
              <a:t>the inner surface of the capsule</a:t>
            </a:r>
          </a:p>
          <a:p>
            <a:r>
              <a:rPr lang="en-US" dirty="0"/>
              <a:t>Attached to margins of articular cartilage</a:t>
            </a:r>
          </a:p>
          <a:p>
            <a:r>
              <a:rPr lang="en-US" dirty="0"/>
              <a:t>Secretes synovial fluid for lubrication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82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3"/>
            <a:ext cx="11187486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65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Supraclavicular </a:t>
            </a:r>
            <a:r>
              <a:rPr lang="en-US" b="1" dirty="0"/>
              <a:t>nerve</a:t>
            </a:r>
            <a:endParaRPr lang="en-US" dirty="0"/>
          </a:p>
          <a:p>
            <a:r>
              <a:rPr lang="en-US" b="1" dirty="0"/>
              <a:t>Nerve to </a:t>
            </a:r>
            <a:r>
              <a:rPr lang="en-US" b="1" dirty="0" err="1"/>
              <a:t>subclavius</a:t>
            </a:r>
            <a:r>
              <a:rPr lang="en-US" b="1" dirty="0"/>
              <a:t> muscle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0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2"/>
            <a:ext cx="11163631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0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Arthrology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joints is called </a:t>
            </a:r>
            <a:r>
              <a:rPr lang="en-US" b="1" dirty="0" err="1" smtClean="0"/>
              <a:t>Arthrology</a:t>
            </a:r>
            <a:r>
              <a:rPr lang="en-US" b="1" dirty="0" smtClean="0"/>
              <a:t>.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32" y="3101008"/>
            <a:ext cx="11211339" cy="31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50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7" y="982133"/>
            <a:ext cx="11195437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11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Movements at Sternoclavicular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Movements at Sternoclavicular Joint</a:t>
            </a:r>
          </a:p>
          <a:p>
            <a:r>
              <a:rPr lang="en-US" dirty="0"/>
              <a:t>Elevation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Protraction</a:t>
            </a:r>
          </a:p>
          <a:p>
            <a:r>
              <a:rPr lang="en-US" dirty="0"/>
              <a:t>Retraction</a:t>
            </a:r>
          </a:p>
          <a:p>
            <a:r>
              <a:rPr lang="en-US" dirty="0"/>
              <a:t>Rotation of clavicle during arm elevation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63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Notes – Sternoclavicular Joint Injuries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</a:t>
            </a:r>
            <a:r>
              <a:rPr lang="en-US" dirty="0"/>
              <a:t>is strong but can be injured by:</a:t>
            </a:r>
          </a:p>
          <a:p>
            <a:pPr lvl="1"/>
            <a:r>
              <a:rPr lang="en-US" dirty="0"/>
              <a:t>Direct force on shoulder</a:t>
            </a:r>
          </a:p>
          <a:p>
            <a:r>
              <a:rPr lang="en-US" dirty="0"/>
              <a:t>Posterior dislocation is dangerous because it may compress:</a:t>
            </a:r>
          </a:p>
          <a:p>
            <a:pPr lvl="1"/>
            <a:r>
              <a:rPr lang="en-US" dirty="0"/>
              <a:t>Trachea</a:t>
            </a:r>
          </a:p>
          <a:p>
            <a:pPr lvl="1"/>
            <a:r>
              <a:rPr lang="en-US" dirty="0"/>
              <a:t>Esophagus</a:t>
            </a:r>
          </a:p>
          <a:p>
            <a:pPr lvl="1"/>
            <a:r>
              <a:rPr lang="en-US" dirty="0"/>
              <a:t>Major blood vessels</a:t>
            </a:r>
          </a:p>
        </p:txBody>
      </p:sp>
    </p:spTree>
    <p:extLst>
      <p:ext uri="{BB962C8B-B14F-4D97-AF65-F5344CB8AC3E}">
        <p14:creationId xmlns:p14="http://schemas.microsoft.com/office/powerpoint/2010/main" val="147798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Acromioclavicular Joint (AC Joint)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Articulation:</a:t>
            </a:r>
            <a:endParaRPr lang="en-US" b="1" dirty="0"/>
          </a:p>
          <a:p>
            <a:r>
              <a:rPr lang="en-US" dirty="0"/>
              <a:t>Between:</a:t>
            </a:r>
          </a:p>
          <a:p>
            <a:pPr lvl="1"/>
            <a:r>
              <a:rPr lang="en-US" dirty="0"/>
              <a:t>Acromion process of scapula</a:t>
            </a:r>
          </a:p>
          <a:p>
            <a:pPr lvl="1"/>
            <a:r>
              <a:rPr lang="en-US" dirty="0"/>
              <a:t>Lateral end of clavicle</a:t>
            </a:r>
          </a:p>
        </p:txBody>
      </p:sp>
    </p:spTree>
    <p:extLst>
      <p:ext uri="{BB962C8B-B14F-4D97-AF65-F5344CB8AC3E}">
        <p14:creationId xmlns:p14="http://schemas.microsoft.com/office/powerpoint/2010/main" val="2288422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82132"/>
            <a:ext cx="11235193" cy="53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37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 of Joint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Synovial </a:t>
            </a:r>
            <a:r>
              <a:rPr lang="en-US" b="1" dirty="0"/>
              <a:t>plane </a:t>
            </a:r>
            <a:r>
              <a:rPr lang="en-US" b="1" dirty="0" smtClean="0"/>
              <a:t>joint.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77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Joint Capsule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 </a:t>
            </a:r>
            <a:r>
              <a:rPr lang="en-US" dirty="0"/>
              <a:t>and loose</a:t>
            </a:r>
          </a:p>
          <a:p>
            <a:r>
              <a:rPr lang="en-US" dirty="0"/>
              <a:t>Attached to margins of articular surfaces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99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187485" cy="5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35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Ligaments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Acromioclavicular </a:t>
            </a:r>
            <a:r>
              <a:rPr lang="en-US" b="1" dirty="0"/>
              <a:t>ligament</a:t>
            </a:r>
            <a:endParaRPr lang="en-US" dirty="0"/>
          </a:p>
          <a:p>
            <a:pPr lvl="1"/>
            <a:r>
              <a:rPr lang="en-US" dirty="0"/>
              <a:t>Reinforces capsule</a:t>
            </a:r>
          </a:p>
          <a:p>
            <a:r>
              <a:rPr lang="en-US" b="1" dirty="0" err="1"/>
              <a:t>Coracoclavicular</a:t>
            </a:r>
            <a:r>
              <a:rPr lang="en-US" b="1" dirty="0"/>
              <a:t> ligament</a:t>
            </a:r>
            <a:r>
              <a:rPr lang="en-US" dirty="0"/>
              <a:t> (very important)</a:t>
            </a:r>
          </a:p>
          <a:p>
            <a:pPr lvl="1"/>
            <a:r>
              <a:rPr lang="en-US" dirty="0" err="1"/>
              <a:t>Conoid</a:t>
            </a:r>
            <a:r>
              <a:rPr lang="en-US" dirty="0"/>
              <a:t> ligament</a:t>
            </a:r>
          </a:p>
          <a:p>
            <a:pPr lvl="1"/>
            <a:r>
              <a:rPr lang="en-US" dirty="0"/>
              <a:t>Trapezoid ligament</a:t>
            </a:r>
          </a:p>
          <a:p>
            <a:r>
              <a:rPr lang="en-US" dirty="0"/>
              <a:t>These provide major stability to the joint</a:t>
            </a:r>
          </a:p>
        </p:txBody>
      </p:sp>
    </p:spTree>
    <p:extLst>
      <p:ext uri="{BB962C8B-B14F-4D97-AF65-F5344CB8AC3E}">
        <p14:creationId xmlns:p14="http://schemas.microsoft.com/office/powerpoint/2010/main" val="319446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3"/>
            <a:ext cx="11123875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9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Sternoclavicular Joint (SC Joint)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Articulation:</a:t>
            </a:r>
            <a:endParaRPr lang="en-US" b="1" dirty="0"/>
          </a:p>
          <a:p>
            <a:r>
              <a:rPr lang="en-US" dirty="0"/>
              <a:t>Formed between:</a:t>
            </a:r>
          </a:p>
          <a:p>
            <a:pPr lvl="1"/>
            <a:r>
              <a:rPr lang="en-US" dirty="0"/>
              <a:t>Sternal end of the clavicle</a:t>
            </a:r>
          </a:p>
          <a:p>
            <a:pPr lvl="1"/>
            <a:r>
              <a:rPr lang="en-US" dirty="0"/>
              <a:t>Manubrium of sternum</a:t>
            </a:r>
          </a:p>
          <a:p>
            <a:pPr lvl="1"/>
            <a:r>
              <a:rPr lang="en-US" dirty="0"/>
              <a:t>First costal cartilage</a:t>
            </a:r>
          </a:p>
          <a:p>
            <a:r>
              <a:rPr lang="en-US" dirty="0"/>
              <a:t>It is the </a:t>
            </a:r>
            <a:r>
              <a:rPr lang="en-US" b="1" dirty="0"/>
              <a:t>only bony articulation between the upper limb and the axial skeleton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187485" cy="5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8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Articular Disc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Fibrocartilaginous</a:t>
            </a:r>
            <a:r>
              <a:rPr lang="en-US" dirty="0" smtClean="0"/>
              <a:t> </a:t>
            </a:r>
            <a:r>
              <a:rPr lang="en-US" dirty="0"/>
              <a:t>disc may be present</a:t>
            </a:r>
          </a:p>
          <a:p>
            <a:r>
              <a:rPr lang="en-US" dirty="0"/>
              <a:t>Often incomplete</a:t>
            </a:r>
          </a:p>
          <a:p>
            <a:r>
              <a:rPr lang="en-US" dirty="0"/>
              <a:t>Helps absorb stress</a:t>
            </a:r>
          </a:p>
        </p:txBody>
      </p:sp>
    </p:spTree>
    <p:extLst>
      <p:ext uri="{BB962C8B-B14F-4D97-AF65-F5344CB8AC3E}">
        <p14:creationId xmlns:p14="http://schemas.microsoft.com/office/powerpoint/2010/main" val="4196812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Gliding </a:t>
            </a:r>
            <a:r>
              <a:rPr lang="en-US" dirty="0"/>
              <a:t>movements</a:t>
            </a:r>
          </a:p>
          <a:p>
            <a:r>
              <a:rPr lang="en-US" dirty="0"/>
              <a:t>Allows scapular rotation during arm elevation</a:t>
            </a:r>
          </a:p>
        </p:txBody>
      </p:sp>
    </p:spTree>
    <p:extLst>
      <p:ext uri="{BB962C8B-B14F-4D97-AF65-F5344CB8AC3E}">
        <p14:creationId xmlns:p14="http://schemas.microsoft.com/office/powerpoint/2010/main" val="4150103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3"/>
            <a:ext cx="11179534" cy="53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2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Nerve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Articular </a:t>
            </a:r>
            <a:r>
              <a:rPr lang="en-US" dirty="0"/>
              <a:t>branches of the </a:t>
            </a:r>
            <a:r>
              <a:rPr lang="en-US" dirty="0" err="1">
                <a:hlinkClick r:id="rId3"/>
              </a:rPr>
              <a:t>suprascapular</a:t>
            </a:r>
            <a:r>
              <a:rPr lang="en-US" dirty="0">
                <a:hlinkClick r:id="rId3"/>
              </a:rPr>
              <a:t> nerve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 smtClean="0">
                <a:hlinkClick r:id="rId4"/>
              </a:rPr>
              <a:t>lateral </a:t>
            </a:r>
            <a:r>
              <a:rPr lang="en-US" b="1" dirty="0">
                <a:hlinkClick r:id="rId4"/>
              </a:rPr>
              <a:t>pectoral </a:t>
            </a:r>
            <a:r>
              <a:rPr lang="en-US" b="1" dirty="0" smtClean="0">
                <a:hlinkClick r:id="rId4"/>
              </a:rPr>
              <a:t>nerve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5827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211339" cy="5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75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492982"/>
            <a:ext cx="11187484" cy="586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73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492982"/>
            <a:ext cx="11227241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4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1"/>
            <a:ext cx="11195436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7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 of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en-US" b="1" dirty="0" smtClean="0"/>
              <a:t>Synovial </a:t>
            </a:r>
            <a:r>
              <a:rPr lang="en-US" b="1" dirty="0"/>
              <a:t>double-plane joint</a:t>
            </a:r>
            <a:endParaRPr lang="en-US" dirty="0"/>
          </a:p>
          <a:p>
            <a:r>
              <a:rPr lang="en-US" dirty="0"/>
              <a:t>Allows movements in multiple directions</a:t>
            </a:r>
          </a:p>
        </p:txBody>
      </p:sp>
    </p:spTree>
    <p:extLst>
      <p:ext uri="{BB962C8B-B14F-4D97-AF65-F5344CB8AC3E}">
        <p14:creationId xmlns:p14="http://schemas.microsoft.com/office/powerpoint/2010/main" val="413094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Joint Capsule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Surrounds </a:t>
            </a:r>
            <a:r>
              <a:rPr lang="en-US" dirty="0"/>
              <a:t>the joint completely</a:t>
            </a:r>
          </a:p>
          <a:p>
            <a:r>
              <a:rPr lang="en-US" dirty="0"/>
              <a:t>Attached to the margins of the articular surfaces</a:t>
            </a:r>
          </a:p>
          <a:p>
            <a:r>
              <a:rPr lang="en-US" dirty="0"/>
              <a:t>Provides stability while allowing mobility</a:t>
            </a:r>
          </a:p>
        </p:txBody>
      </p:sp>
    </p:spTree>
    <p:extLst>
      <p:ext uri="{BB962C8B-B14F-4D97-AF65-F5344CB8AC3E}">
        <p14:creationId xmlns:p14="http://schemas.microsoft.com/office/powerpoint/2010/main" val="336056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1"/>
            <a:ext cx="11195436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1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211339" cy="53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8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492982"/>
            <a:ext cx="656231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Ligaments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Capsule </a:t>
            </a:r>
            <a:r>
              <a:rPr lang="en-US" dirty="0"/>
              <a:t>reinforced:</a:t>
            </a:r>
          </a:p>
          <a:p>
            <a:pPr lvl="1"/>
            <a:r>
              <a:rPr lang="en-US" dirty="0"/>
              <a:t>Anteriorly</a:t>
            </a:r>
          </a:p>
          <a:p>
            <a:pPr lvl="1"/>
            <a:r>
              <a:rPr lang="en-US" dirty="0"/>
              <a:t>Posteriorly</a:t>
            </a:r>
          </a:p>
          <a:p>
            <a:r>
              <a:rPr lang="en-US" dirty="0"/>
              <a:t>Strengthened by </a:t>
            </a:r>
            <a:r>
              <a:rPr lang="en-US" b="1" dirty="0"/>
              <a:t>sternoclavicular ligaments</a:t>
            </a:r>
            <a:endParaRPr lang="en-US" dirty="0"/>
          </a:p>
          <a:p>
            <a:r>
              <a:rPr lang="en-US" dirty="0"/>
              <a:t>These ligaments prevent excessive movement of the clavicle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61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329</Words>
  <Application>Microsoft Office PowerPoint</Application>
  <PresentationFormat>Widescreen</PresentationFormat>
  <Paragraphs>94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Garamond</vt:lpstr>
      <vt:lpstr>Organic</vt:lpstr>
      <vt:lpstr>ANATOMY THE UPPER LIMB</vt:lpstr>
      <vt:lpstr>The Arthrology</vt:lpstr>
      <vt:lpstr>Sternoclavicular Joint (SC Joint)</vt:lpstr>
      <vt:lpstr>PowerPoint Presentation</vt:lpstr>
      <vt:lpstr>Type of Joint</vt:lpstr>
      <vt:lpstr>Joint Capsule</vt:lpstr>
      <vt:lpstr>PowerPoint Presentation</vt:lpstr>
      <vt:lpstr>PowerPoint Presentation</vt:lpstr>
      <vt:lpstr>Ligaments</vt:lpstr>
      <vt:lpstr>PowerPoint Presentation</vt:lpstr>
      <vt:lpstr>Articular Disc</vt:lpstr>
      <vt:lpstr>Continued </vt:lpstr>
      <vt:lpstr>PowerPoint Presentation</vt:lpstr>
      <vt:lpstr>Accessory Ligament</vt:lpstr>
      <vt:lpstr>PowerPoint Presentation</vt:lpstr>
      <vt:lpstr>Synovial Membrane</vt:lpstr>
      <vt:lpstr>PowerPoint Presentation</vt:lpstr>
      <vt:lpstr>Nerve Supply</vt:lpstr>
      <vt:lpstr>PowerPoint Presentation</vt:lpstr>
      <vt:lpstr>PowerPoint Presentation</vt:lpstr>
      <vt:lpstr>Movements at Sternoclavicular Joint</vt:lpstr>
      <vt:lpstr>Clinical Notes – Sternoclavicular Joint Injuries</vt:lpstr>
      <vt:lpstr>Acromioclavicular Joint (AC Joint)</vt:lpstr>
      <vt:lpstr>PowerPoint Presentation</vt:lpstr>
      <vt:lpstr>Type of Joint</vt:lpstr>
      <vt:lpstr>Joint Capsule</vt:lpstr>
      <vt:lpstr>PowerPoint Presentation</vt:lpstr>
      <vt:lpstr>Ligaments</vt:lpstr>
      <vt:lpstr>PowerPoint Presentation</vt:lpstr>
      <vt:lpstr>PowerPoint Presentation</vt:lpstr>
      <vt:lpstr>Articular Disc</vt:lpstr>
      <vt:lpstr>Movements</vt:lpstr>
      <vt:lpstr>PowerPoint Presentation</vt:lpstr>
      <vt:lpstr>Nerve supply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7</cp:revision>
  <dcterms:created xsi:type="dcterms:W3CDTF">2026-01-08T14:29:36Z</dcterms:created>
  <dcterms:modified xsi:type="dcterms:W3CDTF">2026-01-08T15:31:46Z</dcterms:modified>
</cp:coreProperties>
</file>