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8" r:id="rId11"/>
    <p:sldId id="265" r:id="rId12"/>
    <p:sldId id="279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80" r:id="rId21"/>
    <p:sldId id="273" r:id="rId22"/>
    <p:sldId id="274" r:id="rId23"/>
    <p:sldId id="275" r:id="rId24"/>
    <p:sldId id="281" r:id="rId25"/>
    <p:sldId id="276" r:id="rId26"/>
    <p:sldId id="277" r:id="rId27"/>
    <p:sldId id="282" r:id="rId28"/>
    <p:sldId id="283" r:id="rId29"/>
    <p:sldId id="284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ANATOMY</a:t>
            </a:r>
            <a:br>
              <a:rPr lang="en-US" b="1" dirty="0" smtClean="0"/>
            </a:br>
            <a:r>
              <a:rPr lang="en-US" b="1" dirty="0" smtClean="0"/>
              <a:t>THE UPPER LIMB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DPT</a:t>
            </a:r>
            <a:endParaRPr lang="en-US" b="1" dirty="0"/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8" y="1423284"/>
            <a:ext cx="719054" cy="447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4446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500931"/>
            <a:ext cx="11227241" cy="58442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5913" y="500931"/>
            <a:ext cx="719054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2910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Important Individual Carpal Bones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Scaphoid</a:t>
            </a:r>
          </a:p>
          <a:p>
            <a:r>
              <a:rPr lang="en-US" dirty="0"/>
              <a:t>Boat-shaped</a:t>
            </a:r>
          </a:p>
          <a:p>
            <a:r>
              <a:rPr lang="en-US" dirty="0"/>
              <a:t>Most commonly fractured carpal bone</a:t>
            </a:r>
          </a:p>
          <a:p>
            <a:r>
              <a:rPr lang="en-US" dirty="0"/>
              <a:t>Blood supply is </a:t>
            </a:r>
            <a:r>
              <a:rPr lang="en-US" b="1" dirty="0"/>
              <a:t>retrograde</a:t>
            </a:r>
            <a:r>
              <a:rPr lang="en-US" dirty="0"/>
              <a:t>, so fractures may cause </a:t>
            </a:r>
            <a:r>
              <a:rPr lang="en-US" b="1" dirty="0"/>
              <a:t>avascular necrosis</a:t>
            </a:r>
            <a:endParaRPr lang="en-US" dirty="0"/>
          </a:p>
          <a:p>
            <a:r>
              <a:rPr lang="en-US" b="1" dirty="0"/>
              <a:t>Pisiform</a:t>
            </a:r>
          </a:p>
          <a:p>
            <a:r>
              <a:rPr lang="en-US" dirty="0"/>
              <a:t>Pea-shaped</a:t>
            </a:r>
          </a:p>
          <a:p>
            <a:r>
              <a:rPr lang="en-US" dirty="0"/>
              <a:t>Sesamoid bone in </a:t>
            </a:r>
            <a:r>
              <a:rPr lang="en-US" b="1" dirty="0"/>
              <a:t>flexor carpi </a:t>
            </a:r>
            <a:r>
              <a:rPr lang="en-US" b="1" dirty="0" err="1"/>
              <a:t>ulnaris</a:t>
            </a:r>
            <a:r>
              <a:rPr lang="en-US" b="1" dirty="0"/>
              <a:t> tendon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13" y="500931"/>
            <a:ext cx="719054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7518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500931"/>
            <a:ext cx="11227241" cy="58442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5913" y="500931"/>
            <a:ext cx="719054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1007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2737" y="500931"/>
            <a:ext cx="11139778" cy="580445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5913" y="500931"/>
            <a:ext cx="719054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4859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Clinical Note – Scaphoid Bone Injury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Common </a:t>
            </a:r>
            <a:r>
              <a:rPr lang="en-US" dirty="0"/>
              <a:t>in </a:t>
            </a:r>
            <a:r>
              <a:rPr lang="en-US" b="1" dirty="0"/>
              <a:t>young adults</a:t>
            </a:r>
            <a:endParaRPr lang="en-US" dirty="0"/>
          </a:p>
          <a:p>
            <a:r>
              <a:rPr lang="en-US" dirty="0"/>
              <a:t>Usually caused by </a:t>
            </a:r>
            <a:r>
              <a:rPr lang="en-US" b="1" dirty="0"/>
              <a:t>fall on outstretched hand</a:t>
            </a:r>
            <a:endParaRPr lang="en-US" dirty="0"/>
          </a:p>
          <a:p>
            <a:r>
              <a:rPr lang="en-US" dirty="0"/>
              <a:t>Fracture may:</a:t>
            </a:r>
          </a:p>
          <a:p>
            <a:pPr lvl="1"/>
            <a:r>
              <a:rPr lang="en-US" dirty="0"/>
              <a:t>Be </a:t>
            </a:r>
            <a:r>
              <a:rPr lang="en-US" b="1" dirty="0"/>
              <a:t>missed on X-ray</a:t>
            </a:r>
            <a:endParaRPr lang="en-US" dirty="0"/>
          </a:p>
          <a:p>
            <a:pPr lvl="1"/>
            <a:r>
              <a:rPr lang="en-US" dirty="0"/>
              <a:t>Lead to </a:t>
            </a:r>
            <a:r>
              <a:rPr lang="en-US" b="1" dirty="0"/>
              <a:t>avascular necrosis</a:t>
            </a:r>
            <a:endParaRPr lang="en-US" dirty="0"/>
          </a:p>
          <a:p>
            <a:r>
              <a:rPr lang="en-US" dirty="0"/>
              <a:t>Symptoms:</a:t>
            </a:r>
          </a:p>
          <a:p>
            <a:pPr lvl="1"/>
            <a:r>
              <a:rPr lang="en-US" dirty="0"/>
              <a:t>Pain in </a:t>
            </a:r>
            <a:r>
              <a:rPr lang="en-US" b="1" dirty="0"/>
              <a:t>anatomical snuffbox</a:t>
            </a:r>
            <a:endParaRPr lang="en-US" dirty="0"/>
          </a:p>
          <a:p>
            <a:r>
              <a:rPr lang="en-US" dirty="0"/>
              <a:t>Clinical importance:</a:t>
            </a:r>
          </a:p>
          <a:p>
            <a:pPr lvl="1"/>
            <a:r>
              <a:rPr lang="en-US" dirty="0"/>
              <a:t>Early diagnosis is crucial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13" y="500931"/>
            <a:ext cx="719054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8166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2" y="500931"/>
            <a:ext cx="11155680" cy="583625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5913" y="500931"/>
            <a:ext cx="719054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1285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Metacarpal Bones – Introduction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Five </a:t>
            </a:r>
            <a:r>
              <a:rPr lang="en-US" b="1" dirty="0"/>
              <a:t>metacarpal bones</a:t>
            </a:r>
            <a:endParaRPr lang="en-US" dirty="0"/>
          </a:p>
          <a:p>
            <a:r>
              <a:rPr lang="en-US" dirty="0"/>
              <a:t>Located between:</a:t>
            </a:r>
          </a:p>
          <a:p>
            <a:pPr lvl="1"/>
            <a:r>
              <a:rPr lang="en-US" b="1" dirty="0"/>
              <a:t>Carpal bones (proximal)</a:t>
            </a:r>
            <a:endParaRPr lang="en-US" dirty="0"/>
          </a:p>
          <a:p>
            <a:pPr lvl="1"/>
            <a:r>
              <a:rPr lang="en-US" b="1" dirty="0"/>
              <a:t>Phalanges (distal)</a:t>
            </a:r>
            <a:endParaRPr lang="en-US" dirty="0"/>
          </a:p>
          <a:p>
            <a:r>
              <a:rPr lang="en-US" dirty="0"/>
              <a:t>Numbered </a:t>
            </a:r>
            <a:r>
              <a:rPr lang="en-US" b="1" dirty="0"/>
              <a:t>1 to 5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Metacarpal I → thumb</a:t>
            </a:r>
          </a:p>
          <a:p>
            <a:pPr lvl="1"/>
            <a:r>
              <a:rPr lang="en-US" dirty="0"/>
              <a:t>Metacarpal V → little finger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13" y="500931"/>
            <a:ext cx="719054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3366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Structure of a Metacarpal Bone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Each metacarpal has:</a:t>
            </a:r>
          </a:p>
          <a:p>
            <a:r>
              <a:rPr lang="en-US" b="1" dirty="0"/>
              <a:t>Base</a:t>
            </a:r>
            <a:r>
              <a:rPr lang="en-US" dirty="0"/>
              <a:t> (proximal)</a:t>
            </a:r>
          </a:p>
          <a:p>
            <a:pPr lvl="1"/>
            <a:r>
              <a:rPr lang="en-US" dirty="0"/>
              <a:t>Articulates with carpal bones</a:t>
            </a:r>
          </a:p>
          <a:p>
            <a:r>
              <a:rPr lang="en-US" b="1" dirty="0"/>
              <a:t>Body (shaft)</a:t>
            </a:r>
            <a:endParaRPr lang="en-US" dirty="0"/>
          </a:p>
          <a:p>
            <a:pPr lvl="1"/>
            <a:r>
              <a:rPr lang="en-US" dirty="0"/>
              <a:t>Elongated</a:t>
            </a:r>
          </a:p>
          <a:p>
            <a:pPr lvl="1"/>
            <a:r>
              <a:rPr lang="en-US" dirty="0"/>
              <a:t>Slightly concave anteriorly</a:t>
            </a:r>
          </a:p>
          <a:p>
            <a:r>
              <a:rPr lang="en-US" b="1" dirty="0"/>
              <a:t>Head</a:t>
            </a:r>
            <a:r>
              <a:rPr lang="en-US" dirty="0"/>
              <a:t> (distal)</a:t>
            </a:r>
          </a:p>
          <a:p>
            <a:pPr lvl="1"/>
            <a:r>
              <a:rPr lang="en-US" dirty="0"/>
              <a:t>Rounded</a:t>
            </a:r>
          </a:p>
          <a:p>
            <a:pPr lvl="1"/>
            <a:r>
              <a:rPr lang="en-US" dirty="0"/>
              <a:t>Forms the </a:t>
            </a:r>
            <a:r>
              <a:rPr lang="en-US" b="1" dirty="0"/>
              <a:t>knuckle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13" y="500931"/>
            <a:ext cx="719054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2231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0688" y="500932"/>
            <a:ext cx="11163631" cy="58601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5913" y="500931"/>
            <a:ext cx="719054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5647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Special Features of First Metacarpal (Thumb)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Shortest </a:t>
            </a:r>
            <a:r>
              <a:rPr lang="en-US" b="1" dirty="0"/>
              <a:t>and most mobile</a:t>
            </a:r>
            <a:endParaRPr lang="en-US" dirty="0"/>
          </a:p>
          <a:p>
            <a:r>
              <a:rPr lang="en-US" dirty="0"/>
              <a:t>Lies in a </a:t>
            </a:r>
            <a:r>
              <a:rPr lang="en-US" b="1" dirty="0"/>
              <a:t>different plane</a:t>
            </a:r>
            <a:r>
              <a:rPr lang="en-US" dirty="0"/>
              <a:t> than other metacarpals</a:t>
            </a:r>
          </a:p>
          <a:p>
            <a:r>
              <a:rPr lang="en-US" dirty="0"/>
              <a:t>Rotated medially at right angle</a:t>
            </a:r>
          </a:p>
          <a:p>
            <a:r>
              <a:rPr lang="en-US" dirty="0"/>
              <a:t>Allows:</a:t>
            </a:r>
          </a:p>
          <a:p>
            <a:pPr lvl="1"/>
            <a:r>
              <a:rPr lang="en-US" b="1" dirty="0"/>
              <a:t>Opposition</a:t>
            </a:r>
            <a:endParaRPr lang="en-US" dirty="0"/>
          </a:p>
          <a:p>
            <a:pPr lvl="1"/>
            <a:r>
              <a:rPr lang="en-US" b="1" dirty="0"/>
              <a:t>Grip strength</a:t>
            </a:r>
            <a:endParaRPr lang="en-US" dirty="0"/>
          </a:p>
          <a:p>
            <a:r>
              <a:rPr lang="en-US" dirty="0"/>
              <a:t>Articulates with trapezium (saddle joint)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13" y="500931"/>
            <a:ext cx="719054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912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Bones of the Hand –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The </a:t>
            </a:r>
            <a:r>
              <a:rPr lang="en-US" dirty="0"/>
              <a:t>hand skeleton is divided into </a:t>
            </a:r>
            <a:r>
              <a:rPr lang="en-US" b="1" dirty="0"/>
              <a:t>three main groups</a:t>
            </a:r>
            <a:r>
              <a:rPr lang="en-US" dirty="0"/>
              <a:t>:</a:t>
            </a:r>
          </a:p>
          <a:p>
            <a:pPr lvl="1"/>
            <a:r>
              <a:rPr lang="en-US" b="1" dirty="0"/>
              <a:t>Carpal bones</a:t>
            </a:r>
            <a:r>
              <a:rPr lang="en-US" dirty="0"/>
              <a:t> (wrist)</a:t>
            </a:r>
          </a:p>
          <a:p>
            <a:pPr lvl="1"/>
            <a:r>
              <a:rPr lang="en-US" b="1" dirty="0"/>
              <a:t>Metacarpal bones</a:t>
            </a:r>
            <a:r>
              <a:rPr lang="en-US" dirty="0"/>
              <a:t> (palm)</a:t>
            </a:r>
          </a:p>
          <a:p>
            <a:pPr lvl="1"/>
            <a:r>
              <a:rPr lang="en-US" b="1" dirty="0"/>
              <a:t>Phalanges</a:t>
            </a:r>
            <a:r>
              <a:rPr lang="en-US" dirty="0"/>
              <a:t> (digits/fingers)</a:t>
            </a:r>
          </a:p>
          <a:p>
            <a:r>
              <a:rPr lang="en-US" dirty="0"/>
              <a:t>These bones together provide:</a:t>
            </a:r>
          </a:p>
          <a:p>
            <a:pPr lvl="1"/>
            <a:r>
              <a:rPr lang="en-US" b="1" dirty="0"/>
              <a:t>Stability</a:t>
            </a:r>
            <a:endParaRPr lang="en-US" dirty="0"/>
          </a:p>
          <a:p>
            <a:pPr lvl="1"/>
            <a:r>
              <a:rPr lang="en-US" b="1" dirty="0"/>
              <a:t>Mobility</a:t>
            </a:r>
            <a:endParaRPr lang="en-US" dirty="0"/>
          </a:p>
          <a:p>
            <a:pPr lvl="1"/>
            <a:r>
              <a:rPr lang="en-US" b="1" dirty="0"/>
              <a:t>Precision grip and fine movements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13" y="500931"/>
            <a:ext cx="719054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3621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0688" y="500932"/>
            <a:ext cx="11163631" cy="58601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5913" y="500931"/>
            <a:ext cx="719054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1275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Phalanges – 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Phalanges are bones of the </a:t>
            </a:r>
            <a:r>
              <a:rPr lang="en-US" b="1" dirty="0"/>
              <a:t>digits</a:t>
            </a:r>
            <a:endParaRPr lang="en-US" dirty="0"/>
          </a:p>
          <a:p>
            <a:r>
              <a:rPr lang="en-US" dirty="0"/>
              <a:t>Total </a:t>
            </a:r>
            <a:r>
              <a:rPr lang="en-US" b="1" dirty="0"/>
              <a:t>14 phalanges in each hand</a:t>
            </a:r>
            <a:endParaRPr lang="en-US" dirty="0"/>
          </a:p>
          <a:p>
            <a:r>
              <a:rPr lang="en-US" b="1" dirty="0"/>
              <a:t>Distribution:</a:t>
            </a:r>
          </a:p>
          <a:p>
            <a:r>
              <a:rPr lang="en-US" b="1" dirty="0"/>
              <a:t>Thumb</a:t>
            </a:r>
            <a:r>
              <a:rPr lang="en-US" dirty="0"/>
              <a:t> → 2 phalanges</a:t>
            </a:r>
          </a:p>
          <a:p>
            <a:pPr lvl="1"/>
            <a:r>
              <a:rPr lang="en-US" dirty="0"/>
              <a:t>Proximal</a:t>
            </a:r>
          </a:p>
          <a:p>
            <a:pPr lvl="1"/>
            <a:r>
              <a:rPr lang="en-US" dirty="0"/>
              <a:t>Distal</a:t>
            </a:r>
          </a:p>
          <a:p>
            <a:r>
              <a:rPr lang="en-US" b="1" dirty="0"/>
              <a:t>Other fingers</a:t>
            </a:r>
            <a:r>
              <a:rPr lang="en-US" dirty="0"/>
              <a:t> → 3 phalanges each</a:t>
            </a:r>
          </a:p>
          <a:p>
            <a:pPr lvl="1"/>
            <a:r>
              <a:rPr lang="en-US" dirty="0"/>
              <a:t>Proximal</a:t>
            </a:r>
          </a:p>
          <a:p>
            <a:pPr lvl="1"/>
            <a:r>
              <a:rPr lang="en-US" dirty="0"/>
              <a:t>Middle</a:t>
            </a:r>
          </a:p>
          <a:p>
            <a:pPr lvl="1"/>
            <a:r>
              <a:rPr lang="en-US" dirty="0"/>
              <a:t>Distal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13" y="500931"/>
            <a:ext cx="719054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6522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4787" y="500931"/>
            <a:ext cx="11171582" cy="581240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5913" y="500931"/>
            <a:ext cx="719054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7236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Structure of </a:t>
            </a:r>
            <a:r>
              <a:rPr lang="en-US" b="1" dirty="0" smtClean="0"/>
              <a:t>Phalanges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Each phalanx has:</a:t>
            </a:r>
          </a:p>
          <a:p>
            <a:r>
              <a:rPr lang="en-US" b="1" dirty="0"/>
              <a:t>Base</a:t>
            </a:r>
            <a:endParaRPr lang="en-US" dirty="0"/>
          </a:p>
          <a:p>
            <a:pPr lvl="1"/>
            <a:r>
              <a:rPr lang="en-US" dirty="0"/>
              <a:t>Proximal articular surface</a:t>
            </a:r>
          </a:p>
          <a:p>
            <a:r>
              <a:rPr lang="en-US" b="1" dirty="0"/>
              <a:t>Body (shaft)</a:t>
            </a:r>
            <a:endParaRPr lang="en-US" dirty="0"/>
          </a:p>
          <a:p>
            <a:pPr lvl="1"/>
            <a:r>
              <a:rPr lang="en-US" dirty="0"/>
              <a:t>Narrow and flattened</a:t>
            </a:r>
          </a:p>
          <a:p>
            <a:r>
              <a:rPr lang="en-US" b="1" dirty="0"/>
              <a:t>Head</a:t>
            </a:r>
            <a:endParaRPr lang="en-US" dirty="0"/>
          </a:p>
          <a:p>
            <a:pPr lvl="1"/>
            <a:r>
              <a:rPr lang="en-US" dirty="0"/>
              <a:t>Distal articular surface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13" y="500931"/>
            <a:ext cx="719054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5172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4787" y="500931"/>
            <a:ext cx="11171582" cy="581240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5913" y="500931"/>
            <a:ext cx="719054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3633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Articulations of Phalanges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Base </a:t>
            </a:r>
            <a:r>
              <a:rPr lang="en-US" dirty="0"/>
              <a:t>of </a:t>
            </a:r>
            <a:r>
              <a:rPr lang="en-US" b="1" dirty="0"/>
              <a:t>proximal phalanx</a:t>
            </a:r>
            <a:r>
              <a:rPr lang="en-US" dirty="0"/>
              <a:t> articulates with:</a:t>
            </a:r>
          </a:p>
          <a:p>
            <a:pPr lvl="1"/>
            <a:r>
              <a:rPr lang="en-US" dirty="0"/>
              <a:t>Head of corresponding metacarpal</a:t>
            </a:r>
          </a:p>
          <a:p>
            <a:r>
              <a:rPr lang="en-US" dirty="0"/>
              <a:t>Base of </a:t>
            </a:r>
            <a:r>
              <a:rPr lang="en-US" b="1" dirty="0"/>
              <a:t>middle phalanx</a:t>
            </a:r>
            <a:r>
              <a:rPr lang="en-US" dirty="0"/>
              <a:t> articulates with:</a:t>
            </a:r>
          </a:p>
          <a:p>
            <a:pPr lvl="1"/>
            <a:r>
              <a:rPr lang="en-US" dirty="0"/>
              <a:t>Head of proximal phalanx</a:t>
            </a:r>
          </a:p>
          <a:p>
            <a:r>
              <a:rPr lang="en-US" dirty="0"/>
              <a:t>Base of </a:t>
            </a:r>
            <a:r>
              <a:rPr lang="en-US" b="1" dirty="0"/>
              <a:t>distal phalanx</a:t>
            </a:r>
            <a:r>
              <a:rPr lang="en-US" dirty="0"/>
              <a:t> articulates with:</a:t>
            </a:r>
          </a:p>
          <a:p>
            <a:pPr lvl="1"/>
            <a:r>
              <a:rPr lang="en-US" dirty="0"/>
              <a:t>Head of middle </a:t>
            </a:r>
            <a:r>
              <a:rPr lang="en-US" dirty="0" smtClean="0"/>
              <a:t>phalanx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13" y="500931"/>
            <a:ext cx="719054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0884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Clinical Importance of Hand Bones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Hand </a:t>
            </a:r>
            <a:r>
              <a:rPr lang="en-US" dirty="0"/>
              <a:t>fractures affect:</a:t>
            </a:r>
          </a:p>
          <a:p>
            <a:pPr lvl="1"/>
            <a:r>
              <a:rPr lang="en-US" b="1" dirty="0"/>
              <a:t>Grip</a:t>
            </a:r>
            <a:endParaRPr lang="en-US" dirty="0"/>
          </a:p>
          <a:p>
            <a:pPr lvl="1"/>
            <a:r>
              <a:rPr lang="en-US" b="1" dirty="0"/>
              <a:t>Dexterity</a:t>
            </a:r>
            <a:endParaRPr lang="en-US" dirty="0"/>
          </a:p>
          <a:p>
            <a:r>
              <a:rPr lang="en-US" dirty="0"/>
              <a:t>Common injuries:</a:t>
            </a:r>
          </a:p>
          <a:p>
            <a:pPr lvl="1"/>
            <a:r>
              <a:rPr lang="en-US" dirty="0"/>
              <a:t>Scaphoid fracture</a:t>
            </a:r>
          </a:p>
          <a:p>
            <a:pPr lvl="1"/>
            <a:r>
              <a:rPr lang="en-US" dirty="0"/>
              <a:t>Metacarpal fractures (e.g., boxer’s fracture)</a:t>
            </a:r>
          </a:p>
          <a:p>
            <a:pPr lvl="1"/>
            <a:r>
              <a:rPr lang="en-US" dirty="0"/>
              <a:t>Distal phalanx crush injuries</a:t>
            </a:r>
          </a:p>
          <a:p>
            <a:r>
              <a:rPr lang="en-US" dirty="0"/>
              <a:t>Proper alignment is critical for hand function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13" y="500931"/>
            <a:ext cx="719054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4860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Summary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Hand </a:t>
            </a:r>
            <a:r>
              <a:rPr lang="en-US" dirty="0"/>
              <a:t>bones are specialized for </a:t>
            </a:r>
            <a:r>
              <a:rPr lang="en-US" b="1" dirty="0"/>
              <a:t>precision and strength</a:t>
            </a:r>
            <a:endParaRPr lang="en-US" dirty="0"/>
          </a:p>
          <a:p>
            <a:r>
              <a:rPr lang="en-US" dirty="0"/>
              <a:t>Carpal bones form wrist stability</a:t>
            </a:r>
          </a:p>
          <a:p>
            <a:r>
              <a:rPr lang="en-US" dirty="0"/>
              <a:t>Metacarpals form palm framework</a:t>
            </a:r>
          </a:p>
          <a:p>
            <a:r>
              <a:rPr lang="en-US" dirty="0"/>
              <a:t>Phalanges enable fine movements</a:t>
            </a:r>
          </a:p>
          <a:p>
            <a:r>
              <a:rPr lang="en-US" dirty="0"/>
              <a:t>Clinical relevance is high due to frequent injuries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13" y="500931"/>
            <a:ext cx="719054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8317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500931"/>
            <a:ext cx="11187485" cy="58442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5913" y="500931"/>
            <a:ext cx="719054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632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500931"/>
            <a:ext cx="11235193" cy="58839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5913" y="500931"/>
            <a:ext cx="719054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732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2737" y="500932"/>
            <a:ext cx="11187485" cy="58601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5913" y="500931"/>
            <a:ext cx="719054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5639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Carpal Bones – General Features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Total </a:t>
            </a:r>
            <a:r>
              <a:rPr lang="en-US" b="1" dirty="0"/>
              <a:t>8 carpal bones</a:t>
            </a:r>
            <a:endParaRPr lang="en-US" dirty="0"/>
          </a:p>
          <a:p>
            <a:r>
              <a:rPr lang="en-US" dirty="0"/>
              <a:t>Arranged in </a:t>
            </a:r>
            <a:r>
              <a:rPr lang="en-US" b="1" dirty="0"/>
              <a:t>two rows</a:t>
            </a:r>
            <a:r>
              <a:rPr lang="en-US" dirty="0"/>
              <a:t>:</a:t>
            </a:r>
          </a:p>
          <a:p>
            <a:pPr lvl="1"/>
            <a:r>
              <a:rPr lang="en-US" b="1" dirty="0"/>
              <a:t>Proximal row</a:t>
            </a:r>
            <a:r>
              <a:rPr lang="en-US" dirty="0"/>
              <a:t> (lateral → medial)</a:t>
            </a:r>
          </a:p>
          <a:p>
            <a:pPr lvl="1"/>
            <a:r>
              <a:rPr lang="en-US" b="1" dirty="0"/>
              <a:t>Distal row</a:t>
            </a:r>
            <a:r>
              <a:rPr lang="en-US" dirty="0"/>
              <a:t> (lateral → medial)</a:t>
            </a:r>
          </a:p>
          <a:p>
            <a:r>
              <a:rPr lang="en-US" dirty="0"/>
              <a:t>Function:</a:t>
            </a:r>
          </a:p>
          <a:p>
            <a:pPr lvl="1"/>
            <a:r>
              <a:rPr lang="en-US" dirty="0"/>
              <a:t>Form the </a:t>
            </a:r>
            <a:r>
              <a:rPr lang="en-US" b="1" dirty="0"/>
              <a:t>wrist joint</a:t>
            </a:r>
            <a:endParaRPr lang="en-US" dirty="0"/>
          </a:p>
          <a:p>
            <a:pPr lvl="1"/>
            <a:r>
              <a:rPr lang="en-US" dirty="0"/>
              <a:t>Create the </a:t>
            </a:r>
            <a:r>
              <a:rPr lang="en-US" b="1" dirty="0"/>
              <a:t>carpal arch</a:t>
            </a:r>
            <a:r>
              <a:rPr lang="en-US" dirty="0"/>
              <a:t>, contributing to the </a:t>
            </a:r>
            <a:r>
              <a:rPr lang="en-US" b="1" dirty="0"/>
              <a:t>carpal tunnel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13" y="500931"/>
            <a:ext cx="719054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281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6591" y="500931"/>
            <a:ext cx="11100021" cy="579650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5913" y="500931"/>
            <a:ext cx="719054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8467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500931"/>
            <a:ext cx="11179534" cy="58601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5913" y="500931"/>
            <a:ext cx="719054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6169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Proximal Row of Carpal Bones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i="1" dirty="0" smtClean="0"/>
              <a:t>(</a:t>
            </a:r>
            <a:r>
              <a:rPr lang="en-US" i="1" dirty="0"/>
              <a:t>Lateral → Medial)</a:t>
            </a:r>
            <a:endParaRPr lang="en-US" dirty="0"/>
          </a:p>
          <a:p>
            <a:r>
              <a:rPr lang="en-US" b="1" dirty="0"/>
              <a:t>Scaphoid</a:t>
            </a:r>
            <a:endParaRPr lang="en-US" dirty="0"/>
          </a:p>
          <a:p>
            <a:r>
              <a:rPr lang="en-US" b="1" dirty="0"/>
              <a:t>Lunate</a:t>
            </a:r>
            <a:endParaRPr lang="en-US" dirty="0"/>
          </a:p>
          <a:p>
            <a:r>
              <a:rPr lang="en-US" b="1" dirty="0"/>
              <a:t>Triquetrum</a:t>
            </a:r>
            <a:endParaRPr lang="en-US" dirty="0"/>
          </a:p>
          <a:p>
            <a:r>
              <a:rPr lang="en-US" b="1" dirty="0"/>
              <a:t>Pisiform</a:t>
            </a:r>
            <a:endParaRPr lang="en-US" dirty="0"/>
          </a:p>
          <a:p>
            <a:r>
              <a:rPr lang="en-US" dirty="0" smtClean="0"/>
              <a:t>These </a:t>
            </a:r>
            <a:r>
              <a:rPr lang="en-US" dirty="0"/>
              <a:t>bones articulate with the </a:t>
            </a:r>
            <a:r>
              <a:rPr lang="en-US" b="1" dirty="0"/>
              <a:t>radius</a:t>
            </a:r>
            <a:r>
              <a:rPr lang="en-US" dirty="0"/>
              <a:t> and </a:t>
            </a:r>
            <a:r>
              <a:rPr lang="en-US" b="1" dirty="0"/>
              <a:t>articular disc of ulna</a:t>
            </a:r>
            <a:endParaRPr lang="en-US" dirty="0"/>
          </a:p>
          <a:p>
            <a:r>
              <a:rPr lang="en-US" dirty="0"/>
              <a:t>More mobile and commonly involved in injuries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13" y="500931"/>
            <a:ext cx="719054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8958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500931"/>
            <a:ext cx="11227241" cy="58442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5913" y="500931"/>
            <a:ext cx="719054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0292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Distal Row of Carpal Bones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i="1" dirty="0"/>
              <a:t>(Lateral → Medial)</a:t>
            </a:r>
            <a:endParaRPr lang="en-US" dirty="0"/>
          </a:p>
          <a:p>
            <a:r>
              <a:rPr lang="en-US" b="1" dirty="0"/>
              <a:t>Trapezium</a:t>
            </a:r>
            <a:endParaRPr lang="en-US" dirty="0"/>
          </a:p>
          <a:p>
            <a:r>
              <a:rPr lang="en-US" b="1" dirty="0"/>
              <a:t>Trapezoid</a:t>
            </a:r>
            <a:endParaRPr lang="en-US" dirty="0"/>
          </a:p>
          <a:p>
            <a:r>
              <a:rPr lang="en-US" b="1" dirty="0"/>
              <a:t>Capitate</a:t>
            </a:r>
            <a:endParaRPr lang="en-US" dirty="0"/>
          </a:p>
          <a:p>
            <a:r>
              <a:rPr lang="en-US" b="1" dirty="0"/>
              <a:t>Hamate</a:t>
            </a:r>
            <a:endParaRPr lang="en-US" dirty="0"/>
          </a:p>
          <a:p>
            <a:r>
              <a:rPr lang="en-US" dirty="0" smtClean="0"/>
              <a:t>Articulate </a:t>
            </a:r>
            <a:r>
              <a:rPr lang="en-US" dirty="0"/>
              <a:t>with the </a:t>
            </a:r>
            <a:r>
              <a:rPr lang="en-US" b="1" dirty="0"/>
              <a:t>metacarpal bones</a:t>
            </a:r>
            <a:endParaRPr lang="en-US" dirty="0"/>
          </a:p>
          <a:p>
            <a:r>
              <a:rPr lang="en-US" dirty="0"/>
              <a:t>More stable than proximal row</a:t>
            </a:r>
          </a:p>
          <a:p>
            <a:r>
              <a:rPr lang="en-US" dirty="0"/>
              <a:t>Capitate is the </a:t>
            </a:r>
            <a:r>
              <a:rPr lang="en-US" b="1" dirty="0"/>
              <a:t>largest carpal bone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13" y="500931"/>
            <a:ext cx="719054" cy="48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4346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54</TotalTime>
  <Words>484</Words>
  <Application>Microsoft Office PowerPoint</Application>
  <PresentationFormat>Widescreen</PresentationFormat>
  <Paragraphs>123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2" baseType="lpstr">
      <vt:lpstr>Arial</vt:lpstr>
      <vt:lpstr>Garamond</vt:lpstr>
      <vt:lpstr>Organic</vt:lpstr>
      <vt:lpstr>ANATOMY THE UPPER LIMB</vt:lpstr>
      <vt:lpstr>Bones of the Hand – Overview</vt:lpstr>
      <vt:lpstr>PowerPoint Presentation</vt:lpstr>
      <vt:lpstr>Carpal Bones – General Features</vt:lpstr>
      <vt:lpstr>PowerPoint Presentation</vt:lpstr>
      <vt:lpstr>PowerPoint Presentation</vt:lpstr>
      <vt:lpstr>Proximal Row of Carpal Bones</vt:lpstr>
      <vt:lpstr>PowerPoint Presentation</vt:lpstr>
      <vt:lpstr>Distal Row of Carpal Bones</vt:lpstr>
      <vt:lpstr>PowerPoint Presentation</vt:lpstr>
      <vt:lpstr>Important Individual Carpal Bones</vt:lpstr>
      <vt:lpstr>PowerPoint Presentation</vt:lpstr>
      <vt:lpstr>PowerPoint Presentation</vt:lpstr>
      <vt:lpstr>Clinical Note – Scaphoid Bone Injury</vt:lpstr>
      <vt:lpstr>PowerPoint Presentation</vt:lpstr>
      <vt:lpstr>Metacarpal Bones – Introduction</vt:lpstr>
      <vt:lpstr>Structure of a Metacarpal Bone</vt:lpstr>
      <vt:lpstr>PowerPoint Presentation</vt:lpstr>
      <vt:lpstr>Special Features of First Metacarpal (Thumb)</vt:lpstr>
      <vt:lpstr>PowerPoint Presentation</vt:lpstr>
      <vt:lpstr>Phalanges – Introduction</vt:lpstr>
      <vt:lpstr>PowerPoint Presentation</vt:lpstr>
      <vt:lpstr>Structure of Phalanges</vt:lpstr>
      <vt:lpstr>PowerPoint Presentation</vt:lpstr>
      <vt:lpstr>Articulations of Phalanges</vt:lpstr>
      <vt:lpstr>Clinical Importance of Hand Bones</vt:lpstr>
      <vt:lpstr>Summary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 THE UPPER LIMB</dc:title>
  <dc:creator>Moorche</dc:creator>
  <cp:lastModifiedBy>Moorche</cp:lastModifiedBy>
  <cp:revision>6</cp:revision>
  <dcterms:created xsi:type="dcterms:W3CDTF">2026-01-07T09:25:49Z</dcterms:created>
  <dcterms:modified xsi:type="dcterms:W3CDTF">2026-01-07T10:20:42Z</dcterms:modified>
</cp:coreProperties>
</file>