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1407381"/>
            <a:ext cx="750858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8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Trochlear Notch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179" y="2644396"/>
            <a:ext cx="9860279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Large</a:t>
            </a:r>
            <a:r>
              <a:rPr lang="en-US" dirty="0"/>
              <a:t>, </a:t>
            </a:r>
            <a:r>
              <a:rPr lang="en-US" b="1" dirty="0"/>
              <a:t>crescent-shaped notch</a:t>
            </a:r>
            <a:endParaRPr lang="en-US" dirty="0"/>
          </a:p>
          <a:p>
            <a:r>
              <a:rPr lang="en-US" dirty="0"/>
              <a:t>Located on anterior aspect of proximal ulna</a:t>
            </a:r>
          </a:p>
          <a:p>
            <a:r>
              <a:rPr lang="en-US" dirty="0"/>
              <a:t>Formed by:</a:t>
            </a:r>
          </a:p>
          <a:p>
            <a:pPr lvl="1"/>
            <a:r>
              <a:rPr lang="en-US" dirty="0"/>
              <a:t>Olecranon</a:t>
            </a:r>
          </a:p>
          <a:p>
            <a:pPr lvl="1"/>
            <a:r>
              <a:rPr lang="en-US" dirty="0"/>
              <a:t>Coronoid process</a:t>
            </a:r>
          </a:p>
          <a:p>
            <a:r>
              <a:rPr lang="en-US" dirty="0"/>
              <a:t>Articulates with the </a:t>
            </a:r>
            <a:r>
              <a:rPr lang="en-US" b="1" dirty="0"/>
              <a:t>trochlea of the </a:t>
            </a:r>
            <a:r>
              <a:rPr lang="en-US" b="1" dirty="0" err="1"/>
              <a:t>humerus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2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9" y="982132"/>
            <a:ext cx="11227242" cy="52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4" y="982132"/>
            <a:ext cx="1115568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Radial Notch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</a:t>
            </a:r>
            <a:r>
              <a:rPr lang="en-US" dirty="0"/>
              <a:t>, smooth notch</a:t>
            </a:r>
          </a:p>
          <a:p>
            <a:r>
              <a:rPr lang="en-US" dirty="0"/>
              <a:t>Located on lateral side of coronoid process</a:t>
            </a:r>
          </a:p>
          <a:p>
            <a:r>
              <a:rPr lang="en-US" dirty="0"/>
              <a:t>Articulates with the </a:t>
            </a:r>
            <a:r>
              <a:rPr lang="en-US" b="1" dirty="0"/>
              <a:t>head of the radius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5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90" y="982132"/>
            <a:ext cx="11115922" cy="53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Ulnar Tuberosity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Roughened </a:t>
            </a:r>
            <a:r>
              <a:rPr lang="en-US" dirty="0"/>
              <a:t>area distal to coronoid process</a:t>
            </a:r>
          </a:p>
          <a:p>
            <a:r>
              <a:rPr lang="en-US" b="1" dirty="0"/>
              <a:t>Insertion of brachialis muscle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6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1"/>
            <a:ext cx="11115923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Body (Shaft) of Ulna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Elongated </a:t>
            </a:r>
            <a:r>
              <a:rPr lang="en-US" dirty="0"/>
              <a:t>middle part of the bone</a:t>
            </a:r>
          </a:p>
          <a:p>
            <a:r>
              <a:rPr lang="en-US" dirty="0"/>
              <a:t>Tapers from proximal to distal end</a:t>
            </a:r>
          </a:p>
          <a:p>
            <a:r>
              <a:rPr lang="en-US" b="1" dirty="0"/>
              <a:t>Posterior border</a:t>
            </a:r>
            <a:endParaRPr lang="en-US" dirty="0"/>
          </a:p>
          <a:p>
            <a:pPr lvl="1"/>
            <a:r>
              <a:rPr lang="en-US" dirty="0"/>
              <a:t>Rounded</a:t>
            </a:r>
          </a:p>
          <a:p>
            <a:pPr lvl="1"/>
            <a:r>
              <a:rPr lang="en-US" dirty="0"/>
              <a:t>Subcutaneous</a:t>
            </a:r>
          </a:p>
          <a:p>
            <a:pPr lvl="1"/>
            <a:r>
              <a:rPr lang="en-US" dirty="0"/>
              <a:t>Easily palpable along its length</a:t>
            </a:r>
          </a:p>
          <a:p>
            <a:r>
              <a:rPr lang="en-US" b="1" dirty="0"/>
              <a:t>Interosseous border</a:t>
            </a:r>
            <a:endParaRPr lang="en-US" dirty="0"/>
          </a:p>
          <a:p>
            <a:pPr lvl="1"/>
            <a:r>
              <a:rPr lang="en-US" dirty="0"/>
              <a:t>Sharp lateral crest</a:t>
            </a:r>
          </a:p>
          <a:p>
            <a:pPr lvl="1"/>
            <a:r>
              <a:rPr lang="en-US" dirty="0"/>
              <a:t>Attachment for </a:t>
            </a:r>
            <a:r>
              <a:rPr lang="en-US" b="1" dirty="0"/>
              <a:t>interosseous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3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1"/>
            <a:ext cx="11235193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3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171582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</a:t>
            </a:r>
            <a:r>
              <a:rPr lang="en-US" b="1" dirty="0" smtClean="0"/>
              <a:t>Overview:</a:t>
            </a:r>
          </a:p>
          <a:p>
            <a:r>
              <a:rPr lang="en-US" dirty="0" smtClean="0"/>
              <a:t>The </a:t>
            </a:r>
            <a:r>
              <a:rPr lang="en-US" b="1" dirty="0"/>
              <a:t>ulna</a:t>
            </a:r>
            <a:r>
              <a:rPr lang="en-US" dirty="0"/>
              <a:t> is the </a:t>
            </a:r>
            <a:r>
              <a:rPr lang="en-US" b="1" dirty="0"/>
              <a:t>medial bone of the forearm</a:t>
            </a:r>
            <a:r>
              <a:rPr lang="en-US" dirty="0"/>
              <a:t> (little-finger side) in anatomical position</a:t>
            </a:r>
          </a:p>
          <a:p>
            <a:r>
              <a:rPr lang="en-US" dirty="0"/>
              <a:t>Longer than the radius</a:t>
            </a:r>
          </a:p>
          <a:p>
            <a:r>
              <a:rPr lang="en-US" dirty="0"/>
              <a:t>Plays a </a:t>
            </a:r>
            <a:r>
              <a:rPr lang="en-US" b="1" dirty="0"/>
              <a:t>major role in elbow joint </a:t>
            </a:r>
            <a:r>
              <a:rPr lang="en-US" b="1" dirty="0" smtClean="0"/>
              <a:t>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4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Distal End of Ulna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Head of Ulna</a:t>
            </a:r>
            <a:endParaRPr lang="en-US" dirty="0"/>
          </a:p>
          <a:p>
            <a:r>
              <a:rPr lang="en-US" dirty="0"/>
              <a:t>Small, rounded distal end</a:t>
            </a:r>
          </a:p>
          <a:p>
            <a:r>
              <a:rPr lang="en-US" dirty="0"/>
              <a:t>Articulates with </a:t>
            </a:r>
            <a:r>
              <a:rPr lang="en-US" b="1" dirty="0"/>
              <a:t>ulnar notch of radius</a:t>
            </a:r>
            <a:endParaRPr lang="en-US" dirty="0"/>
          </a:p>
          <a:p>
            <a:r>
              <a:rPr lang="en-US" dirty="0"/>
              <a:t>Separated from wrist joint by an </a:t>
            </a:r>
            <a:r>
              <a:rPr lang="en-US" b="1" dirty="0"/>
              <a:t>articular disc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53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7" y="982131"/>
            <a:ext cx="11235193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78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Styloid Process</a:t>
            </a:r>
            <a:endParaRPr lang="en-US" dirty="0"/>
          </a:p>
          <a:p>
            <a:r>
              <a:rPr lang="en-US" dirty="0"/>
              <a:t>Small projection</a:t>
            </a:r>
          </a:p>
          <a:p>
            <a:r>
              <a:rPr lang="en-US" dirty="0"/>
              <a:t>Located on posteromedial side</a:t>
            </a:r>
          </a:p>
          <a:p>
            <a:r>
              <a:rPr lang="en-US" dirty="0"/>
              <a:t>Important ligament attachment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77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7" y="982131"/>
            <a:ext cx="11235193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47729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15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35193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3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Participates in:</a:t>
            </a:r>
          </a:p>
          <a:p>
            <a:pPr lvl="1"/>
            <a:r>
              <a:rPr lang="en-US" dirty="0"/>
              <a:t>Elbow joint (with </a:t>
            </a:r>
            <a:r>
              <a:rPr lang="en-US" dirty="0" err="1"/>
              <a:t>humerus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Proximal and distal radioulnar joints (with radius)</a:t>
            </a:r>
          </a:p>
          <a:p>
            <a:r>
              <a:rPr lang="en-US" dirty="0"/>
              <a:t>Does </a:t>
            </a:r>
            <a:r>
              <a:rPr lang="en-US" b="1" dirty="0"/>
              <a:t>not directly articulate with carpal bones</a:t>
            </a:r>
            <a:endParaRPr lang="en-US" dirty="0"/>
          </a:p>
          <a:p>
            <a:r>
              <a:rPr lang="en-US" dirty="0"/>
              <a:t>Provides attachment for multiple muscles of:</a:t>
            </a:r>
          </a:p>
          <a:p>
            <a:pPr lvl="1"/>
            <a:r>
              <a:rPr lang="en-US" dirty="0"/>
              <a:t>Arm</a:t>
            </a:r>
          </a:p>
          <a:p>
            <a:pPr lvl="1"/>
            <a:r>
              <a:rPr lang="en-US" dirty="0"/>
              <a:t>Forearm</a:t>
            </a:r>
          </a:p>
          <a:p>
            <a:r>
              <a:rPr lang="en-US" dirty="0"/>
              <a:t>Easily palpable along its posterior border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3"/>
            <a:ext cx="11163632" cy="53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3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Proximal End of </a:t>
            </a:r>
            <a:r>
              <a:rPr lang="en-US" dirty="0" smtClean="0"/>
              <a:t>Ulna</a:t>
            </a:r>
          </a:p>
          <a:p>
            <a:r>
              <a:rPr lang="en-US" dirty="0"/>
              <a:t>Body (Shaft) of </a:t>
            </a:r>
            <a:r>
              <a:rPr lang="en-US" dirty="0" smtClean="0"/>
              <a:t>Ulna</a:t>
            </a:r>
          </a:p>
          <a:p>
            <a:r>
              <a:rPr lang="en-US" dirty="0"/>
              <a:t>Distal End of Ulna</a:t>
            </a:r>
          </a:p>
        </p:txBody>
      </p:sp>
    </p:spTree>
    <p:extLst>
      <p:ext uri="{BB962C8B-B14F-4D97-AF65-F5344CB8AC3E}">
        <p14:creationId xmlns:p14="http://schemas.microsoft.com/office/powerpoint/2010/main" val="237043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Proximal End of Ulna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Olecranon</a:t>
            </a:r>
            <a:endParaRPr lang="en-US" dirty="0"/>
          </a:p>
          <a:p>
            <a:r>
              <a:rPr lang="en-US" dirty="0"/>
              <a:t>Greek word meaning </a:t>
            </a:r>
            <a:r>
              <a:rPr lang="en-US" i="1" dirty="0"/>
              <a:t>“elbow”</a:t>
            </a:r>
            <a:endParaRPr lang="en-US" dirty="0"/>
          </a:p>
          <a:p>
            <a:r>
              <a:rPr lang="en-US" dirty="0"/>
              <a:t>Forms the </a:t>
            </a:r>
            <a:r>
              <a:rPr lang="en-US" b="1" dirty="0"/>
              <a:t>point of the elbow</a:t>
            </a:r>
            <a:endParaRPr lang="en-US" dirty="0"/>
          </a:p>
          <a:p>
            <a:r>
              <a:rPr lang="en-US" dirty="0"/>
              <a:t>Easily palpable</a:t>
            </a:r>
          </a:p>
          <a:p>
            <a:r>
              <a:rPr lang="en-US" b="1" dirty="0"/>
              <a:t>Insertion site of triceps </a:t>
            </a:r>
            <a:r>
              <a:rPr lang="en-US" b="1" dirty="0" err="1"/>
              <a:t>brachii</a:t>
            </a:r>
            <a:r>
              <a:rPr lang="en-US" b="1" dirty="0"/>
              <a:t> muscle</a:t>
            </a:r>
            <a:endParaRPr lang="en-US" dirty="0"/>
          </a:p>
          <a:p>
            <a:r>
              <a:rPr lang="en-US" dirty="0"/>
              <a:t>Fits into the </a:t>
            </a:r>
            <a:r>
              <a:rPr lang="en-US" b="1" dirty="0"/>
              <a:t>olecranon fossa of </a:t>
            </a:r>
            <a:r>
              <a:rPr lang="en-US" b="1" dirty="0" err="1"/>
              <a:t>humerus</a:t>
            </a:r>
            <a:r>
              <a:rPr lang="en-US" dirty="0"/>
              <a:t> during elbow extension</a:t>
            </a:r>
          </a:p>
        </p:txBody>
      </p:sp>
    </p:spTree>
    <p:extLst>
      <p:ext uri="{BB962C8B-B14F-4D97-AF65-F5344CB8AC3E}">
        <p14:creationId xmlns:p14="http://schemas.microsoft.com/office/powerpoint/2010/main" val="208216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4" y="982132"/>
            <a:ext cx="1115568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Coronoid Process</a:t>
            </a:r>
            <a:endParaRPr lang="en-US" dirty="0"/>
          </a:p>
          <a:p>
            <a:r>
              <a:rPr lang="en-US" dirty="0"/>
              <a:t>Greek word meaning </a:t>
            </a:r>
            <a:r>
              <a:rPr lang="en-US" i="1" dirty="0"/>
              <a:t>“resembling a crow”</a:t>
            </a:r>
            <a:endParaRPr lang="en-US" dirty="0"/>
          </a:p>
          <a:p>
            <a:r>
              <a:rPr lang="en-US" dirty="0"/>
              <a:t>Anterior projection of proximal ulna</a:t>
            </a:r>
          </a:p>
          <a:p>
            <a:r>
              <a:rPr lang="en-US" dirty="0"/>
              <a:t>Forms the </a:t>
            </a:r>
            <a:r>
              <a:rPr lang="en-US" b="1" dirty="0"/>
              <a:t>lower part of the trochlear notch</a:t>
            </a:r>
            <a:endParaRPr lang="en-US" dirty="0"/>
          </a:p>
          <a:p>
            <a:r>
              <a:rPr lang="en-US" dirty="0"/>
              <a:t>Important for elbow joint stability</a:t>
            </a:r>
          </a:p>
        </p:txBody>
      </p:sp>
    </p:spTree>
    <p:extLst>
      <p:ext uri="{BB962C8B-B14F-4D97-AF65-F5344CB8AC3E}">
        <p14:creationId xmlns:p14="http://schemas.microsoft.com/office/powerpoint/2010/main" val="244518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0"/>
            <a:ext cx="750858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227241" cy="58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291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ANATOMY THE UPPER LIMB</vt:lpstr>
      <vt:lpstr>Ulna</vt:lpstr>
      <vt:lpstr>CONTINUED </vt:lpstr>
      <vt:lpstr>PowerPoint Presentation</vt:lpstr>
      <vt:lpstr>ANATOMICAL FEATURES</vt:lpstr>
      <vt:lpstr>Proximal End of Ulna</vt:lpstr>
      <vt:lpstr>PowerPoint Presentation</vt:lpstr>
      <vt:lpstr>CONTINUED </vt:lpstr>
      <vt:lpstr>PowerPoint Presentation</vt:lpstr>
      <vt:lpstr>Trochlear Notch</vt:lpstr>
      <vt:lpstr>PowerPoint Presentation</vt:lpstr>
      <vt:lpstr>PowerPoint Presentation</vt:lpstr>
      <vt:lpstr>Radial Notch</vt:lpstr>
      <vt:lpstr>PowerPoint Presentation</vt:lpstr>
      <vt:lpstr>Ulnar Tuberosity</vt:lpstr>
      <vt:lpstr>PowerPoint Presentation</vt:lpstr>
      <vt:lpstr>Body (Shaft) of Ulna</vt:lpstr>
      <vt:lpstr>PowerPoint Presentation</vt:lpstr>
      <vt:lpstr>PowerPoint Presentation</vt:lpstr>
      <vt:lpstr>Distal End of Ulna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4</cp:revision>
  <dcterms:created xsi:type="dcterms:W3CDTF">2026-01-06T08:58:15Z</dcterms:created>
  <dcterms:modified xsi:type="dcterms:W3CDTF">2026-01-06T09:33:49Z</dcterms:modified>
</cp:coreProperties>
</file>