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85" r:id="rId2"/>
    <p:sldId id="28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689F8-34C1-4C2B-B6A6-EF8E27606A15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ADECB-58E9-4D4F-9080-5551F78C4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78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ANALYSIS ARE CLEAR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824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Anecdotes(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unpublished)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16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Palmistery</a:t>
            </a:r>
            <a:endParaRPr lang="en-US" dirty="0" smtClean="0"/>
          </a:p>
          <a:p>
            <a:r>
              <a:rPr lang="en-US" dirty="0" smtClean="0"/>
              <a:t>Lucky</a:t>
            </a:r>
            <a:r>
              <a:rPr lang="en-US" baseline="0" dirty="0" smtClean="0"/>
              <a:t> charm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66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Achi</a:t>
            </a:r>
            <a:r>
              <a:rPr lang="en-US" dirty="0" smtClean="0"/>
              <a:t> or </a:t>
            </a:r>
            <a:r>
              <a:rPr lang="en-US" dirty="0" err="1" smtClean="0"/>
              <a:t>buri</a:t>
            </a:r>
            <a:r>
              <a:rPr lang="en-US" dirty="0" smtClean="0"/>
              <a:t> </a:t>
            </a:r>
            <a:r>
              <a:rPr lang="en-US" dirty="0" err="1" smtClean="0"/>
              <a:t>dono</a:t>
            </a:r>
            <a:r>
              <a:rPr lang="en-US" dirty="0" smtClean="0"/>
              <a:t> </a:t>
            </a:r>
            <a:r>
              <a:rPr lang="en-US" dirty="0" err="1" smtClean="0"/>
              <a:t>cheezo</a:t>
            </a:r>
            <a:r>
              <a:rPr lang="en-US" dirty="0" smtClean="0"/>
              <a:t> </a:t>
            </a:r>
            <a:r>
              <a:rPr lang="en-US" dirty="0" err="1" smtClean="0"/>
              <a:t>ka</a:t>
            </a:r>
            <a:r>
              <a:rPr lang="en-US" dirty="0" smtClean="0"/>
              <a:t> </a:t>
            </a:r>
            <a:r>
              <a:rPr lang="en-US" dirty="0" err="1" smtClean="0"/>
              <a:t>jaiza</a:t>
            </a:r>
            <a:r>
              <a:rPr lang="en-US" dirty="0" smtClean="0"/>
              <a:t> </a:t>
            </a:r>
            <a:r>
              <a:rPr lang="en-US" dirty="0" err="1" smtClean="0"/>
              <a:t>laina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598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 flag ( suggested claim that can not be base on </a:t>
            </a:r>
            <a:r>
              <a:rPr lang="en-US" dirty="0" err="1" smtClean="0"/>
              <a:t>evedence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81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placebo effect is </a:t>
            </a:r>
            <a:r>
              <a:rPr lang="en-US" dirty="0" smtClean="0"/>
              <a:t>a real, beneficial outcome from a fake treatment (like a sugar pill or saline injection) where a patient's belief and expectation of healing trigger real psychological and physiological changes, improving symptoms like pain or nausea, but not curing the underlying disease</a:t>
            </a:r>
          </a:p>
          <a:p>
            <a:r>
              <a:rPr lang="en-US" dirty="0" smtClean="0"/>
              <a:t>"Placebo effect ignored in anecdotal evidence" means that personal stories of improvement (anecdotal evidence) often fail to account for the very real physiological and psychological benefits that can result from a person's </a:t>
            </a:r>
            <a:r>
              <a:rPr lang="en-US" b="1" dirty="0" smtClean="0">
                <a:effectLst/>
              </a:rPr>
              <a:t>belief or expectation</a:t>
            </a:r>
            <a:r>
              <a:rPr lang="en-US" dirty="0" smtClean="0"/>
              <a:t> of treatment, rather than the treatment's active properties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45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quantitative, measurable property of an object or system that can be used to do work or produce heat.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Fake Science Misuse: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term is used qualitatively in pseudoscientific practices like "energy healing" or the concept of "good/bad vibes"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14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 lack of control groups in an experiment means that there is no baseline or standard for comparison against the results of the experimental group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Confounding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ur-PK" dirty="0" smtClean="0"/>
              <a:t>الجھانے والا</a:t>
            </a:r>
            <a:r>
              <a:rPr lang="en-US" dirty="0" smtClean="0"/>
              <a:t>)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43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Cherry-picking results" means </a:t>
            </a:r>
            <a:r>
              <a:rPr lang="en-US" b="1" dirty="0" smtClean="0">
                <a:effectLst/>
              </a:rPr>
              <a:t>only choosing the best, most favorable, or most convenient facts/data to support a specific argument while deliberately ignoring evidence that contradicts it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ADECB-58E9-4D4F-9080-5551F78C421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37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629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404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47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9676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0366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9062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306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01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17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297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63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289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65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9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377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80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08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 to Fake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BS(PSYCHOLOGY)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By ADNAN RAMZN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6" y="3564159"/>
            <a:ext cx="2496102" cy="249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08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Red Flag: Anecdotal Evidence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stories used as proof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Testimonials replace data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controlled experiments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Placebo effect ignored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Emotional appeal used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Failures not reported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Stories not verified</a:t>
            </a:r>
          </a:p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00" y="-171450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Red Flag: </a:t>
            </a:r>
            <a:r>
              <a:rPr b="1" dirty="0" err="1" smtClean="0"/>
              <a:t>Unfalsifiable</a:t>
            </a:r>
            <a:r>
              <a:rPr b="1" dirty="0" smtClean="0"/>
              <a:t> </a:t>
            </a:r>
            <a:r>
              <a:rPr b="1" dirty="0"/>
              <a:t>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be tested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be proven wrong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result supports claim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vague explanations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Avoids predictions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Violates scientific method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must be falsifiable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Red Flag: Misuse of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scientific jargon incorrectly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Energy used vaguely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Confusing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real definitions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Impresses instead of explains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Hides lack of evidence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Poor Experimental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control groups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sample size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Biased participants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randomization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Confounding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variables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ignored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Confirmation Bias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supporting data accepted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Opposing data ignored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Cherry-picking results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Selective reporting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Beliefs influence conclusions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in fake science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avoided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6" y="2369143"/>
            <a:ext cx="6798734" cy="3917483"/>
          </a:xfrm>
        </p:spPr>
      </p:pic>
    </p:spTree>
    <p:extLst>
      <p:ext uri="{BB962C8B-B14F-4D97-AF65-F5344CB8AC3E}">
        <p14:creationId xmlns:p14="http://schemas.microsoft.com/office/powerpoint/2010/main" val="1839018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Introduction to Fake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helps us understand the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world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everything called science is genuine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Fake science </a:t>
            </a:r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copies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appearance of real science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often spreads misinformation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easily trust scientific-sounding claims</a:t>
            </a:r>
          </a:p>
          <a:p>
            <a:r>
              <a:rPr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 and internet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its spread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Goal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to build critical thinking skills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What Is Real Science?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observation and experimentation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Uses the scientific method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Experiments are repeatable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reviewed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 are transparent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Claims are testable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Continuously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with evidence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/>
              <a:t>What Is </a:t>
            </a:r>
            <a:r>
              <a:rPr b="1" smtClean="0"/>
              <a:t>Fake </a:t>
            </a:r>
            <a:r>
              <a:rPr b="1"/>
              <a:t>Science?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Lacks proper scientific method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Avoids testing 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Uses selective evidence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Relies on anecdotes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peer reviewed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Rejects negative results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 called pseudoscience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/>
              <a:t>Why Fake Science Is Dangerous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Can harm health decisions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Misleads the public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Wastes money and time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Reduces trust in real science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Influences bad policies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Spreads fear and false hope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Targets vulnerable people</a:t>
            </a:r>
          </a:p>
          <a:p>
            <a:r>
              <a:rPr>
                <a:latin typeface="Times New Roman" panose="02020603050405020304" pitchFamily="18" charset="0"/>
                <a:cs typeface="Times New Roman" panose="02020603050405020304" pitchFamily="18" charset="0"/>
              </a:rPr>
              <a:t>Hard to correct once believed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Science </a:t>
            </a:r>
            <a:r>
              <a:rPr b="1" dirty="0" err="1"/>
              <a:t>vs</a:t>
            </a:r>
            <a:r>
              <a:rPr b="1" dirty="0"/>
              <a:t> Pseudoscience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is testable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Pseudoscience is not testable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changes with evidence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Pseudoscience remains fixed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accepts criticism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Pseudoscience avoids criticism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 uses data properly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Pseudoscience misuses data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Red Flag: Extraordinary 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Promise miraculous results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strong supporting evidence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dramatic language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Appeal to mystery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clear explanations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 science is hiding truth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Extraordinary claims need strong proof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Red Flag: No Peer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published in journals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found on websites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Self-published research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Avoids expert evaluation</a:t>
            </a:r>
          </a:p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verification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Rejects scientific community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Peer review ensures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74</TotalTime>
  <Words>436</Words>
  <Application>Microsoft Office PowerPoint</Application>
  <PresentationFormat>On-screen Show (4:3)</PresentationFormat>
  <Paragraphs>132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Organic</vt:lpstr>
      <vt:lpstr>Introduction to Fake Science</vt:lpstr>
      <vt:lpstr>PowerPoint Presentation</vt:lpstr>
      <vt:lpstr>Introduction to Fake Science</vt:lpstr>
      <vt:lpstr>What Is Real Science?</vt:lpstr>
      <vt:lpstr>What Is Fake Science?</vt:lpstr>
      <vt:lpstr>Why Fake Science Is Dangerous</vt:lpstr>
      <vt:lpstr>Science vs Pseudoscience</vt:lpstr>
      <vt:lpstr>Red Flag: Extraordinary Claims</vt:lpstr>
      <vt:lpstr>Red Flag: No Peer Review</vt:lpstr>
      <vt:lpstr>Red Flag: Anecdotal Evidence</vt:lpstr>
      <vt:lpstr>Red Flag: Unfalsifiable Claims</vt:lpstr>
      <vt:lpstr>Red Flag: Misuse of Terms</vt:lpstr>
      <vt:lpstr>Poor Experimental Design</vt:lpstr>
      <vt:lpstr>Confirmation Bias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Fake Science</dc:title>
  <dc:subject/>
  <dc:creator>ADMIN</dc:creator>
  <cp:keywords/>
  <dc:description>generated using python-pptx</dc:description>
  <cp:lastModifiedBy>ADMIN</cp:lastModifiedBy>
  <cp:revision>11</cp:revision>
  <dcterms:created xsi:type="dcterms:W3CDTF">2013-01-27T09:14:16Z</dcterms:created>
  <dcterms:modified xsi:type="dcterms:W3CDTF">2026-01-07T08:33:00Z</dcterms:modified>
  <cp:category/>
</cp:coreProperties>
</file>