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80" r:id="rId3"/>
    <p:sldId id="281" r:id="rId4"/>
    <p:sldId id="284" r:id="rId5"/>
    <p:sldId id="285" r:id="rId6"/>
    <p:sldId id="286" r:id="rId7"/>
    <p:sldId id="287" r:id="rId8"/>
    <p:sldId id="288" r:id="rId9"/>
    <p:sldId id="289" r:id="rId10"/>
    <p:sldId id="27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78615" y="2265529"/>
            <a:ext cx="707953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Types of</a:t>
            </a:r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 Pronouns</a:t>
            </a:r>
            <a:endParaRPr lang="en-US" sz="40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endParaRPr lang="en-GB" sz="40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 err="1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 Khalid</a:t>
            </a:r>
            <a:endParaRPr lang="en-US" sz="4000" b="1" i="0" dirty="0">
              <a:solidFill>
                <a:srgbClr val="0284C7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40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Credit hour: 1</a:t>
            </a:r>
            <a:endParaRPr lang="en-GB" sz="4000" b="0" i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F8CCA2-6F8E-6A7B-2879-821795ADA2D1}"/>
              </a:ext>
            </a:extLst>
          </p:cNvPr>
          <p:cNvSpPr txBox="1"/>
          <p:nvPr/>
        </p:nvSpPr>
        <p:spPr>
          <a:xfrm>
            <a:off x="1347281" y="1894716"/>
            <a:ext cx="9787268" cy="3861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                                              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Possessive</a:t>
            </a: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Pronouns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These show ownership or possession. They stand alone and do not replace a noun directly before them (unlike adjectives like "my").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List: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Mine, yours, his, hers, ours, theirs.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This book is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mine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Is that seat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yours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?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Note: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Do not confuse these with possessive </a:t>
            </a:r>
            <a:r>
              <a:rPr lang="en-GB" sz="24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adjectives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(my, your, their), which must be followed by a noun.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41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3C19F-4F1B-9CEF-22FD-CD6CE7DDF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118880-72F8-2627-0B5A-81E4AD2D5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C00716-904E-3739-753E-4303D9560262}"/>
              </a:ext>
            </a:extLst>
          </p:cNvPr>
          <p:cNvSpPr txBox="1"/>
          <p:nvPr/>
        </p:nvSpPr>
        <p:spPr>
          <a:xfrm>
            <a:off x="1323752" y="2007441"/>
            <a:ext cx="9870721" cy="3511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Reflexive &amp; Intensive Pronouns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Common Ending: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All end in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-self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(singular) or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-selves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(plural).</a:t>
            </a:r>
            <a:endParaRPr lang="en-US" sz="2400" dirty="0">
              <a:latin typeface="Arial" panose="020B0604020202020204" pitchFamily="34" charset="0"/>
              <a:ea typeface="Google Sans Text"/>
              <a:cs typeface="Arial" panose="020B0604020202020204" pitchFamily="34" charset="0"/>
            </a:endParaRPr>
          </a:p>
          <a:p>
            <a:pPr lvl="0"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Reflexive: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Used when the subject and object are the same. The action reflects back.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I taught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myself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to play guitar.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US" sz="2000" b="1" dirty="0">
                <a:latin typeface="Arial" panose="020B0604020202020204" pitchFamily="34" charset="0"/>
              </a:rPr>
              <a:t>5.</a:t>
            </a: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Intensive</a:t>
            </a:r>
            <a:r>
              <a:rPr lang="en-US" sz="2000" b="1" dirty="0">
                <a:solidFill>
                  <a:srgbClr val="0284C7"/>
                </a:solidFill>
                <a:latin typeface="Arial" panose="020B0604020202020204" pitchFamily="34" charset="0"/>
              </a:rPr>
              <a:t>/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Emphatic</a:t>
            </a: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Used only to emphasize the noun. The sentence still makes sense without it.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Queen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herself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visited the school.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8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293C3-0F31-DD71-3804-00EEBD344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E563F-52C5-B69F-9FF9-37CBD5B1A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CDC900-8E32-A05F-76A9-5306D121C690}"/>
              </a:ext>
            </a:extLst>
          </p:cNvPr>
          <p:cNvSpPr txBox="1"/>
          <p:nvPr/>
        </p:nvSpPr>
        <p:spPr>
          <a:xfrm>
            <a:off x="1366283" y="2007441"/>
            <a:ext cx="9791244" cy="3914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Demonstrative Pronouns</a:t>
            </a:r>
          </a:p>
          <a:p>
            <a:pPr marL="342900" lvl="0" indent="-342900" fontAlgn="base"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Used to point to specific things.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628900" lvl="5" indent="-342900" fontAlgn="base"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List: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571750" lvl="5" indent="-285750" fontAlgn="base"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This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(singular, near)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571750" lvl="5" indent="-285750" fontAlgn="base"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That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(singular, far)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628900" lvl="5" indent="-342900" fontAlgn="base"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These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(plural, near)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571750" lvl="5" indent="-285750" fontAlgn="base"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Those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(plural, far)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</a:t>
            </a:r>
          </a:p>
          <a:p>
            <a:pPr marL="742950" lvl="1" indent="-285750" fontAlgn="base"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This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is my favourite song.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Those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look delicious.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7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575A3-2611-60A1-84F8-B93A467CB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2A1119-2063-847D-A7D1-B7CB9B14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23E5BC-BE67-8F9F-656F-0723602891A9}"/>
              </a:ext>
            </a:extLst>
          </p:cNvPr>
          <p:cNvSpPr txBox="1"/>
          <p:nvPr/>
        </p:nvSpPr>
        <p:spPr>
          <a:xfrm>
            <a:off x="1345018" y="1988251"/>
            <a:ext cx="8670851" cy="4633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5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        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Interrogative Pronouns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Used to ask questions.</a:t>
            </a:r>
            <a:endParaRPr lang="en-US" sz="24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0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List: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Who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whom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whose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which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what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</a:t>
            </a:r>
            <a:endParaRPr lang="en-US" sz="24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0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Who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is at the door? (Asking about a person)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What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is the time? (Asking about a thing)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Which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do you prefer? (Asking for a choice)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br>
              <a:rPr lang="en-GB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en-GB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727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BF3B-E9E2-43B2-464F-C2B3EF44C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318D50-B8E9-3498-AD6D-CF7EBD3D6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EF3142-532C-2F18-92E3-C0015D70C5BE}"/>
              </a:ext>
            </a:extLst>
          </p:cNvPr>
          <p:cNvSpPr txBox="1"/>
          <p:nvPr/>
        </p:nvSpPr>
        <p:spPr>
          <a:xfrm>
            <a:off x="1281224" y="1962505"/>
            <a:ext cx="10264232" cy="3766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7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Relative Pronouns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Used to connect a clause or phrase to a noun or pronoun. They relate extra information.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List: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Who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whom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which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that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400" u="sng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whose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</a:t>
            </a:r>
            <a:endParaRPr lang="en-US" sz="24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0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man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who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called yesterday is here.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book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that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I borrowed is great.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          </a:t>
            </a:r>
            <a:r>
              <a:rPr lang="en-GB" sz="2400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She lives in a house </a:t>
            </a:r>
            <a:r>
              <a:rPr lang="en-GB" sz="2400" b="1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which</a:t>
            </a:r>
            <a:r>
              <a:rPr lang="en-GB" sz="2400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has a red door.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5086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F7D62-4B39-2669-4041-B7627DAB2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519855-E1C1-4267-3091-9775610B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FD60B4-E1FF-C903-FD50-975E6CD623D0}"/>
              </a:ext>
            </a:extLst>
          </p:cNvPr>
          <p:cNvSpPr txBox="1"/>
          <p:nvPr/>
        </p:nvSpPr>
        <p:spPr>
          <a:xfrm>
            <a:off x="1323753" y="2032769"/>
            <a:ext cx="10159410" cy="3906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7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Indefinite Pronouns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These refer to non-specific people or things. They do not have a specific antecedent.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List: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Everyone, everything, someone, anybody, no one, few, many, some, all.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Everyone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is welcome here.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Does </a:t>
            </a:r>
            <a:r>
              <a:rPr lang="en-GB" sz="24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anybody</a:t>
            </a:r>
            <a:r>
              <a:rPr lang="en-GB" sz="24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have a pen?</a:t>
            </a:r>
            <a:endParaRPr lang="en-GB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2400" b="1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          </a:t>
            </a:r>
            <a:r>
              <a:rPr lang="en-GB" sz="2400" b="1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Many</a:t>
            </a:r>
            <a:r>
              <a:rPr lang="en-GB" sz="2400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are called, but </a:t>
            </a:r>
            <a:r>
              <a:rPr lang="en-GB" sz="2400" b="1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few</a:t>
            </a:r>
            <a:r>
              <a:rPr lang="en-GB" sz="2400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are chosen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72117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CBF104-A32D-9F14-2B97-D3F12DB4A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4C6450-0E42-980B-1356-A9235E345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0955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</TotalTime>
  <Words>416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Faiz Ahmad</cp:lastModifiedBy>
  <cp:revision>82</cp:revision>
  <dcterms:created xsi:type="dcterms:W3CDTF">2025-11-09T06:51:00Z</dcterms:created>
  <dcterms:modified xsi:type="dcterms:W3CDTF">2025-12-25T17:21:09Z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