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9.jpg" ContentType="image/jpeg"/>
  <Override PartName="/ppt/media/image12.jpg" ContentType="image/jpeg"/>
  <Override PartName="/ppt/media/image1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6" r:id="rId4"/>
    <p:sldId id="304" r:id="rId5"/>
    <p:sldId id="259" r:id="rId6"/>
    <p:sldId id="258" r:id="rId7"/>
    <p:sldId id="260" r:id="rId8"/>
    <p:sldId id="261" r:id="rId9"/>
    <p:sldId id="303" r:id="rId10"/>
    <p:sldId id="267" r:id="rId11"/>
    <p:sldId id="262" r:id="rId12"/>
    <p:sldId id="305" r:id="rId13"/>
    <p:sldId id="306" r:id="rId14"/>
    <p:sldId id="263" r:id="rId15"/>
    <p:sldId id="302" r:id="rId16"/>
    <p:sldId id="264" r:id="rId17"/>
    <p:sldId id="265"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12/17/2025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Physiology</a:t>
            </a:r>
            <a:endParaRPr lang="en-US" dirty="0"/>
          </a:p>
        </p:txBody>
      </p:sp>
      <p:sp>
        <p:nvSpPr>
          <p:cNvPr id="3" name="Subtitle 2"/>
          <p:cNvSpPr>
            <a:spLocks noGrp="1"/>
          </p:cNvSpPr>
          <p:nvPr>
            <p:ph type="subTitle" idx="1"/>
          </p:nvPr>
        </p:nvSpPr>
        <p:spPr/>
        <p:txBody>
          <a:bodyPr/>
          <a:lstStyle/>
          <a:p>
            <a:r>
              <a:rPr lang="en-US" dirty="0" smtClean="0"/>
              <a:t>BS Hons</a:t>
            </a:r>
          </a:p>
          <a:p>
            <a:r>
              <a:rPr lang="en-US" dirty="0" smtClean="0"/>
              <a:t>Awais Hamza</a:t>
            </a:r>
            <a:endParaRPr lang="en-US" dirty="0"/>
          </a:p>
        </p:txBody>
      </p:sp>
    </p:spTree>
    <p:extLst>
      <p:ext uri="{BB962C8B-B14F-4D97-AF65-F5344CB8AC3E}">
        <p14:creationId xmlns:p14="http://schemas.microsoft.com/office/powerpoint/2010/main" val="10108780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Innate Immunity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 First line of general </a:t>
            </a:r>
            <a:r>
              <a:rPr lang="en-US" dirty="0" err="1"/>
              <a:t>defence</a:t>
            </a:r>
            <a:r>
              <a:rPr lang="en-US" dirty="0"/>
              <a:t>.</a:t>
            </a:r>
          </a:p>
          <a:p>
            <a:r>
              <a:rPr lang="en-US" dirty="0"/>
              <a:t>- Prevents entry and limits spread of microbes.</a:t>
            </a:r>
          </a:p>
          <a:p>
            <a:r>
              <a:rPr lang="en-US" dirty="0"/>
              <a:t>- Main mechanisms include:</a:t>
            </a:r>
          </a:p>
          <a:p>
            <a:r>
              <a:rPr lang="en-US" dirty="0"/>
              <a:t>- </a:t>
            </a:r>
            <a:r>
              <a:rPr lang="en-US" dirty="0" err="1"/>
              <a:t>Defence</a:t>
            </a:r>
            <a:r>
              <a:rPr lang="en-US" dirty="0"/>
              <a:t> at body surfaces</a:t>
            </a:r>
          </a:p>
          <a:p>
            <a:r>
              <a:rPr lang="en-US" dirty="0"/>
              <a:t>- Phagocytosis</a:t>
            </a:r>
          </a:p>
          <a:p>
            <a:r>
              <a:rPr lang="en-US" dirty="0"/>
              <a:t>- Natural antimicrobial substances</a:t>
            </a:r>
          </a:p>
          <a:p>
            <a:r>
              <a:rPr lang="en-US" dirty="0"/>
              <a:t>- Inflammatory response</a:t>
            </a:r>
          </a:p>
          <a:p>
            <a:r>
              <a:rPr lang="en-US" dirty="0"/>
              <a:t>- Acts non‑selectively against many types of foreign material.</a:t>
            </a:r>
          </a:p>
          <a:p>
            <a:endParaRPr lang="en-US" dirty="0"/>
          </a:p>
        </p:txBody>
      </p:sp>
    </p:spTree>
    <p:extLst>
      <p:ext uri="{BB962C8B-B14F-4D97-AF65-F5344CB8AC3E}">
        <p14:creationId xmlns:p14="http://schemas.microsoft.com/office/powerpoint/2010/main" val="765946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Adaptive </a:t>
            </a:r>
            <a:r>
              <a:rPr lang="en-US" b="1" dirty="0" smtClean="0"/>
              <a:t>Immunity</a:t>
            </a:r>
            <a:endParaRPr lang="en-US" dirty="0"/>
          </a:p>
        </p:txBody>
      </p:sp>
      <p:sp>
        <p:nvSpPr>
          <p:cNvPr id="3" name="Content Placeholder 2"/>
          <p:cNvSpPr>
            <a:spLocks noGrp="1"/>
          </p:cNvSpPr>
          <p:nvPr>
            <p:ph idx="1"/>
          </p:nvPr>
        </p:nvSpPr>
        <p:spPr/>
        <p:txBody>
          <a:bodyPr>
            <a:normAutofit/>
          </a:bodyPr>
          <a:lstStyle/>
          <a:p>
            <a:r>
              <a:rPr lang="en-US" b="1" dirty="0"/>
              <a:t>Adaptive immunity is the part of the immune system that provides specific, long‑lasting, and memory‑based defense against pathogens.</a:t>
            </a:r>
          </a:p>
          <a:p>
            <a:pPr>
              <a:buFont typeface="Arial" panose="020B0604020202020204" pitchFamily="34" charset="0"/>
              <a:buChar char="•"/>
            </a:pPr>
            <a:r>
              <a:rPr lang="en-US" b="1" dirty="0" smtClean="0"/>
              <a:t>Develops </a:t>
            </a:r>
            <a:r>
              <a:rPr lang="en-US" b="1" dirty="0"/>
              <a:t>after exposure to an antigen</a:t>
            </a:r>
          </a:p>
          <a:p>
            <a:pPr>
              <a:buFont typeface="Arial" panose="020B0604020202020204" pitchFamily="34" charset="0"/>
              <a:buChar char="•"/>
            </a:pPr>
            <a:r>
              <a:rPr lang="en-US" b="1" dirty="0"/>
              <a:t>Highly specific to each pathogen</a:t>
            </a:r>
          </a:p>
          <a:p>
            <a:pPr>
              <a:buFont typeface="Arial" panose="020B0604020202020204" pitchFamily="34" charset="0"/>
              <a:buChar char="•"/>
            </a:pPr>
            <a:r>
              <a:rPr lang="en-US" b="1" dirty="0"/>
              <a:t>Has memory (stronger and faster response on re‑exposure)</a:t>
            </a:r>
          </a:p>
          <a:p>
            <a:pPr>
              <a:buFont typeface="Arial" panose="020B0604020202020204" pitchFamily="34" charset="0"/>
              <a:buChar char="•"/>
            </a:pPr>
            <a:r>
              <a:rPr lang="en-US" b="1" dirty="0"/>
              <a:t>Slower initial response (days)</a:t>
            </a:r>
          </a:p>
          <a:p>
            <a:endParaRPr lang="en-US" dirty="0"/>
          </a:p>
        </p:txBody>
      </p:sp>
    </p:spTree>
    <p:extLst>
      <p:ext uri="{BB962C8B-B14F-4D97-AF65-F5344CB8AC3E}">
        <p14:creationId xmlns:p14="http://schemas.microsoft.com/office/powerpoint/2010/main" val="3844735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982132"/>
            <a:ext cx="9601195" cy="5173373"/>
          </a:xfrm>
        </p:spPr>
      </p:pic>
    </p:spTree>
    <p:extLst>
      <p:ext uri="{BB962C8B-B14F-4D97-AF65-F5344CB8AC3E}">
        <p14:creationId xmlns:p14="http://schemas.microsoft.com/office/powerpoint/2010/main" val="5180189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109" y="719425"/>
            <a:ext cx="10510982" cy="5339629"/>
          </a:xfrm>
        </p:spPr>
      </p:pic>
    </p:spTree>
    <p:extLst>
      <p:ext uri="{BB962C8B-B14F-4D97-AF65-F5344CB8AC3E}">
        <p14:creationId xmlns:p14="http://schemas.microsoft.com/office/powerpoint/2010/main" val="1762241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Antigens</a:t>
            </a:r>
          </a:p>
        </p:txBody>
      </p:sp>
      <p:sp>
        <p:nvSpPr>
          <p:cNvPr id="3" name="Content Placeholder 2"/>
          <p:cNvSpPr>
            <a:spLocks noGrp="1"/>
          </p:cNvSpPr>
          <p:nvPr>
            <p:ph idx="1"/>
          </p:nvPr>
        </p:nvSpPr>
        <p:spPr/>
        <p:txBody>
          <a:bodyPr>
            <a:normAutofit fontScale="92500" lnSpcReduction="10000"/>
          </a:bodyPr>
          <a:lstStyle/>
          <a:p>
            <a:r>
              <a:rPr lang="en-US" b="1" dirty="0" smtClean="0"/>
              <a:t>An </a:t>
            </a:r>
            <a:r>
              <a:rPr lang="en-US" b="1" dirty="0"/>
              <a:t>antigen is any foreign substance capable of triggering an immune response.</a:t>
            </a:r>
          </a:p>
          <a:p>
            <a:r>
              <a:rPr lang="en-US" dirty="0"/>
              <a:t>• 	Antigens may come from:</a:t>
            </a:r>
          </a:p>
          <a:p>
            <a:r>
              <a:rPr lang="en-US" dirty="0"/>
              <a:t>• 	</a:t>
            </a:r>
            <a:r>
              <a:rPr lang="en-US" dirty="0" smtClean="0"/>
              <a:t>Microbes, Abnormal </a:t>
            </a:r>
            <a:r>
              <a:rPr lang="en-US" dirty="0"/>
              <a:t>body cells (e.g., cancer </a:t>
            </a:r>
            <a:r>
              <a:rPr lang="en-US" dirty="0" smtClean="0"/>
              <a:t>cells), Toxins</a:t>
            </a:r>
            <a:endParaRPr lang="en-US" dirty="0"/>
          </a:p>
          <a:p>
            <a:r>
              <a:rPr lang="en-US" dirty="0"/>
              <a:t>• 	For T‑lymphocytes, antigens must be presented by antigen‑presenting cells such as macrophages.</a:t>
            </a:r>
          </a:p>
          <a:p>
            <a:r>
              <a:rPr lang="en-US" dirty="0"/>
              <a:t>• 	Macrophages digest the antigen and display its most antigenic fragment on their surface to activate T‑cells.</a:t>
            </a:r>
          </a:p>
        </p:txBody>
      </p:sp>
    </p:spTree>
    <p:extLst>
      <p:ext uri="{BB962C8B-B14F-4D97-AF65-F5344CB8AC3E}">
        <p14:creationId xmlns:p14="http://schemas.microsoft.com/office/powerpoint/2010/main" val="3492034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8914" y="473816"/>
            <a:ext cx="5388420" cy="29843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7336" y="2171891"/>
            <a:ext cx="5825135" cy="42562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963" y="3515630"/>
            <a:ext cx="5616322" cy="291249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335" y="549518"/>
            <a:ext cx="5825135" cy="2169094"/>
          </a:xfrm>
          <a:prstGeom prst="rect">
            <a:avLst/>
          </a:prstGeom>
        </p:spPr>
      </p:pic>
    </p:spTree>
    <p:extLst>
      <p:ext uri="{BB962C8B-B14F-4D97-AF65-F5344CB8AC3E}">
        <p14:creationId xmlns:p14="http://schemas.microsoft.com/office/powerpoint/2010/main" val="18371797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Antibodies</a:t>
            </a:r>
          </a:p>
        </p:txBody>
      </p:sp>
      <p:sp>
        <p:nvSpPr>
          <p:cNvPr id="3" name="Content Placeholder 2"/>
          <p:cNvSpPr>
            <a:spLocks noGrp="1"/>
          </p:cNvSpPr>
          <p:nvPr>
            <p:ph idx="1"/>
          </p:nvPr>
        </p:nvSpPr>
        <p:spPr/>
        <p:txBody>
          <a:bodyPr>
            <a:normAutofit fontScale="92500" lnSpcReduction="20000"/>
          </a:bodyPr>
          <a:lstStyle/>
          <a:p>
            <a:r>
              <a:rPr lang="en-US" dirty="0"/>
              <a:t>• 	Antibodies are proteins (immunoglobulins) produced by B‑lymphocytes.</a:t>
            </a:r>
          </a:p>
          <a:p>
            <a:r>
              <a:rPr lang="en-US" dirty="0"/>
              <a:t>• 	Each antibody reacts with one specific antigen only.</a:t>
            </a:r>
          </a:p>
          <a:p>
            <a:r>
              <a:rPr lang="en-US" dirty="0"/>
              <a:t>• 	</a:t>
            </a:r>
            <a:r>
              <a:rPr lang="en-US" b="1" dirty="0"/>
              <a:t>Functions include:</a:t>
            </a:r>
          </a:p>
          <a:p>
            <a:r>
              <a:rPr lang="en-US" dirty="0"/>
              <a:t>• 	Binding to antigens and marking them for destruction</a:t>
            </a:r>
          </a:p>
          <a:p>
            <a:r>
              <a:rPr lang="en-US" dirty="0"/>
              <a:t>• 	</a:t>
            </a:r>
            <a:r>
              <a:rPr lang="en-US" dirty="0" err="1"/>
              <a:t>Neutralising</a:t>
            </a:r>
            <a:r>
              <a:rPr lang="en-US" dirty="0"/>
              <a:t> bacterial toxins</a:t>
            </a:r>
          </a:p>
          <a:p>
            <a:r>
              <a:rPr lang="en-US" dirty="0"/>
              <a:t>• 	Activating complement proteins</a:t>
            </a:r>
          </a:p>
          <a:p>
            <a:r>
              <a:rPr lang="en-US" dirty="0"/>
              <a:t>• 	Antibodies circulate in blood and tissues, while B‑lymphocytes remain in lymphoid organs.</a:t>
            </a:r>
          </a:p>
        </p:txBody>
      </p:sp>
    </p:spTree>
    <p:extLst>
      <p:ext uri="{BB962C8B-B14F-4D97-AF65-F5344CB8AC3E}">
        <p14:creationId xmlns:p14="http://schemas.microsoft.com/office/powerpoint/2010/main" val="3192592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Primary Immune Response </a:t>
            </a:r>
          </a:p>
        </p:txBody>
      </p:sp>
      <p:sp>
        <p:nvSpPr>
          <p:cNvPr id="3" name="Content Placeholder 2"/>
          <p:cNvSpPr>
            <a:spLocks noGrp="1"/>
          </p:cNvSpPr>
          <p:nvPr>
            <p:ph idx="1"/>
          </p:nvPr>
        </p:nvSpPr>
        <p:spPr/>
        <p:txBody>
          <a:bodyPr/>
          <a:lstStyle/>
          <a:p>
            <a:r>
              <a:rPr lang="en-US" dirty="0"/>
              <a:t>- Occurs when the body encounters an antigen for the first time.</a:t>
            </a:r>
          </a:p>
          <a:p>
            <a:r>
              <a:rPr lang="en-US" dirty="0"/>
              <a:t>- B‑lymphocytes become plasma cells and begin producing antibodies.</a:t>
            </a:r>
          </a:p>
          <a:p>
            <a:r>
              <a:rPr lang="en-US" dirty="0"/>
              <a:t>- Antibody levels rise slowly, taking about two weeks to reach detectable levels.</a:t>
            </a:r>
          </a:p>
          <a:p>
            <a:r>
              <a:rPr lang="en-US" dirty="0"/>
              <a:t>- After the infection is controlled, antibody levels fall.</a:t>
            </a:r>
          </a:p>
          <a:p>
            <a:r>
              <a:rPr lang="en-US" dirty="0"/>
              <a:t>- Memory B‑cells remain in the body, prepared for future exposure.</a:t>
            </a:r>
          </a:p>
          <a:p>
            <a:endParaRPr lang="en-US" dirty="0"/>
          </a:p>
        </p:txBody>
      </p:sp>
    </p:spTree>
    <p:extLst>
      <p:ext uri="{BB962C8B-B14F-4D97-AF65-F5344CB8AC3E}">
        <p14:creationId xmlns:p14="http://schemas.microsoft.com/office/powerpoint/2010/main" val="17458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Secondary Immune Response </a:t>
            </a:r>
          </a:p>
        </p:txBody>
      </p:sp>
      <p:sp>
        <p:nvSpPr>
          <p:cNvPr id="3" name="Content Placeholder 2"/>
          <p:cNvSpPr>
            <a:spLocks noGrp="1"/>
          </p:cNvSpPr>
          <p:nvPr>
            <p:ph idx="1"/>
          </p:nvPr>
        </p:nvSpPr>
        <p:spPr/>
        <p:txBody>
          <a:bodyPr/>
          <a:lstStyle/>
          <a:p>
            <a:r>
              <a:rPr lang="en-US" dirty="0"/>
              <a:t>- Triggered when the same antigen enters the body again.</a:t>
            </a:r>
          </a:p>
          <a:p>
            <a:r>
              <a:rPr lang="en-US" dirty="0"/>
              <a:t>- Memory B‑cells respond rapidly and produce large amounts of antibodies.</a:t>
            </a:r>
          </a:p>
          <a:p>
            <a:r>
              <a:rPr lang="en-US" dirty="0"/>
              <a:t>- Antibody levels rise much faster and reach much higher levels than in the primary response.</a:t>
            </a:r>
          </a:p>
          <a:p>
            <a:r>
              <a:rPr lang="en-US" dirty="0"/>
              <a:t>- This strong, rapid response forms the basis of long‑term immunity and vaccination.</a:t>
            </a:r>
          </a:p>
          <a:p>
            <a:endParaRPr lang="en-US" dirty="0"/>
          </a:p>
        </p:txBody>
      </p:sp>
    </p:spTree>
    <p:extLst>
      <p:ext uri="{BB962C8B-B14F-4D97-AF65-F5344CB8AC3E}">
        <p14:creationId xmlns:p14="http://schemas.microsoft.com/office/powerpoint/2010/main" val="246970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Cell‑Mediated Immunity </a:t>
            </a:r>
          </a:p>
        </p:txBody>
      </p:sp>
      <p:sp>
        <p:nvSpPr>
          <p:cNvPr id="3" name="Content Placeholder 2"/>
          <p:cNvSpPr>
            <a:spLocks noGrp="1"/>
          </p:cNvSpPr>
          <p:nvPr>
            <p:ph idx="1"/>
          </p:nvPr>
        </p:nvSpPr>
        <p:spPr/>
        <p:txBody>
          <a:bodyPr>
            <a:normAutofit fontScale="92500" lnSpcReduction="20000"/>
          </a:bodyPr>
          <a:lstStyle/>
          <a:p>
            <a:r>
              <a:rPr lang="en-US" dirty="0"/>
              <a:t>- Provided by T‑lymphocytes, which are processed in the thymus under the influence of </a:t>
            </a:r>
            <a:r>
              <a:rPr lang="en-US" dirty="0" err="1"/>
              <a:t>thymosin</a:t>
            </a:r>
            <a:r>
              <a:rPr lang="en-US" dirty="0"/>
              <a:t>.</a:t>
            </a:r>
          </a:p>
          <a:p>
            <a:r>
              <a:rPr lang="en-US" dirty="0"/>
              <a:t>- Each T‑cell </a:t>
            </a:r>
            <a:r>
              <a:rPr lang="en-US" dirty="0" err="1"/>
              <a:t>recognises</a:t>
            </a:r>
            <a:r>
              <a:rPr lang="en-US" dirty="0"/>
              <a:t> one antigen only.</a:t>
            </a:r>
          </a:p>
          <a:p>
            <a:r>
              <a:rPr lang="en-US" dirty="0"/>
              <a:t>- Antigen must be displayed on antigen‑presenting cells or abnormal body cells.</a:t>
            </a:r>
          </a:p>
          <a:p>
            <a:r>
              <a:rPr lang="en-US" dirty="0"/>
              <a:t>- Activation leads to clonal expansion, producing three major T‑cell types:</a:t>
            </a:r>
          </a:p>
          <a:p>
            <a:r>
              <a:rPr lang="en-US" b="1" dirty="0"/>
              <a:t>1. Memory T‑cells</a:t>
            </a:r>
          </a:p>
          <a:p>
            <a:r>
              <a:rPr lang="en-US" dirty="0"/>
              <a:t>- Long‑lived</a:t>
            </a:r>
          </a:p>
          <a:p>
            <a:r>
              <a:rPr lang="en-US" dirty="0"/>
              <a:t>- Provide rapid response on re‑exposure</a:t>
            </a:r>
          </a:p>
          <a:p>
            <a:endParaRPr lang="en-US" dirty="0"/>
          </a:p>
          <a:p>
            <a:endParaRPr lang="en-US" dirty="0"/>
          </a:p>
        </p:txBody>
      </p:sp>
    </p:spTree>
    <p:extLst>
      <p:ext uri="{BB962C8B-B14F-4D97-AF65-F5344CB8AC3E}">
        <p14:creationId xmlns:p14="http://schemas.microsoft.com/office/powerpoint/2010/main" val="120772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Resistance and immunity</a:t>
            </a:r>
          </a:p>
        </p:txBody>
      </p:sp>
      <p:sp>
        <p:nvSpPr>
          <p:cNvPr id="3" name="Content Placeholder 2"/>
          <p:cNvSpPr>
            <a:spLocks noGrp="1"/>
          </p:cNvSpPr>
          <p:nvPr>
            <p:ph idx="1"/>
          </p:nvPr>
        </p:nvSpPr>
        <p:spPr/>
        <p:txBody>
          <a:bodyPr/>
          <a:lstStyle/>
          <a:p>
            <a:r>
              <a:rPr lang="en-US" dirty="0"/>
              <a:t>An individual is under constant attack from an enormous range of potentially harmful invaders, from the months spent in the womb to the end of his life. </a:t>
            </a:r>
            <a:endParaRPr lang="en-US" dirty="0" smtClean="0"/>
          </a:p>
          <a:p>
            <a:r>
              <a:rPr lang="en-US" dirty="0" smtClean="0"/>
              <a:t>These </a:t>
            </a:r>
            <a:r>
              <a:rPr lang="en-US" dirty="0"/>
              <a:t>invaders include such diverse entities as bacteria, viruses, cancer cells, parasites and foreign (non-self) cells, e.g. in tissue transplant. </a:t>
            </a:r>
          </a:p>
        </p:txBody>
      </p:sp>
    </p:spTree>
    <p:extLst>
      <p:ext uri="{BB962C8B-B14F-4D97-AF65-F5344CB8AC3E}">
        <p14:creationId xmlns:p14="http://schemas.microsoft.com/office/powerpoint/2010/main" val="1489265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Cytotoxic T‑cells and Helper T‑cells</a:t>
            </a:r>
          </a:p>
        </p:txBody>
      </p:sp>
      <p:sp>
        <p:nvSpPr>
          <p:cNvPr id="3" name="Content Placeholder 2"/>
          <p:cNvSpPr>
            <a:spLocks noGrp="1"/>
          </p:cNvSpPr>
          <p:nvPr>
            <p:ph idx="1"/>
          </p:nvPr>
        </p:nvSpPr>
        <p:spPr/>
        <p:txBody>
          <a:bodyPr>
            <a:normAutofit fontScale="85000" lnSpcReduction="20000"/>
          </a:bodyPr>
          <a:lstStyle/>
          <a:p>
            <a:r>
              <a:rPr lang="en-US" b="1" dirty="0"/>
              <a:t>- 2. Cytotoxic T‑cells</a:t>
            </a:r>
          </a:p>
          <a:p>
            <a:r>
              <a:rPr lang="en-US" dirty="0"/>
              <a:t>- Destroy infected or abnormal cells by releasing </a:t>
            </a:r>
            <a:r>
              <a:rPr lang="en-US" dirty="0" smtClean="0"/>
              <a:t>toxins, Important </a:t>
            </a:r>
            <a:r>
              <a:rPr lang="en-US" dirty="0"/>
              <a:t>in viral infections and cancer </a:t>
            </a:r>
            <a:r>
              <a:rPr lang="en-US" dirty="0" err="1"/>
              <a:t>defence</a:t>
            </a:r>
            <a:endParaRPr lang="en-US" dirty="0"/>
          </a:p>
          <a:p>
            <a:r>
              <a:rPr lang="en-US" b="1" dirty="0"/>
              <a:t>3. Helper T‑cells</a:t>
            </a:r>
          </a:p>
          <a:p>
            <a:r>
              <a:rPr lang="en-US" dirty="0"/>
              <a:t>- Produce cytokines (interleukins, interferons)</a:t>
            </a:r>
          </a:p>
          <a:p>
            <a:r>
              <a:rPr lang="en-US" dirty="0"/>
              <a:t>- Support cytotoxic T‑cells and </a:t>
            </a:r>
            <a:r>
              <a:rPr lang="en-US" dirty="0" smtClean="0"/>
              <a:t>macrophages, Stimulate </a:t>
            </a:r>
            <a:r>
              <a:rPr lang="en-US" dirty="0"/>
              <a:t>B‑lymphocytes to produce antibodies</a:t>
            </a:r>
          </a:p>
          <a:p>
            <a:r>
              <a:rPr lang="en-US" dirty="0"/>
              <a:t>- Essential for both arms of </a:t>
            </a:r>
            <a:r>
              <a:rPr lang="en-US" dirty="0" smtClean="0"/>
              <a:t>immunity, Loss </a:t>
            </a:r>
            <a:r>
              <a:rPr lang="en-US" dirty="0"/>
              <a:t>of helper T‑cells (e.g., HIV infection) severely weakens the immune system.</a:t>
            </a:r>
          </a:p>
          <a:p>
            <a:endParaRPr lang="en-US" dirty="0"/>
          </a:p>
        </p:txBody>
      </p:sp>
    </p:spTree>
    <p:extLst>
      <p:ext uri="{BB962C8B-B14F-4D97-AF65-F5344CB8AC3E}">
        <p14:creationId xmlns:p14="http://schemas.microsoft.com/office/powerpoint/2010/main" val="921793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Antibody‑Mediated Immunity </a:t>
            </a:r>
          </a:p>
        </p:txBody>
      </p:sp>
      <p:sp>
        <p:nvSpPr>
          <p:cNvPr id="3" name="Content Placeholder 2"/>
          <p:cNvSpPr>
            <a:spLocks noGrp="1"/>
          </p:cNvSpPr>
          <p:nvPr>
            <p:ph idx="1"/>
          </p:nvPr>
        </p:nvSpPr>
        <p:spPr/>
        <p:txBody>
          <a:bodyPr>
            <a:normAutofit fontScale="92500" lnSpcReduction="10000"/>
          </a:bodyPr>
          <a:lstStyle/>
          <a:p>
            <a:r>
              <a:rPr lang="en-US" dirty="0"/>
              <a:t>- </a:t>
            </a:r>
            <a:r>
              <a:rPr lang="en-US" dirty="0" smtClean="0"/>
              <a:t>Provided </a:t>
            </a:r>
            <a:r>
              <a:rPr lang="en-US" dirty="0"/>
              <a:t>by B‑lymphocytes, which remain in lymphoid tissues.</a:t>
            </a:r>
          </a:p>
          <a:p>
            <a:r>
              <a:rPr lang="en-US" dirty="0"/>
              <a:t>- B‑cells can bind antigens directly without antigen‑presenting cells.</a:t>
            </a:r>
          </a:p>
          <a:p>
            <a:r>
              <a:rPr lang="en-US" dirty="0"/>
              <a:t>- With help from helper T‑cells, B‑cells undergo clonal expansion into:</a:t>
            </a:r>
          </a:p>
          <a:p>
            <a:r>
              <a:rPr lang="en-US" b="1" dirty="0"/>
              <a:t>1. Plasma cells</a:t>
            </a:r>
          </a:p>
          <a:p>
            <a:r>
              <a:rPr lang="en-US" dirty="0"/>
              <a:t>- Short‑lived</a:t>
            </a:r>
          </a:p>
          <a:p>
            <a:r>
              <a:rPr lang="en-US" dirty="0"/>
              <a:t>- Produce large quantities of antibodies</a:t>
            </a:r>
          </a:p>
          <a:p>
            <a:r>
              <a:rPr lang="en-US" dirty="0"/>
              <a:t>- Each plasma cell produces only one type of antibody</a:t>
            </a:r>
          </a:p>
          <a:p>
            <a:endParaRPr lang="en-US" dirty="0"/>
          </a:p>
          <a:p>
            <a:endParaRPr lang="en-US" dirty="0"/>
          </a:p>
        </p:txBody>
      </p:sp>
    </p:spTree>
    <p:extLst>
      <p:ext uri="{BB962C8B-B14F-4D97-AF65-F5344CB8AC3E}">
        <p14:creationId xmlns:p14="http://schemas.microsoft.com/office/powerpoint/2010/main" val="2109447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Antibody‑Mediated Immunity </a:t>
            </a:r>
            <a:endParaRPr lang="en-US" dirty="0"/>
          </a:p>
        </p:txBody>
      </p:sp>
      <p:sp>
        <p:nvSpPr>
          <p:cNvPr id="4" name="Rectangle 1"/>
          <p:cNvSpPr>
            <a:spLocks noGrp="1" noChangeArrowheads="1"/>
          </p:cNvSpPr>
          <p:nvPr>
            <p:ph idx="1"/>
          </p:nvPr>
        </p:nvSpPr>
        <p:spPr bwMode="auto">
          <a:xfrm>
            <a:off x="1295402"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2. Memory B‑cells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Long‑lived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Respond rapidly on re‑exposure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Antibodies circulate throughout the body to </a:t>
            </a:r>
            <a:r>
              <a:rPr kumimoji="0" lang="en-US" altLang="en-US" sz="1800" b="1" i="0" u="none" strike="noStrike" cap="none" normalizeH="0" baseline="0" dirty="0" err="1" smtClean="0">
                <a:ln>
                  <a:noFill/>
                </a:ln>
                <a:solidFill>
                  <a:schemeClr val="tx1"/>
                </a:solidFill>
                <a:effectLst/>
                <a:latin typeface="Arial" panose="020B0604020202020204" pitchFamily="34" charset="0"/>
              </a:rPr>
              <a:t>neutralise</a:t>
            </a:r>
            <a:r>
              <a:rPr kumimoji="0" lang="en-US" altLang="en-US" sz="1800" b="1" i="0" u="none" strike="noStrike" cap="none" normalizeH="0" baseline="0" dirty="0" smtClean="0">
                <a:ln>
                  <a:noFill/>
                </a:ln>
                <a:solidFill>
                  <a:schemeClr val="tx1"/>
                </a:solidFill>
                <a:effectLst/>
                <a:latin typeface="Arial" panose="020B0604020202020204" pitchFamily="34" charset="0"/>
              </a:rPr>
              <a:t> and destroy antigens.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287610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Lymphocytes in Immune Regulation</a:t>
            </a:r>
          </a:p>
        </p:txBody>
      </p:sp>
      <p:sp>
        <p:nvSpPr>
          <p:cNvPr id="3" name="Content Placeholder 2"/>
          <p:cNvSpPr>
            <a:spLocks noGrp="1"/>
          </p:cNvSpPr>
          <p:nvPr>
            <p:ph idx="1"/>
          </p:nvPr>
        </p:nvSpPr>
        <p:spPr/>
        <p:txBody>
          <a:bodyPr>
            <a:normAutofit fontScale="92500" lnSpcReduction="10000"/>
          </a:bodyPr>
          <a:lstStyle/>
          <a:p>
            <a:r>
              <a:rPr lang="en-US" dirty="0"/>
              <a:t>T‑Lymphocytes</a:t>
            </a:r>
          </a:p>
          <a:p>
            <a:r>
              <a:rPr lang="en-US" dirty="0"/>
              <a:t>- Helper T‑cells coordinate immune responses by releasing cytokines.</a:t>
            </a:r>
          </a:p>
          <a:p>
            <a:r>
              <a:rPr lang="en-US" dirty="0"/>
              <a:t>- Cytotoxic T‑cells directly destroy infected or abnormal cells.</a:t>
            </a:r>
          </a:p>
          <a:p>
            <a:r>
              <a:rPr lang="en-US" dirty="0"/>
              <a:t>- Memory T‑cells ensure rapid future responses.</a:t>
            </a:r>
          </a:p>
          <a:p>
            <a:r>
              <a:rPr lang="en-US" dirty="0"/>
              <a:t>B‑Lymphocytes</a:t>
            </a:r>
          </a:p>
          <a:p>
            <a:r>
              <a:rPr lang="en-US" dirty="0"/>
              <a:t>- Produce antibodies through plasma cells.</a:t>
            </a:r>
          </a:p>
          <a:p>
            <a:r>
              <a:rPr lang="en-US" dirty="0"/>
              <a:t>- Memory B‑cells maintain long‑term immunity.</a:t>
            </a:r>
          </a:p>
          <a:p>
            <a:endParaRPr lang="en-US" dirty="0"/>
          </a:p>
        </p:txBody>
      </p:sp>
    </p:spTree>
    <p:extLst>
      <p:ext uri="{BB962C8B-B14F-4D97-AF65-F5344CB8AC3E}">
        <p14:creationId xmlns:p14="http://schemas.microsoft.com/office/powerpoint/2010/main" val="3398326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Lymphocytes in Immune Regulation</a:t>
            </a:r>
            <a:endParaRPr lang="en-US" dirty="0"/>
          </a:p>
        </p:txBody>
      </p:sp>
      <p:sp>
        <p:nvSpPr>
          <p:cNvPr id="3" name="Content Placeholder 2"/>
          <p:cNvSpPr>
            <a:spLocks noGrp="1"/>
          </p:cNvSpPr>
          <p:nvPr>
            <p:ph idx="1"/>
          </p:nvPr>
        </p:nvSpPr>
        <p:spPr/>
        <p:txBody>
          <a:bodyPr>
            <a:normAutofit/>
          </a:bodyPr>
          <a:lstStyle/>
          <a:p>
            <a:r>
              <a:rPr lang="en-US" dirty="0"/>
              <a:t>- T‑ and B‑lymphocytes work in close cooperation.</a:t>
            </a:r>
          </a:p>
          <a:p>
            <a:r>
              <a:rPr lang="en-US" dirty="0"/>
              <a:t>- Helper T‑cells are essential for activating both cytotoxic T‑cells and B‑cells.</a:t>
            </a:r>
          </a:p>
          <a:p>
            <a:r>
              <a:rPr lang="en-US" dirty="0"/>
              <a:t>- A balanced interaction prevents overreaction or autoimmunity.</a:t>
            </a:r>
          </a:p>
          <a:p>
            <a:r>
              <a:rPr lang="en-US" dirty="0"/>
              <a:t>- Disturbances in this balance can lead to immune deficiency or autoimmune disease.</a:t>
            </a:r>
          </a:p>
          <a:p>
            <a:endParaRPr lang="en-US" dirty="0"/>
          </a:p>
          <a:p>
            <a:pPr marL="0" indent="0">
              <a:buNone/>
            </a:pPr>
            <a:endParaRPr lang="en-US" dirty="0"/>
          </a:p>
        </p:txBody>
      </p:sp>
    </p:spTree>
    <p:extLst>
      <p:ext uri="{BB962C8B-B14F-4D97-AF65-F5344CB8AC3E}">
        <p14:creationId xmlns:p14="http://schemas.microsoft.com/office/powerpoint/2010/main" val="3962633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blood</a:t>
            </a:r>
          </a:p>
        </p:txBody>
      </p:sp>
      <p:sp>
        <p:nvSpPr>
          <p:cNvPr id="3" name="Content Placeholder 2"/>
          <p:cNvSpPr>
            <a:spLocks noGrp="1"/>
          </p:cNvSpPr>
          <p:nvPr>
            <p:ph idx="1"/>
          </p:nvPr>
        </p:nvSpPr>
        <p:spPr/>
        <p:txBody>
          <a:bodyPr>
            <a:normAutofit/>
          </a:bodyPr>
          <a:lstStyle/>
          <a:p>
            <a:r>
              <a:rPr lang="en-US" dirty="0"/>
              <a:t>Blood is a connective tissue. </a:t>
            </a:r>
            <a:r>
              <a:rPr lang="en-US" dirty="0" smtClean="0"/>
              <a:t>It </a:t>
            </a:r>
            <a:r>
              <a:rPr lang="en-US" dirty="0"/>
              <a:t>carries: • oxygen from the lungs to the tissues and carbon dioxide from the tissues to the lungs for excretion • nutrients from the alimentary tract to the tissues and cell wastes to the excretory organs, principally the kidneys • hormones secreted by endocrine glands to their target glands and tissues • heat produced in active tissues to other less active tissues • protective substances, e.g. antibodies, to areas of infection • clotting factors that coagulate blood, </a:t>
            </a:r>
            <a:r>
              <a:rPr lang="en-US" dirty="0" err="1"/>
              <a:t>minimising</a:t>
            </a:r>
            <a:r>
              <a:rPr lang="en-US" dirty="0"/>
              <a:t> its loss from ruptured blood vessels</a:t>
            </a:r>
          </a:p>
        </p:txBody>
      </p:sp>
    </p:spTree>
    <p:extLst>
      <p:ext uri="{BB962C8B-B14F-4D97-AF65-F5344CB8AC3E}">
        <p14:creationId xmlns:p14="http://schemas.microsoft.com/office/powerpoint/2010/main" val="3137682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a:t>
            </a:r>
          </a:p>
        </p:txBody>
      </p:sp>
      <p:sp>
        <p:nvSpPr>
          <p:cNvPr id="3" name="Content Placeholder 2"/>
          <p:cNvSpPr>
            <a:spLocks noGrp="1"/>
          </p:cNvSpPr>
          <p:nvPr>
            <p:ph idx="1"/>
          </p:nvPr>
        </p:nvSpPr>
        <p:spPr/>
        <p:txBody>
          <a:bodyPr>
            <a:normAutofit fontScale="85000" lnSpcReduction="20000"/>
          </a:bodyPr>
          <a:lstStyle/>
          <a:p>
            <a:r>
              <a:rPr lang="en-US" dirty="0"/>
              <a:t>The constituents of plasma are water (90 to 92%) and dissolved substances, including: </a:t>
            </a:r>
            <a:endParaRPr lang="en-US" dirty="0" smtClean="0"/>
          </a:p>
          <a:p>
            <a:r>
              <a:rPr lang="en-US" dirty="0" smtClean="0"/>
              <a:t>• </a:t>
            </a:r>
            <a:r>
              <a:rPr lang="en-US" dirty="0"/>
              <a:t>plasma proteins: albumins, globulins (including antibodies), fibrinogen, clotting factors </a:t>
            </a:r>
            <a:endParaRPr lang="en-US" dirty="0" smtClean="0"/>
          </a:p>
          <a:p>
            <a:r>
              <a:rPr lang="en-US" dirty="0" smtClean="0"/>
              <a:t>• </a:t>
            </a:r>
            <a:r>
              <a:rPr lang="en-US" dirty="0"/>
              <a:t>inorganic salts (mineral salts): sodium chloride, sodium bicarbonate, potassium, magnesium, phosphate, iron, calcium, copper, iodine, cobalt </a:t>
            </a:r>
            <a:endParaRPr lang="en-US" dirty="0" smtClean="0"/>
          </a:p>
          <a:p>
            <a:r>
              <a:rPr lang="en-US" dirty="0" smtClean="0"/>
              <a:t>• </a:t>
            </a:r>
            <a:r>
              <a:rPr lang="en-US" dirty="0"/>
              <a:t>nutrients, principally from digested foods, e.g. monosaccharides (mainly glucose), amino acids, fatty acids, glycerol and vitamins </a:t>
            </a:r>
            <a:endParaRPr lang="en-US" dirty="0" smtClean="0"/>
          </a:p>
          <a:p>
            <a:r>
              <a:rPr lang="en-US" dirty="0" smtClean="0"/>
              <a:t>• </a:t>
            </a:r>
            <a:r>
              <a:rPr lang="en-US" dirty="0"/>
              <a:t>organic waste materials, e.g. urea, uric acid, creatinine </a:t>
            </a:r>
            <a:endParaRPr lang="en-US" dirty="0" smtClean="0"/>
          </a:p>
          <a:p>
            <a:r>
              <a:rPr lang="en-US" dirty="0" smtClean="0"/>
              <a:t>• </a:t>
            </a:r>
            <a:r>
              <a:rPr lang="en-US" dirty="0"/>
              <a:t>hormones • enzymes, e.g. certain clotting </a:t>
            </a:r>
            <a:r>
              <a:rPr lang="en-US" dirty="0" smtClean="0"/>
              <a:t>factors</a:t>
            </a:r>
          </a:p>
          <a:p>
            <a:r>
              <a:rPr lang="en-US" dirty="0" smtClean="0"/>
              <a:t>gases</a:t>
            </a:r>
            <a:r>
              <a:rPr lang="en-US" dirty="0"/>
              <a:t>, e.g. oxygen, carbon dioxide, nitrogen</a:t>
            </a:r>
          </a:p>
        </p:txBody>
      </p:sp>
    </p:spTree>
    <p:extLst>
      <p:ext uri="{BB962C8B-B14F-4D97-AF65-F5344CB8AC3E}">
        <p14:creationId xmlns:p14="http://schemas.microsoft.com/office/powerpoint/2010/main" val="591879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Plasma proteins</a:t>
            </a:r>
          </a:p>
        </p:txBody>
      </p:sp>
      <p:sp>
        <p:nvSpPr>
          <p:cNvPr id="3" name="Content Placeholder 2"/>
          <p:cNvSpPr>
            <a:spLocks noGrp="1"/>
          </p:cNvSpPr>
          <p:nvPr>
            <p:ph idx="1"/>
          </p:nvPr>
        </p:nvSpPr>
        <p:spPr/>
        <p:txBody>
          <a:bodyPr>
            <a:normAutofit fontScale="92500"/>
          </a:bodyPr>
          <a:lstStyle/>
          <a:p>
            <a:r>
              <a:rPr lang="en-US" dirty="0"/>
              <a:t>Plasma proteins, which make up about 7% of plasma, are normally retained within the blood, because they are too big to escape through the capillary pores into the tissues. </a:t>
            </a:r>
            <a:endParaRPr lang="en-US" dirty="0" smtClean="0"/>
          </a:p>
          <a:p>
            <a:r>
              <a:rPr lang="en-US" dirty="0" smtClean="0"/>
              <a:t>They </a:t>
            </a:r>
            <a:r>
              <a:rPr lang="en-US" dirty="0"/>
              <a:t>are largely responsible for creating the osmotic pressure of blood (normally 25 mmHg or 3.3 </a:t>
            </a:r>
            <a:r>
              <a:rPr lang="en-US" dirty="0" err="1"/>
              <a:t>kPa</a:t>
            </a:r>
            <a:r>
              <a:rPr lang="en-US" dirty="0"/>
              <a:t>*), which keeps plasma fluid within the circulation. </a:t>
            </a:r>
            <a:endParaRPr lang="en-US" dirty="0" smtClean="0"/>
          </a:p>
          <a:p>
            <a:r>
              <a:rPr lang="en-US" dirty="0" smtClean="0"/>
              <a:t>If </a:t>
            </a:r>
            <a:r>
              <a:rPr lang="en-US" dirty="0"/>
              <a:t>plasma </a:t>
            </a:r>
            <a:r>
              <a:rPr lang="en-US" dirty="0" smtClean="0"/>
              <a:t>protein </a:t>
            </a:r>
            <a:r>
              <a:rPr lang="en-US" dirty="0"/>
              <a:t>levels fall, because of either reduced production or loss from the blood vessels, osmotic pressure is also reduced, and fluid moves into the tissues (</a:t>
            </a:r>
            <a:r>
              <a:rPr lang="en-US" dirty="0" err="1"/>
              <a:t>oedema</a:t>
            </a:r>
            <a:r>
              <a:rPr lang="en-US" dirty="0"/>
              <a:t>) and body cavities</a:t>
            </a:r>
          </a:p>
        </p:txBody>
      </p:sp>
    </p:spTree>
    <p:extLst>
      <p:ext uri="{BB962C8B-B14F-4D97-AF65-F5344CB8AC3E}">
        <p14:creationId xmlns:p14="http://schemas.microsoft.com/office/powerpoint/2010/main" val="108076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Globulins/Fibrinogen &amp; Clotting Factors</a:t>
            </a:r>
          </a:p>
        </p:txBody>
      </p:sp>
      <p:sp>
        <p:nvSpPr>
          <p:cNvPr id="4" name="Rectangle 1"/>
          <p:cNvSpPr>
            <a:spLocks noGrp="1" noChangeArrowheads="1"/>
          </p:cNvSpPr>
          <p:nvPr>
            <p:ph idx="1"/>
          </p:nvPr>
        </p:nvSpPr>
        <p:spPr bwMode="auto">
          <a:xfrm>
            <a:off x="1295402" y="163406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Mostly produced in the liver; some in lymphoid tissue.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Functions: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Immunoglobulins (antibodies):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1800" b="0" i="0" u="none" strike="noStrike" cap="none" normalizeH="0" baseline="0" dirty="0" err="1" smtClean="0">
                <a:ln>
                  <a:noFill/>
                </a:ln>
                <a:solidFill>
                  <a:schemeClr val="tx1"/>
                </a:solidFill>
                <a:effectLst/>
                <a:latin typeface="Arial" panose="020B0604020202020204" pitchFamily="34" charset="0"/>
              </a:rPr>
              <a:t>neutralise</a:t>
            </a:r>
            <a:r>
              <a:rPr kumimoji="0" lang="en-US" altLang="en-US" sz="1800" b="0" i="0" u="none" strike="noStrike" cap="none" normalizeH="0" baseline="0" dirty="0" smtClean="0">
                <a:ln>
                  <a:noFill/>
                </a:ln>
                <a:solidFill>
                  <a:schemeClr val="tx1"/>
                </a:solidFill>
                <a:effectLst/>
                <a:latin typeface="Arial" panose="020B0604020202020204" pitchFamily="34" charset="0"/>
              </a:rPr>
              <a:t> antigens.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Transport:</a:t>
            </a:r>
            <a:r>
              <a:rPr kumimoji="0" lang="en-US" altLang="en-US" sz="1800" b="0" i="0" u="none" strike="noStrike" cap="none" normalizeH="0" baseline="0" dirty="0" smtClean="0">
                <a:ln>
                  <a:noFill/>
                </a:ln>
                <a:solidFill>
                  <a:schemeClr val="tx1"/>
                </a:solidFill>
                <a:effectLst/>
                <a:latin typeface="Arial" panose="020B0604020202020204" pitchFamily="34" charset="0"/>
              </a:rPr>
              <a:t> carry hormones (e.g., thyroxine) and minerals (e.g., iron via transferrin).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Enzyme inhibition:</a:t>
            </a:r>
            <a:r>
              <a:rPr kumimoji="0" lang="en-US" altLang="en-US" sz="1800" b="0" i="0" u="none" strike="noStrike" cap="none" normalizeH="0" baseline="0" dirty="0" smtClean="0">
                <a:ln>
                  <a:noFill/>
                </a:ln>
                <a:solidFill>
                  <a:schemeClr val="tx1"/>
                </a:solidFill>
                <a:effectLst/>
                <a:latin typeface="Arial" panose="020B0604020202020204" pitchFamily="34" charset="0"/>
              </a:rPr>
              <a:t> e.g., α₂‑macroglobulin inhibits proteolytic enzymes.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4"/>
          <p:cNvSpPr>
            <a:spLocks noChangeArrowheads="1"/>
          </p:cNvSpPr>
          <p:nvPr/>
        </p:nvSpPr>
        <p:spPr bwMode="auto">
          <a:xfrm>
            <a:off x="2419927" y="47474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Fibrinogen made in the liver; essential for blood clotting.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Clotting factors required for coagulation.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smtClean="0">
                <a:ln>
                  <a:noFill/>
                </a:ln>
                <a:solidFill>
                  <a:schemeClr val="tx1"/>
                </a:solidFill>
                <a:effectLst/>
                <a:latin typeface="Arial" panose="020B0604020202020204" pitchFamily="34" charset="0"/>
              </a:rPr>
              <a:t>Serum = plasma without clotting factors.</a:t>
            </a:r>
            <a:r>
              <a:rPr kumimoji="0" lang="en-US" altLang="en-US" sz="1800" b="0" i="0" u="none" strike="noStrike" cap="none" normalizeH="0" baseline="0" dirty="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6844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Plasma Composition &amp; Functions</a:t>
            </a:r>
          </a:p>
        </p:txBody>
      </p:sp>
      <p:sp>
        <p:nvSpPr>
          <p:cNvPr id="3" name="Content Placeholder 2"/>
          <p:cNvSpPr>
            <a:spLocks noGrp="1"/>
          </p:cNvSpPr>
          <p:nvPr>
            <p:ph idx="1"/>
          </p:nvPr>
        </p:nvSpPr>
        <p:spPr/>
        <p:txBody>
          <a:bodyPr>
            <a:normAutofit fontScale="92500" lnSpcReduction="20000"/>
          </a:bodyPr>
          <a:lstStyle/>
          <a:p>
            <a:r>
              <a:rPr lang="en-US" b="1" dirty="0"/>
              <a:t>Plasma Viscosity</a:t>
            </a:r>
          </a:p>
          <a:p>
            <a:r>
              <a:rPr lang="en-US" dirty="0"/>
              <a:t>- Determined mainly by albumin and fibrinogen.</a:t>
            </a:r>
          </a:p>
          <a:p>
            <a:r>
              <a:rPr lang="en-US" dirty="0"/>
              <a:t>- Used clinically to assess disease activity.</a:t>
            </a:r>
          </a:p>
          <a:p>
            <a:r>
              <a:rPr lang="en-US" b="1" dirty="0"/>
              <a:t>Inorganic (Mineral) </a:t>
            </a:r>
            <a:r>
              <a:rPr lang="en-US" b="1" dirty="0" smtClean="0"/>
              <a:t>Salts: </a:t>
            </a:r>
            <a:r>
              <a:rPr lang="en-US" dirty="0" smtClean="0"/>
              <a:t>Needed </a:t>
            </a:r>
            <a:r>
              <a:rPr lang="en-US" dirty="0"/>
              <a:t>for cell formation, muscle contraction, nerve impulses, secretions, and acid–base balance.</a:t>
            </a:r>
          </a:p>
          <a:p>
            <a:r>
              <a:rPr lang="en-US" dirty="0"/>
              <a:t>- Blood pH maintained between 7.35–7.45 by buffering systems.</a:t>
            </a:r>
          </a:p>
          <a:p>
            <a:r>
              <a:rPr lang="en-US" b="1" dirty="0"/>
              <a:t>Nutrients</a:t>
            </a:r>
          </a:p>
          <a:p>
            <a:r>
              <a:rPr lang="en-US" dirty="0"/>
              <a:t>- Absorbed from digestion: sugars, amino acids, fatty acids, glycerol, vitamins.</a:t>
            </a:r>
          </a:p>
          <a:p>
            <a:endParaRPr lang="en-US" dirty="0"/>
          </a:p>
        </p:txBody>
      </p:sp>
    </p:spTree>
    <p:extLst>
      <p:ext uri="{BB962C8B-B14F-4D97-AF65-F5344CB8AC3E}">
        <p14:creationId xmlns:p14="http://schemas.microsoft.com/office/powerpoint/2010/main" val="386244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Immunity (Definition</a:t>
            </a:r>
            <a:r>
              <a:rPr lang="en-US" dirty="0" smtClean="0"/>
              <a:t>)</a:t>
            </a:r>
            <a:endParaRPr lang="en-US" dirty="0"/>
          </a:p>
        </p:txBody>
      </p:sp>
      <p:sp>
        <p:nvSpPr>
          <p:cNvPr id="3" name="Content Placeholder 2"/>
          <p:cNvSpPr>
            <a:spLocks noGrp="1"/>
          </p:cNvSpPr>
          <p:nvPr>
            <p:ph idx="1"/>
          </p:nvPr>
        </p:nvSpPr>
        <p:spPr/>
        <p:txBody>
          <a:bodyPr/>
          <a:lstStyle/>
          <a:p>
            <a:r>
              <a:rPr lang="en-US" dirty="0"/>
              <a:t>- Immunity is the body’s ability to resist and overcome infection.</a:t>
            </a:r>
          </a:p>
          <a:p>
            <a:r>
              <a:rPr lang="en-US" dirty="0"/>
              <a:t>- It involves </a:t>
            </a:r>
            <a:r>
              <a:rPr lang="en-US" dirty="0" err="1"/>
              <a:t>defence</a:t>
            </a:r>
            <a:r>
              <a:rPr lang="en-US" dirty="0"/>
              <a:t> mechanisms that prevent entry of microbes and destroy those that enter.</a:t>
            </a:r>
          </a:p>
          <a:p>
            <a:r>
              <a:rPr lang="en-US" dirty="0"/>
              <a:t>- Includes both non‑specific (innate) and specific (adaptive) responses</a:t>
            </a:r>
          </a:p>
          <a:p>
            <a:endParaRPr lang="en-US" dirty="0"/>
          </a:p>
        </p:txBody>
      </p:sp>
    </p:spTree>
    <p:extLst>
      <p:ext uri="{BB962C8B-B14F-4D97-AF65-F5344CB8AC3E}">
        <p14:creationId xmlns:p14="http://schemas.microsoft.com/office/powerpoint/2010/main" val="1435561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Plasma Components</a:t>
            </a:r>
          </a:p>
        </p:txBody>
      </p:sp>
      <p:sp>
        <p:nvSpPr>
          <p:cNvPr id="3" name="Content Placeholder 2"/>
          <p:cNvSpPr>
            <a:spLocks noGrp="1"/>
          </p:cNvSpPr>
          <p:nvPr>
            <p:ph idx="1"/>
          </p:nvPr>
        </p:nvSpPr>
        <p:spPr/>
        <p:txBody>
          <a:bodyPr>
            <a:normAutofit fontScale="85000" lnSpcReduction="20000"/>
          </a:bodyPr>
          <a:lstStyle/>
          <a:p>
            <a:r>
              <a:rPr lang="en-US" b="1" dirty="0"/>
              <a:t>Organic Waste </a:t>
            </a:r>
            <a:r>
              <a:rPr lang="en-US" b="1" dirty="0" smtClean="0"/>
              <a:t>Products: </a:t>
            </a:r>
            <a:r>
              <a:rPr lang="en-US" dirty="0" smtClean="0"/>
              <a:t>Urea</a:t>
            </a:r>
            <a:r>
              <a:rPr lang="en-US" dirty="0"/>
              <a:t>, creatinine, uric acid from protein metabolism → carried to kidneys.</a:t>
            </a:r>
          </a:p>
          <a:p>
            <a:r>
              <a:rPr lang="en-US" dirty="0"/>
              <a:t>- Carbon dioxide → transported to lungs for excretion.</a:t>
            </a:r>
          </a:p>
          <a:p>
            <a:r>
              <a:rPr lang="en-US" b="1" dirty="0"/>
              <a:t>Hormones</a:t>
            </a:r>
          </a:p>
          <a:p>
            <a:r>
              <a:rPr lang="en-US" dirty="0"/>
              <a:t>- Produced by endocrine glands; enter blood </a:t>
            </a:r>
            <a:r>
              <a:rPr lang="en-US" dirty="0" smtClean="0"/>
              <a:t>directly, Transported </a:t>
            </a:r>
            <a:r>
              <a:rPr lang="en-US" dirty="0"/>
              <a:t>to target tissues to regulate activity.</a:t>
            </a:r>
          </a:p>
          <a:p>
            <a:r>
              <a:rPr lang="en-US" b="1" dirty="0"/>
              <a:t>Gases</a:t>
            </a:r>
          </a:p>
          <a:p>
            <a:r>
              <a:rPr lang="en-US" dirty="0"/>
              <a:t>- Oxygen, carbon dioxide, nitrogen dissolved in plasma.</a:t>
            </a:r>
          </a:p>
          <a:p>
            <a:r>
              <a:rPr lang="en-US" dirty="0"/>
              <a:t>- Most O₂ carried by </a:t>
            </a:r>
            <a:r>
              <a:rPr lang="en-US" dirty="0" err="1"/>
              <a:t>haemoglobin</a:t>
            </a:r>
            <a:r>
              <a:rPr lang="en-US" dirty="0"/>
              <a:t>; most CO₂ as bicarbonate.</a:t>
            </a:r>
          </a:p>
          <a:p>
            <a:pPr marL="0" indent="0">
              <a:buNone/>
            </a:pPr>
            <a:endParaRPr lang="en-US" dirty="0"/>
          </a:p>
        </p:txBody>
      </p:sp>
    </p:spTree>
    <p:extLst>
      <p:ext uri="{BB962C8B-B14F-4D97-AF65-F5344CB8AC3E}">
        <p14:creationId xmlns:p14="http://schemas.microsoft.com/office/powerpoint/2010/main" val="19903214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Cellular content of blood</a:t>
            </a:r>
          </a:p>
        </p:txBody>
      </p:sp>
      <p:sp>
        <p:nvSpPr>
          <p:cNvPr id="3" name="Content Placeholder 2"/>
          <p:cNvSpPr>
            <a:spLocks noGrp="1"/>
          </p:cNvSpPr>
          <p:nvPr>
            <p:ph idx="1"/>
          </p:nvPr>
        </p:nvSpPr>
        <p:spPr/>
        <p:txBody>
          <a:bodyPr>
            <a:normAutofit fontScale="92500" lnSpcReduction="10000"/>
          </a:bodyPr>
          <a:lstStyle/>
          <a:p>
            <a:r>
              <a:rPr lang="en-US" dirty="0"/>
              <a:t>There are three types of blood </a:t>
            </a:r>
            <a:r>
              <a:rPr lang="en-US" dirty="0" smtClean="0"/>
              <a:t>cells </a:t>
            </a:r>
          </a:p>
          <a:p>
            <a:r>
              <a:rPr lang="en-US" dirty="0" smtClean="0"/>
              <a:t>• </a:t>
            </a:r>
            <a:r>
              <a:rPr lang="en-US" dirty="0"/>
              <a:t>erythrocytes or red cells </a:t>
            </a:r>
            <a:endParaRPr lang="en-US" dirty="0" smtClean="0"/>
          </a:p>
          <a:p>
            <a:r>
              <a:rPr lang="en-US" dirty="0" smtClean="0"/>
              <a:t>• </a:t>
            </a:r>
            <a:r>
              <a:rPr lang="en-US" dirty="0"/>
              <a:t>thrombocytes or platelets </a:t>
            </a:r>
            <a:endParaRPr lang="en-US" dirty="0" smtClean="0"/>
          </a:p>
          <a:p>
            <a:r>
              <a:rPr lang="en-US" dirty="0" smtClean="0"/>
              <a:t>• </a:t>
            </a:r>
            <a:r>
              <a:rPr lang="en-US" dirty="0"/>
              <a:t>leukocytes or white cells. </a:t>
            </a:r>
            <a:endParaRPr lang="en-US" dirty="0" smtClean="0"/>
          </a:p>
          <a:p>
            <a:r>
              <a:rPr lang="en-US" dirty="0" smtClean="0"/>
              <a:t>All </a:t>
            </a:r>
            <a:r>
              <a:rPr lang="en-US" dirty="0"/>
              <a:t>blood cells originate from pluripotent stem cells and go through several developmental stages before entering the blood. Different types of blood cells follow separate lines of development. The process of blood cell formation is called </a:t>
            </a:r>
            <a:r>
              <a:rPr lang="en-US" b="1" dirty="0" err="1"/>
              <a:t>haemopoiesis</a:t>
            </a:r>
            <a:r>
              <a:rPr lang="en-US" b="1" dirty="0"/>
              <a:t> </a:t>
            </a:r>
          </a:p>
        </p:txBody>
      </p:sp>
    </p:spTree>
    <p:extLst>
      <p:ext uri="{BB962C8B-B14F-4D97-AF65-F5344CB8AC3E}">
        <p14:creationId xmlns:p14="http://schemas.microsoft.com/office/powerpoint/2010/main" val="3720132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Erythrocytes (red blood cells)</a:t>
            </a:r>
          </a:p>
        </p:txBody>
      </p:sp>
      <p:sp>
        <p:nvSpPr>
          <p:cNvPr id="3" name="Content Placeholder 2"/>
          <p:cNvSpPr>
            <a:spLocks noGrp="1"/>
          </p:cNvSpPr>
          <p:nvPr>
            <p:ph idx="1"/>
          </p:nvPr>
        </p:nvSpPr>
        <p:spPr/>
        <p:txBody>
          <a:bodyPr/>
          <a:lstStyle/>
          <a:p>
            <a:r>
              <a:rPr lang="en-US" dirty="0"/>
              <a:t>These are circular biconcave non-nucleated discs with a diameter of about 7 microns. </a:t>
            </a:r>
            <a:endParaRPr lang="en-US" dirty="0" smtClean="0"/>
          </a:p>
          <a:p>
            <a:r>
              <a:rPr lang="en-US" dirty="0" smtClean="0"/>
              <a:t>Measurements </a:t>
            </a:r>
            <a:r>
              <a:rPr lang="en-US" dirty="0"/>
              <a:t>of red cell numbers, volume and </a:t>
            </a:r>
            <a:r>
              <a:rPr lang="en-US" dirty="0" err="1"/>
              <a:t>haemoglobin</a:t>
            </a:r>
            <a:r>
              <a:rPr lang="en-US" dirty="0"/>
              <a:t> content are routine and useful assessments made in clinical </a:t>
            </a:r>
            <a:r>
              <a:rPr lang="en-US" dirty="0" smtClean="0"/>
              <a:t>practice</a:t>
            </a:r>
          </a:p>
          <a:p>
            <a:r>
              <a:rPr lang="en-US" b="1" dirty="0" smtClean="0"/>
              <a:t>Erythrocyte </a:t>
            </a:r>
            <a:r>
              <a:rPr lang="en-US" b="1" dirty="0"/>
              <a:t>count. </a:t>
            </a:r>
            <a:r>
              <a:rPr lang="en-US" dirty="0"/>
              <a:t>This is the number of erythrocytes per </a:t>
            </a:r>
            <a:r>
              <a:rPr lang="en-US" dirty="0" err="1"/>
              <a:t>litre</a:t>
            </a:r>
            <a:r>
              <a:rPr lang="en-US" dirty="0"/>
              <a:t> (1) or per cubic </a:t>
            </a:r>
            <a:r>
              <a:rPr lang="en-US" dirty="0" err="1"/>
              <a:t>millimetre</a:t>
            </a:r>
            <a:r>
              <a:rPr lang="en-US" dirty="0"/>
              <a:t> (mm3) of blood. </a:t>
            </a:r>
            <a:r>
              <a:rPr lang="en-US" b="1" dirty="0"/>
              <a:t>Packed cell volume or </a:t>
            </a:r>
            <a:r>
              <a:rPr lang="en-US" b="1" dirty="0" err="1"/>
              <a:t>haematocrit</a:t>
            </a:r>
            <a:r>
              <a:rPr lang="en-US" dirty="0"/>
              <a:t>. This is the volume of red cells in 1 </a:t>
            </a:r>
            <a:r>
              <a:rPr lang="en-US" dirty="0" err="1"/>
              <a:t>litre</a:t>
            </a:r>
            <a:r>
              <a:rPr lang="en-US" dirty="0"/>
              <a:t> or 1 mm3 of whole blood.</a:t>
            </a:r>
          </a:p>
        </p:txBody>
      </p:sp>
    </p:spTree>
    <p:extLst>
      <p:ext uri="{BB962C8B-B14F-4D97-AF65-F5344CB8AC3E}">
        <p14:creationId xmlns:p14="http://schemas.microsoft.com/office/powerpoint/2010/main" val="1380569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Erythrocytes (red blood cells)</a:t>
            </a:r>
            <a:endParaRPr lang="en-US" dirty="0"/>
          </a:p>
        </p:txBody>
      </p:sp>
      <p:sp>
        <p:nvSpPr>
          <p:cNvPr id="3" name="Content Placeholder 2"/>
          <p:cNvSpPr>
            <a:spLocks noGrp="1"/>
          </p:cNvSpPr>
          <p:nvPr>
            <p:ph idx="1"/>
          </p:nvPr>
        </p:nvSpPr>
        <p:spPr/>
        <p:txBody>
          <a:bodyPr/>
          <a:lstStyle/>
          <a:p>
            <a:r>
              <a:rPr lang="en-US" dirty="0"/>
              <a:t>- Most numerous formed elements.</a:t>
            </a:r>
          </a:p>
          <a:p>
            <a:r>
              <a:rPr lang="en-US" dirty="0"/>
              <a:t>- Biconcave, flexible cells without nuclei.</a:t>
            </a:r>
          </a:p>
          <a:p>
            <a:r>
              <a:rPr lang="en-US" dirty="0"/>
              <a:t>- Contain </a:t>
            </a:r>
            <a:r>
              <a:rPr lang="en-US" dirty="0" err="1"/>
              <a:t>haemoglobin</a:t>
            </a:r>
            <a:r>
              <a:rPr lang="en-US" dirty="0"/>
              <a:t> for oxygen and carbon dioxide transport.</a:t>
            </a:r>
          </a:p>
          <a:p>
            <a:r>
              <a:rPr lang="en-US" dirty="0"/>
              <a:t>- Lifespan: ~120 days.</a:t>
            </a:r>
          </a:p>
          <a:p>
            <a:r>
              <a:rPr lang="en-US" dirty="0"/>
              <a:t>- Destroyed by macrophages in spleen, liver, and bone marrow.</a:t>
            </a:r>
          </a:p>
          <a:p>
            <a:endParaRPr lang="en-US" dirty="0"/>
          </a:p>
        </p:txBody>
      </p:sp>
    </p:spTree>
    <p:extLst>
      <p:ext uri="{BB962C8B-B14F-4D97-AF65-F5344CB8AC3E}">
        <p14:creationId xmlns:p14="http://schemas.microsoft.com/office/powerpoint/2010/main" val="4016117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Blood Cells (Leukocytes)</a:t>
            </a:r>
          </a:p>
        </p:txBody>
      </p:sp>
      <p:sp>
        <p:nvSpPr>
          <p:cNvPr id="3" name="Content Placeholder 2"/>
          <p:cNvSpPr>
            <a:spLocks noGrp="1"/>
          </p:cNvSpPr>
          <p:nvPr>
            <p:ph idx="1"/>
          </p:nvPr>
        </p:nvSpPr>
        <p:spPr/>
        <p:txBody>
          <a:bodyPr/>
          <a:lstStyle/>
          <a:p>
            <a:r>
              <a:rPr lang="en-US" dirty="0"/>
              <a:t>- Larger but fewer than RBCs.</a:t>
            </a:r>
          </a:p>
          <a:p>
            <a:r>
              <a:rPr lang="en-US" dirty="0"/>
              <a:t>- Provide </a:t>
            </a:r>
            <a:r>
              <a:rPr lang="en-US" dirty="0" err="1"/>
              <a:t>defence</a:t>
            </a:r>
            <a:r>
              <a:rPr lang="en-US" dirty="0"/>
              <a:t> and immunity.</a:t>
            </a:r>
          </a:p>
          <a:p>
            <a:r>
              <a:rPr lang="en-US" dirty="0"/>
              <a:t>- Types:</a:t>
            </a:r>
          </a:p>
          <a:p>
            <a:r>
              <a:rPr lang="en-US" dirty="0"/>
              <a:t>- Granulocytes: neutrophils, eosinophils, basophils</a:t>
            </a:r>
          </a:p>
          <a:p>
            <a:r>
              <a:rPr lang="en-US" dirty="0"/>
              <a:t>- </a:t>
            </a:r>
            <a:r>
              <a:rPr lang="en-US" dirty="0" err="1"/>
              <a:t>Agranulocytes</a:t>
            </a:r>
            <a:r>
              <a:rPr lang="en-US" dirty="0"/>
              <a:t>: lymphocytes, monocytes</a:t>
            </a:r>
          </a:p>
          <a:p>
            <a:r>
              <a:rPr lang="en-US" dirty="0"/>
              <a:t>- Capable of </a:t>
            </a:r>
            <a:r>
              <a:rPr lang="en-US" dirty="0" err="1"/>
              <a:t>diapedesis</a:t>
            </a:r>
            <a:r>
              <a:rPr lang="en-US" dirty="0"/>
              <a:t> and phagocytosis (neutrophils, macrophages).</a:t>
            </a:r>
          </a:p>
          <a:p>
            <a:endParaRPr lang="en-US" dirty="0"/>
          </a:p>
        </p:txBody>
      </p:sp>
    </p:spTree>
    <p:extLst>
      <p:ext uri="{BB962C8B-B14F-4D97-AF65-F5344CB8AC3E}">
        <p14:creationId xmlns:p14="http://schemas.microsoft.com/office/powerpoint/2010/main" val="2223479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Platelets (Thrombocytes)</a:t>
            </a:r>
          </a:p>
        </p:txBody>
      </p:sp>
      <p:sp>
        <p:nvSpPr>
          <p:cNvPr id="3" name="Content Placeholder 2"/>
          <p:cNvSpPr>
            <a:spLocks noGrp="1"/>
          </p:cNvSpPr>
          <p:nvPr>
            <p:ph idx="1"/>
          </p:nvPr>
        </p:nvSpPr>
        <p:spPr/>
        <p:txBody>
          <a:bodyPr/>
          <a:lstStyle/>
          <a:p>
            <a:r>
              <a:rPr lang="en-US" dirty="0"/>
              <a:t>- Small, disc‑shaped cell fragments.</a:t>
            </a:r>
          </a:p>
          <a:p>
            <a:r>
              <a:rPr lang="en-US" dirty="0"/>
              <a:t>- Formed from megakaryocytes in bone marrow.</a:t>
            </a:r>
          </a:p>
          <a:p>
            <a:r>
              <a:rPr lang="en-US" dirty="0"/>
              <a:t>- Lifespan: 7–10 days.</a:t>
            </a:r>
          </a:p>
          <a:p>
            <a:r>
              <a:rPr lang="en-US" dirty="0"/>
              <a:t>- Essential for clot formation, platelet plug formation, and release of clotting factors</a:t>
            </a:r>
          </a:p>
          <a:p>
            <a:endParaRPr lang="en-US" dirty="0"/>
          </a:p>
        </p:txBody>
      </p:sp>
    </p:spTree>
    <p:extLst>
      <p:ext uri="{BB962C8B-B14F-4D97-AF65-F5344CB8AC3E}">
        <p14:creationId xmlns:p14="http://schemas.microsoft.com/office/powerpoint/2010/main" val="718378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Functions of Formed Elements</a:t>
            </a:r>
          </a:p>
        </p:txBody>
      </p:sp>
      <p:sp>
        <p:nvSpPr>
          <p:cNvPr id="3" name="Content Placeholder 2"/>
          <p:cNvSpPr>
            <a:spLocks noGrp="1"/>
          </p:cNvSpPr>
          <p:nvPr>
            <p:ph idx="1"/>
          </p:nvPr>
        </p:nvSpPr>
        <p:spPr/>
        <p:txBody>
          <a:bodyPr/>
          <a:lstStyle/>
          <a:p>
            <a:r>
              <a:rPr lang="en-US" dirty="0"/>
              <a:t>- RBCs: gas transport, acid–base balance.</a:t>
            </a:r>
          </a:p>
          <a:p>
            <a:r>
              <a:rPr lang="en-US" dirty="0"/>
              <a:t>- WBCs: immunity, inflammation, phagocytosis.</a:t>
            </a:r>
          </a:p>
          <a:p>
            <a:r>
              <a:rPr lang="en-US" dirty="0"/>
              <a:t>- Platelets: </a:t>
            </a:r>
            <a:r>
              <a:rPr lang="en-US" dirty="0" err="1"/>
              <a:t>haemostasis</a:t>
            </a:r>
            <a:r>
              <a:rPr lang="en-US" dirty="0"/>
              <a:t>, clotting, vessel repair.</a:t>
            </a:r>
          </a:p>
          <a:p>
            <a:r>
              <a:rPr lang="en-US" dirty="0"/>
              <a:t>- Together maintain oxygenation, </a:t>
            </a:r>
            <a:r>
              <a:rPr lang="en-US" dirty="0" err="1"/>
              <a:t>defence</a:t>
            </a:r>
            <a:r>
              <a:rPr lang="en-US" dirty="0"/>
              <a:t>, and prevention of blood loss.</a:t>
            </a:r>
          </a:p>
          <a:p>
            <a:endParaRPr lang="en-US" dirty="0"/>
          </a:p>
        </p:txBody>
      </p:sp>
    </p:spTree>
    <p:extLst>
      <p:ext uri="{BB962C8B-B14F-4D97-AF65-F5344CB8AC3E}">
        <p14:creationId xmlns:p14="http://schemas.microsoft.com/office/powerpoint/2010/main" val="276159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CELL DEVELOPMENT</a:t>
            </a:r>
          </a:p>
        </p:txBody>
      </p:sp>
      <p:sp>
        <p:nvSpPr>
          <p:cNvPr id="3" name="Content Placeholder 2"/>
          <p:cNvSpPr>
            <a:spLocks noGrp="1"/>
          </p:cNvSpPr>
          <p:nvPr>
            <p:ph idx="1"/>
          </p:nvPr>
        </p:nvSpPr>
        <p:spPr/>
        <p:txBody>
          <a:bodyPr/>
          <a:lstStyle/>
          <a:p>
            <a:r>
              <a:rPr lang="en-US" dirty="0"/>
              <a:t>- Formation of blood cells in red bone marrow.</a:t>
            </a:r>
          </a:p>
          <a:p>
            <a:r>
              <a:rPr lang="en-US" dirty="0"/>
              <a:t>- All formed elements arise from pluripotent stem cells.</a:t>
            </a:r>
          </a:p>
          <a:p>
            <a:r>
              <a:rPr lang="en-US" dirty="0"/>
              <a:t>- Differentiation controlled by growth factors and hormones</a:t>
            </a:r>
          </a:p>
          <a:p>
            <a:endParaRPr lang="en-US" dirty="0"/>
          </a:p>
        </p:txBody>
      </p:sp>
    </p:spTree>
    <p:extLst>
      <p:ext uri="{BB962C8B-B14F-4D97-AF65-F5344CB8AC3E}">
        <p14:creationId xmlns:p14="http://schemas.microsoft.com/office/powerpoint/2010/main" val="3435728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Erythropoiesis (RBC Formation)</a:t>
            </a:r>
          </a:p>
        </p:txBody>
      </p:sp>
      <p:sp>
        <p:nvSpPr>
          <p:cNvPr id="3" name="Content Placeholder 2"/>
          <p:cNvSpPr>
            <a:spLocks noGrp="1"/>
          </p:cNvSpPr>
          <p:nvPr>
            <p:ph idx="1"/>
          </p:nvPr>
        </p:nvSpPr>
        <p:spPr/>
        <p:txBody>
          <a:bodyPr/>
          <a:lstStyle/>
          <a:p>
            <a:r>
              <a:rPr lang="en-US" dirty="0"/>
              <a:t>- Stem cell → </a:t>
            </a:r>
            <a:r>
              <a:rPr lang="en-US" dirty="0" err="1"/>
              <a:t>proerythroblast</a:t>
            </a:r>
            <a:r>
              <a:rPr lang="en-US" dirty="0"/>
              <a:t> → erythroblast → </a:t>
            </a:r>
            <a:r>
              <a:rPr lang="en-US" dirty="0" err="1"/>
              <a:t>normoblast</a:t>
            </a:r>
            <a:r>
              <a:rPr lang="en-US" dirty="0"/>
              <a:t> → reticulocyte → RBC.</a:t>
            </a:r>
          </a:p>
          <a:p>
            <a:r>
              <a:rPr lang="en-US" dirty="0"/>
              <a:t>- Nucleus lost at </a:t>
            </a:r>
            <a:r>
              <a:rPr lang="en-US" dirty="0" err="1"/>
              <a:t>normoblast</a:t>
            </a:r>
            <a:r>
              <a:rPr lang="en-US" dirty="0"/>
              <a:t> stage.</a:t>
            </a:r>
          </a:p>
          <a:p>
            <a:r>
              <a:rPr lang="en-US" dirty="0"/>
              <a:t>- Stimulated by erythropoietin (kidneys).</a:t>
            </a:r>
          </a:p>
          <a:p>
            <a:r>
              <a:rPr lang="en-US" dirty="0"/>
              <a:t>- Requires iron, vitamin B₁₂, folic acid.</a:t>
            </a:r>
          </a:p>
          <a:p>
            <a:endParaRPr lang="en-US" dirty="0"/>
          </a:p>
        </p:txBody>
      </p:sp>
    </p:spTree>
    <p:extLst>
      <p:ext uri="{BB962C8B-B14F-4D97-AF65-F5344CB8AC3E}">
        <p14:creationId xmlns:p14="http://schemas.microsoft.com/office/powerpoint/2010/main" val="3366828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Leukopoiesis (WBC Formation)</a:t>
            </a:r>
          </a:p>
        </p:txBody>
      </p:sp>
      <p:sp>
        <p:nvSpPr>
          <p:cNvPr id="3" name="Content Placeholder 2"/>
          <p:cNvSpPr>
            <a:spLocks noGrp="1"/>
          </p:cNvSpPr>
          <p:nvPr>
            <p:ph idx="1"/>
          </p:nvPr>
        </p:nvSpPr>
        <p:spPr/>
        <p:txBody>
          <a:bodyPr/>
          <a:lstStyle/>
          <a:p>
            <a:r>
              <a:rPr lang="en-US" dirty="0"/>
              <a:t>- Myeloid stem cells → granulocytes &amp; monocytes.</a:t>
            </a:r>
          </a:p>
          <a:p>
            <a:r>
              <a:rPr lang="en-US" dirty="0"/>
              <a:t>- Lymphoid stem cells → lymphocytes.</a:t>
            </a:r>
          </a:p>
          <a:p>
            <a:r>
              <a:rPr lang="en-US" dirty="0"/>
              <a:t>- Influenced by colony‑stimulating factors and interleukins.</a:t>
            </a:r>
          </a:p>
          <a:p>
            <a:r>
              <a:rPr lang="en-US" dirty="0"/>
              <a:t>- Lymphocytes further mature in thymus (T‑cells) or bone marrow (B‑cells).</a:t>
            </a:r>
          </a:p>
          <a:p>
            <a:endParaRPr lang="en-US" dirty="0"/>
          </a:p>
        </p:txBody>
      </p:sp>
    </p:spTree>
    <p:extLst>
      <p:ext uri="{BB962C8B-B14F-4D97-AF65-F5344CB8AC3E}">
        <p14:creationId xmlns:p14="http://schemas.microsoft.com/office/powerpoint/2010/main" val="414952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474" y="488517"/>
            <a:ext cx="11139054" cy="5755265"/>
          </a:xfrm>
        </p:spPr>
      </p:pic>
    </p:spTree>
    <p:extLst>
      <p:ext uri="{BB962C8B-B14F-4D97-AF65-F5344CB8AC3E}">
        <p14:creationId xmlns:p14="http://schemas.microsoft.com/office/powerpoint/2010/main" val="28300012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Thrombopoiesis</a:t>
            </a:r>
            <a:r>
              <a:rPr lang="en-US" b="1" dirty="0"/>
              <a:t> (Platelet Formation)</a:t>
            </a:r>
          </a:p>
        </p:txBody>
      </p:sp>
      <p:sp>
        <p:nvSpPr>
          <p:cNvPr id="3" name="Content Placeholder 2"/>
          <p:cNvSpPr>
            <a:spLocks noGrp="1"/>
          </p:cNvSpPr>
          <p:nvPr>
            <p:ph idx="1"/>
          </p:nvPr>
        </p:nvSpPr>
        <p:spPr/>
        <p:txBody>
          <a:bodyPr/>
          <a:lstStyle/>
          <a:p>
            <a:r>
              <a:rPr lang="en-US" dirty="0"/>
              <a:t>- Stem cell → </a:t>
            </a:r>
            <a:r>
              <a:rPr lang="en-US" dirty="0" err="1"/>
              <a:t>megakaryoblast</a:t>
            </a:r>
            <a:r>
              <a:rPr lang="en-US" dirty="0"/>
              <a:t> → megakaryocyte → platelets.</a:t>
            </a:r>
          </a:p>
          <a:p>
            <a:r>
              <a:rPr lang="en-US" dirty="0"/>
              <a:t>- Regulated by </a:t>
            </a:r>
            <a:r>
              <a:rPr lang="en-US" dirty="0" err="1"/>
              <a:t>thrombopoietin</a:t>
            </a:r>
            <a:r>
              <a:rPr lang="en-US" dirty="0"/>
              <a:t> (liver &amp; kidneys).</a:t>
            </a:r>
          </a:p>
          <a:p>
            <a:r>
              <a:rPr lang="en-US" dirty="0"/>
              <a:t>- Megakaryocytes fragment to release thousands of platelets.</a:t>
            </a:r>
          </a:p>
          <a:p>
            <a:endParaRPr lang="en-US" dirty="0"/>
          </a:p>
        </p:txBody>
      </p:sp>
    </p:spTree>
    <p:extLst>
      <p:ext uri="{BB962C8B-B14F-4D97-AF65-F5344CB8AC3E}">
        <p14:creationId xmlns:p14="http://schemas.microsoft.com/office/powerpoint/2010/main" val="2744273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Regulation of Cell Development</a:t>
            </a:r>
          </a:p>
        </p:txBody>
      </p:sp>
      <p:sp>
        <p:nvSpPr>
          <p:cNvPr id="3" name="Content Placeholder 2"/>
          <p:cNvSpPr>
            <a:spLocks noGrp="1"/>
          </p:cNvSpPr>
          <p:nvPr>
            <p:ph idx="1"/>
          </p:nvPr>
        </p:nvSpPr>
        <p:spPr/>
        <p:txBody>
          <a:bodyPr/>
          <a:lstStyle/>
          <a:p>
            <a:r>
              <a:rPr lang="en-US" dirty="0"/>
              <a:t>- Controlled by:</a:t>
            </a:r>
          </a:p>
          <a:p>
            <a:r>
              <a:rPr lang="en-US" dirty="0"/>
              <a:t>- Oxygen levels (erythropoietin release)</a:t>
            </a:r>
          </a:p>
          <a:p>
            <a:r>
              <a:rPr lang="en-US" dirty="0"/>
              <a:t>- Infection/inflammation (WBC production)</a:t>
            </a:r>
          </a:p>
          <a:p>
            <a:r>
              <a:rPr lang="en-US" dirty="0"/>
              <a:t>- Blood loss (increased RBC and platelet formation)</a:t>
            </a:r>
          </a:p>
          <a:p>
            <a:r>
              <a:rPr lang="en-US" dirty="0"/>
              <a:t>- Bone marrow responds rapidly to body needs.</a:t>
            </a:r>
          </a:p>
          <a:p>
            <a:endParaRPr lang="en-US" dirty="0"/>
          </a:p>
        </p:txBody>
      </p:sp>
    </p:spTree>
    <p:extLst>
      <p:ext uri="{BB962C8B-B14F-4D97-AF65-F5344CB8AC3E}">
        <p14:creationId xmlns:p14="http://schemas.microsoft.com/office/powerpoint/2010/main" val="258486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BLOOD GROUPING</a:t>
            </a:r>
          </a:p>
        </p:txBody>
      </p:sp>
      <p:sp>
        <p:nvSpPr>
          <p:cNvPr id="4" name="Rectangle 1"/>
          <p:cNvSpPr>
            <a:spLocks noGrp="1" noChangeArrowheads="1"/>
          </p:cNvSpPr>
          <p:nvPr>
            <p:ph idx="1"/>
          </p:nvPr>
        </p:nvSpPr>
        <p:spPr bwMode="auto">
          <a:xfrm>
            <a:off x="1295402" y="1864205"/>
            <a:ext cx="9601196" cy="331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Blood groups depend on </a:t>
            </a:r>
            <a:r>
              <a:rPr kumimoji="0" lang="en-US" altLang="en-US" sz="1800" b="1" i="0" u="none" strike="noStrike" cap="none" normalizeH="0" baseline="0" smtClean="0">
                <a:ln>
                  <a:noFill/>
                </a:ln>
                <a:solidFill>
                  <a:schemeClr val="tx1"/>
                </a:solidFill>
                <a:effectLst/>
                <a:latin typeface="Arial" panose="020B0604020202020204" pitchFamily="34" charset="0"/>
              </a:rPr>
              <a:t>antigens on RBC membranes</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Two major systems: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ABO system</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smtClean="0">
                <a:ln>
                  <a:noFill/>
                </a:ln>
                <a:solidFill>
                  <a:schemeClr val="tx1"/>
                </a:solidFill>
                <a:effectLst/>
                <a:latin typeface="Arial" panose="020B0604020202020204" pitchFamily="34" charset="0"/>
              </a:rPr>
              <a:t>Rh system</a:t>
            </a:r>
            <a:r>
              <a:rPr kumimoji="0" lang="en-US" altLang="en-US" sz="1800" b="0" i="0" u="none" strike="noStrike" cap="none" normalizeH="0" baseline="0" smtClean="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smtClean="0">
                <a:ln>
                  <a:noFill/>
                </a:ln>
                <a:solidFill>
                  <a:schemeClr val="tx1"/>
                </a:solidFill>
                <a:effectLst/>
                <a:latin typeface="Arial" panose="020B0604020202020204" pitchFamily="34" charset="0"/>
              </a:rPr>
              <a:t>Important for transfusion safety.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03547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 Blood Group System</a:t>
            </a:r>
          </a:p>
        </p:txBody>
      </p:sp>
      <p:sp>
        <p:nvSpPr>
          <p:cNvPr id="3" name="Content Placeholder 2"/>
          <p:cNvSpPr>
            <a:spLocks noGrp="1"/>
          </p:cNvSpPr>
          <p:nvPr>
            <p:ph idx="1"/>
          </p:nvPr>
        </p:nvSpPr>
        <p:spPr/>
        <p:txBody>
          <a:bodyPr>
            <a:normAutofit fontScale="92500" lnSpcReduction="10000"/>
          </a:bodyPr>
          <a:lstStyle/>
          <a:p>
            <a:r>
              <a:rPr lang="en-US" dirty="0"/>
              <a:t>- Determined by presence of A and B antigens.</a:t>
            </a:r>
          </a:p>
          <a:p>
            <a:r>
              <a:rPr lang="en-US" dirty="0"/>
              <a:t>- Groups:</a:t>
            </a:r>
          </a:p>
          <a:p>
            <a:r>
              <a:rPr lang="en-US" dirty="0"/>
              <a:t>- A: A antigen, anti‑B antibodies</a:t>
            </a:r>
          </a:p>
          <a:p>
            <a:r>
              <a:rPr lang="en-US" dirty="0"/>
              <a:t>- B: B antigen, anti‑A antibodies</a:t>
            </a:r>
          </a:p>
          <a:p>
            <a:r>
              <a:rPr lang="en-US" dirty="0"/>
              <a:t>- AB: both antigens, no antibodies</a:t>
            </a:r>
          </a:p>
          <a:p>
            <a:r>
              <a:rPr lang="en-US" dirty="0"/>
              <a:t>- O: no antigens, both antibodies</a:t>
            </a:r>
          </a:p>
          <a:p>
            <a:r>
              <a:rPr lang="en-US" dirty="0"/>
              <a:t>- Incorrect transfusion → </a:t>
            </a:r>
            <a:r>
              <a:rPr lang="en-US" dirty="0" err="1"/>
              <a:t>haemolysis</a:t>
            </a:r>
            <a:r>
              <a:rPr lang="en-US" dirty="0"/>
              <a:t>.</a:t>
            </a:r>
          </a:p>
          <a:p>
            <a:endParaRPr lang="en-US" dirty="0"/>
          </a:p>
        </p:txBody>
      </p:sp>
    </p:spTree>
    <p:extLst>
      <p:ext uri="{BB962C8B-B14F-4D97-AF65-F5344CB8AC3E}">
        <p14:creationId xmlns:p14="http://schemas.microsoft.com/office/powerpoint/2010/main" val="18007830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Rh Blood Group System</a:t>
            </a:r>
          </a:p>
        </p:txBody>
      </p:sp>
      <p:sp>
        <p:nvSpPr>
          <p:cNvPr id="3" name="Content Placeholder 2"/>
          <p:cNvSpPr>
            <a:spLocks noGrp="1"/>
          </p:cNvSpPr>
          <p:nvPr>
            <p:ph idx="1"/>
          </p:nvPr>
        </p:nvSpPr>
        <p:spPr/>
        <p:txBody>
          <a:bodyPr/>
          <a:lstStyle/>
          <a:p>
            <a:r>
              <a:rPr lang="en-US" dirty="0"/>
              <a:t>- Based on presence of Rh (D) antigen.</a:t>
            </a:r>
          </a:p>
          <a:p>
            <a:r>
              <a:rPr lang="en-US" dirty="0"/>
              <a:t>- Rh‑positive: D antigen present</a:t>
            </a:r>
          </a:p>
          <a:p>
            <a:r>
              <a:rPr lang="en-US" dirty="0"/>
              <a:t>- Rh‑negative: D antigen absent</a:t>
            </a:r>
          </a:p>
          <a:p>
            <a:r>
              <a:rPr lang="en-US" dirty="0"/>
              <a:t>- Rh incompatibility important in pregnancy (</a:t>
            </a:r>
            <a:r>
              <a:rPr lang="en-US" dirty="0" err="1"/>
              <a:t>haemolytic</a:t>
            </a:r>
            <a:r>
              <a:rPr lang="en-US" dirty="0"/>
              <a:t> disease of newborn).</a:t>
            </a:r>
          </a:p>
          <a:p>
            <a:endParaRPr lang="en-US" dirty="0"/>
          </a:p>
        </p:txBody>
      </p:sp>
    </p:spTree>
    <p:extLst>
      <p:ext uri="{BB962C8B-B14F-4D97-AF65-F5344CB8AC3E}">
        <p14:creationId xmlns:p14="http://schemas.microsoft.com/office/powerpoint/2010/main" val="22240726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Cross‑Matching</a:t>
            </a:r>
          </a:p>
        </p:txBody>
      </p:sp>
      <p:sp>
        <p:nvSpPr>
          <p:cNvPr id="3" name="Content Placeholder 2"/>
          <p:cNvSpPr>
            <a:spLocks noGrp="1"/>
          </p:cNvSpPr>
          <p:nvPr>
            <p:ph idx="1"/>
          </p:nvPr>
        </p:nvSpPr>
        <p:spPr/>
        <p:txBody>
          <a:bodyPr/>
          <a:lstStyle/>
          <a:p>
            <a:r>
              <a:rPr lang="en-US" dirty="0"/>
              <a:t>- Donor RBCs tested against recipient serum.</a:t>
            </a:r>
          </a:p>
          <a:p>
            <a:r>
              <a:rPr lang="en-US" dirty="0"/>
              <a:t>- Prevents transfusion reactions.</a:t>
            </a:r>
          </a:p>
          <a:p>
            <a:r>
              <a:rPr lang="en-US" dirty="0"/>
              <a:t>- Ensures compatibility of ABO and Rh systems.</a:t>
            </a:r>
          </a:p>
          <a:p>
            <a:endParaRPr lang="en-US" dirty="0"/>
          </a:p>
        </p:txBody>
      </p:sp>
    </p:spTree>
    <p:extLst>
      <p:ext uri="{BB962C8B-B14F-4D97-AF65-F5344CB8AC3E}">
        <p14:creationId xmlns:p14="http://schemas.microsoft.com/office/powerpoint/2010/main" val="24723694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COAGULATION MECHANISM</a:t>
            </a:r>
          </a:p>
        </p:txBody>
      </p:sp>
      <p:sp>
        <p:nvSpPr>
          <p:cNvPr id="3" name="Content Placeholder 2"/>
          <p:cNvSpPr>
            <a:spLocks noGrp="1"/>
          </p:cNvSpPr>
          <p:nvPr>
            <p:ph idx="1"/>
          </p:nvPr>
        </p:nvSpPr>
        <p:spPr/>
        <p:txBody>
          <a:bodyPr/>
          <a:lstStyle/>
          <a:p>
            <a:r>
              <a:rPr lang="en-US" dirty="0"/>
              <a:t>- </a:t>
            </a:r>
            <a:r>
              <a:rPr lang="en-US" dirty="0" err="1"/>
              <a:t>Haemostasis</a:t>
            </a:r>
            <a:r>
              <a:rPr lang="en-US" dirty="0"/>
              <a:t> prevents blood loss.</a:t>
            </a:r>
          </a:p>
          <a:p>
            <a:r>
              <a:rPr lang="en-US" dirty="0"/>
              <a:t>- Three main steps:</a:t>
            </a:r>
          </a:p>
          <a:p>
            <a:r>
              <a:rPr lang="en-US" dirty="0"/>
              <a:t>- Vasoconstriction</a:t>
            </a:r>
          </a:p>
          <a:p>
            <a:r>
              <a:rPr lang="en-US" dirty="0"/>
              <a:t>- Platelet plug formation</a:t>
            </a:r>
          </a:p>
          <a:p>
            <a:r>
              <a:rPr lang="en-US" dirty="0"/>
              <a:t>- Coagulation (clotting)</a:t>
            </a:r>
          </a:p>
          <a:p>
            <a:r>
              <a:rPr lang="en-US" dirty="0"/>
              <a:t>- Involves platelets, clotting factors, and vessel wall.</a:t>
            </a:r>
          </a:p>
          <a:p>
            <a:endParaRPr lang="en-US" dirty="0"/>
          </a:p>
        </p:txBody>
      </p:sp>
    </p:spTree>
    <p:extLst>
      <p:ext uri="{BB962C8B-B14F-4D97-AF65-F5344CB8AC3E}">
        <p14:creationId xmlns:p14="http://schemas.microsoft.com/office/powerpoint/2010/main" val="12657364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Vasoconstriction</a:t>
            </a:r>
          </a:p>
        </p:txBody>
      </p:sp>
      <p:sp>
        <p:nvSpPr>
          <p:cNvPr id="3" name="Content Placeholder 2"/>
          <p:cNvSpPr>
            <a:spLocks noGrp="1"/>
          </p:cNvSpPr>
          <p:nvPr>
            <p:ph idx="1"/>
          </p:nvPr>
        </p:nvSpPr>
        <p:spPr/>
        <p:txBody>
          <a:bodyPr/>
          <a:lstStyle/>
          <a:p>
            <a:r>
              <a:rPr lang="en-US" dirty="0"/>
              <a:t>When platelets come in contact with a damaged blood vessel, their surface becomes sticky and they adhere to the damaged wall. </a:t>
            </a:r>
            <a:endParaRPr lang="en-US" dirty="0" smtClean="0"/>
          </a:p>
          <a:p>
            <a:r>
              <a:rPr lang="en-US" dirty="0" smtClean="0"/>
              <a:t>They </a:t>
            </a:r>
            <a:r>
              <a:rPr lang="en-US" dirty="0"/>
              <a:t>then release serotonin (5-hydroxytryptamine), which constricts (narrows) the vessel, reducing blood flow through it. </a:t>
            </a:r>
            <a:endParaRPr lang="en-US" dirty="0" smtClean="0"/>
          </a:p>
          <a:p>
            <a:r>
              <a:rPr lang="en-US" dirty="0" smtClean="0"/>
              <a:t>Other </a:t>
            </a:r>
            <a:r>
              <a:rPr lang="en-US" dirty="0"/>
              <a:t>chemicals that cause vasoconstriction, e.g. </a:t>
            </a:r>
            <a:r>
              <a:rPr lang="en-US" dirty="0" err="1" smtClean="0"/>
              <a:t>thromboxanes</a:t>
            </a:r>
            <a:r>
              <a:rPr lang="en-US" dirty="0"/>
              <a:t>, are released by the damaged vessel itself.</a:t>
            </a:r>
          </a:p>
        </p:txBody>
      </p:sp>
    </p:spTree>
    <p:extLst>
      <p:ext uri="{BB962C8B-B14F-4D97-AF65-F5344CB8AC3E}">
        <p14:creationId xmlns:p14="http://schemas.microsoft.com/office/powerpoint/2010/main" val="1595654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Platelet plug formation</a:t>
            </a:r>
            <a:r>
              <a:rPr lang="en-US" dirty="0" smtClean="0"/>
              <a:t>.</a:t>
            </a:r>
            <a:endParaRPr lang="en-US" dirty="0"/>
          </a:p>
        </p:txBody>
      </p:sp>
      <p:sp>
        <p:nvSpPr>
          <p:cNvPr id="3" name="Content Placeholder 2"/>
          <p:cNvSpPr>
            <a:spLocks noGrp="1"/>
          </p:cNvSpPr>
          <p:nvPr>
            <p:ph idx="1"/>
          </p:nvPr>
        </p:nvSpPr>
        <p:spPr/>
        <p:txBody>
          <a:bodyPr/>
          <a:lstStyle/>
          <a:p>
            <a:r>
              <a:rPr lang="en-US" dirty="0"/>
              <a:t>The adherent platelets clump to each other and release other substances, </a:t>
            </a:r>
            <a:r>
              <a:rPr lang="en-US" dirty="0" err="1"/>
              <a:t>includ</a:t>
            </a:r>
            <a:r>
              <a:rPr lang="en-US" dirty="0"/>
              <a:t> </a:t>
            </a:r>
            <a:r>
              <a:rPr lang="en-US" dirty="0" err="1"/>
              <a:t>ing</a:t>
            </a:r>
            <a:r>
              <a:rPr lang="en-US" dirty="0"/>
              <a:t> adenosine diphosphate (ADP), which attract more platelets to the site. </a:t>
            </a:r>
            <a:endParaRPr lang="en-US" dirty="0" smtClean="0"/>
          </a:p>
          <a:p>
            <a:r>
              <a:rPr lang="en-US" dirty="0" smtClean="0"/>
              <a:t>Passing </a:t>
            </a:r>
            <a:r>
              <a:rPr lang="en-US" dirty="0"/>
              <a:t>platelets stick to those already at the damaged vessel and they too release their chemicals. </a:t>
            </a:r>
            <a:endParaRPr lang="en-US" dirty="0" smtClean="0"/>
          </a:p>
          <a:p>
            <a:r>
              <a:rPr lang="en-US" dirty="0" smtClean="0"/>
              <a:t>This </a:t>
            </a:r>
            <a:r>
              <a:rPr lang="en-US" dirty="0"/>
              <a:t>is a positive feedback system by which many platelets rapidly arrive at the site of vascular dam age and quickly form a temporary seal — the platelet plug.</a:t>
            </a:r>
          </a:p>
        </p:txBody>
      </p:sp>
    </p:spTree>
    <p:extLst>
      <p:ext uri="{BB962C8B-B14F-4D97-AF65-F5344CB8AC3E}">
        <p14:creationId xmlns:p14="http://schemas.microsoft.com/office/powerpoint/2010/main" val="1508361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Coagulation (blood clotting).</a:t>
            </a:r>
          </a:p>
        </p:txBody>
      </p:sp>
      <p:sp>
        <p:nvSpPr>
          <p:cNvPr id="3" name="Content Placeholder 2"/>
          <p:cNvSpPr>
            <a:spLocks noGrp="1"/>
          </p:cNvSpPr>
          <p:nvPr>
            <p:ph idx="1"/>
          </p:nvPr>
        </p:nvSpPr>
        <p:spPr/>
        <p:txBody>
          <a:bodyPr/>
          <a:lstStyle/>
          <a:p>
            <a:r>
              <a:rPr lang="en-US" dirty="0"/>
              <a:t>This is a complex process that also involves a positive feedback system and only a few stages are included </a:t>
            </a:r>
            <a:r>
              <a:rPr lang="en-US" dirty="0" smtClean="0"/>
              <a:t>here</a:t>
            </a:r>
          </a:p>
          <a:p>
            <a:r>
              <a:rPr lang="en-US" dirty="0" smtClean="0"/>
              <a:t>Blood </a:t>
            </a:r>
            <a:r>
              <a:rPr lang="en-US" dirty="0"/>
              <a:t>clotting results in formation of an insoluble thread-like mesh of fibrin which traps blood cells and is much stronger than the rapidly formed platelet plug. </a:t>
            </a:r>
            <a:endParaRPr lang="en-US" dirty="0" smtClean="0"/>
          </a:p>
          <a:p>
            <a:r>
              <a:rPr lang="en-US" dirty="0" smtClean="0"/>
              <a:t>In </a:t>
            </a:r>
            <a:r>
              <a:rPr lang="en-US" dirty="0"/>
              <a:t>the final stages of this process prothrombin activator acts on the plasma protein prothrombin converting it to thrombin.</a:t>
            </a:r>
          </a:p>
        </p:txBody>
      </p:sp>
    </p:spTree>
    <p:extLst>
      <p:ext uri="{BB962C8B-B14F-4D97-AF65-F5344CB8AC3E}">
        <p14:creationId xmlns:p14="http://schemas.microsoft.com/office/powerpoint/2010/main" val="2914063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Immunity</a:t>
            </a:r>
          </a:p>
        </p:txBody>
      </p:sp>
      <p:sp>
        <p:nvSpPr>
          <p:cNvPr id="3" name="Content Placeholder 2"/>
          <p:cNvSpPr>
            <a:spLocks noGrp="1"/>
          </p:cNvSpPr>
          <p:nvPr>
            <p:ph idx="1"/>
          </p:nvPr>
        </p:nvSpPr>
        <p:spPr/>
        <p:txBody>
          <a:bodyPr>
            <a:normAutofit fontScale="92500" lnSpcReduction="10000"/>
          </a:bodyPr>
          <a:lstStyle/>
          <a:p>
            <a:r>
              <a:rPr lang="en-US" b="1" dirty="0"/>
              <a:t>Immunity is the ability of the body to resist and eliminate potentially harmful foreign materials such as microorganisms, toxins, and foreign tissues.</a:t>
            </a:r>
          </a:p>
          <a:p>
            <a:pPr>
              <a:buFont typeface="Arial" panose="020B0604020202020204" pitchFamily="34" charset="0"/>
              <a:buChar char="•"/>
            </a:pPr>
            <a:r>
              <a:rPr lang="en-US" b="1" dirty="0" smtClean="0"/>
              <a:t>It </a:t>
            </a:r>
            <a:r>
              <a:rPr lang="en-US" b="1" dirty="0"/>
              <a:t>is the defense mechanism that protects the body from disease‑causing agents (pathogens).</a:t>
            </a:r>
          </a:p>
          <a:p>
            <a:pPr>
              <a:buFont typeface="Arial" panose="020B0604020202020204" pitchFamily="34" charset="0"/>
              <a:buChar char="•"/>
            </a:pPr>
            <a:r>
              <a:rPr lang="en-US" b="1" dirty="0"/>
              <a:t>Immunity involves cells, tissues, and molecules that work together to recognize and neutralize foreign substances.</a:t>
            </a:r>
          </a:p>
          <a:p>
            <a:pPr>
              <a:buFont typeface="Arial" panose="020B0604020202020204" pitchFamily="34" charset="0"/>
              <a:buChar char="•"/>
            </a:pPr>
            <a:r>
              <a:rPr lang="en-US" b="1" dirty="0"/>
              <a:t>The immune system distinguishes self from non‑self, preventing harmful reactions against the body’s own tissues.</a:t>
            </a:r>
          </a:p>
          <a:p>
            <a:endParaRPr lang="en-US" dirty="0"/>
          </a:p>
        </p:txBody>
      </p:sp>
    </p:spTree>
    <p:extLst>
      <p:ext uri="{BB962C8B-B14F-4D97-AF65-F5344CB8AC3E}">
        <p14:creationId xmlns:p14="http://schemas.microsoft.com/office/powerpoint/2010/main" val="1771173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Coagulation (blood clotting).</a:t>
            </a:r>
          </a:p>
        </p:txBody>
      </p:sp>
      <p:sp>
        <p:nvSpPr>
          <p:cNvPr id="3" name="Content Placeholder 2"/>
          <p:cNvSpPr>
            <a:spLocks noGrp="1"/>
          </p:cNvSpPr>
          <p:nvPr>
            <p:ph idx="1"/>
          </p:nvPr>
        </p:nvSpPr>
        <p:spPr/>
        <p:txBody>
          <a:bodyPr>
            <a:normAutofit fontScale="92500"/>
          </a:bodyPr>
          <a:lstStyle/>
          <a:p>
            <a:r>
              <a:rPr lang="en-US" dirty="0"/>
              <a:t>The extrinsic pathway occurs rapidly (within seconds) when there is tissue damage outside the circulation. </a:t>
            </a:r>
            <a:endParaRPr lang="en-US" dirty="0" smtClean="0"/>
          </a:p>
          <a:p>
            <a:r>
              <a:rPr lang="en-US" dirty="0" smtClean="0"/>
              <a:t>Damaged </a:t>
            </a:r>
            <a:r>
              <a:rPr lang="en-US" dirty="0"/>
              <a:t>tissue releases a complex of </a:t>
            </a:r>
            <a:r>
              <a:rPr lang="en-US" dirty="0" smtClean="0"/>
              <a:t>chemicals </a:t>
            </a:r>
            <a:r>
              <a:rPr lang="en-US" dirty="0"/>
              <a:t>called thromboplastin or tissue factor, which initiates coagulation</a:t>
            </a:r>
            <a:r>
              <a:rPr lang="en-US" dirty="0" smtClean="0"/>
              <a:t>.</a:t>
            </a:r>
          </a:p>
          <a:p>
            <a:r>
              <a:rPr lang="en-US" dirty="0" smtClean="0"/>
              <a:t> </a:t>
            </a:r>
            <a:r>
              <a:rPr lang="en-US" dirty="0"/>
              <a:t>The intrinsic pathway is slower (3-6 minutes) and is confined to the circulation. It is triggered by damage to a blood vessel lining (endothelium) and the effects of platelets adhering to it. After a time the clot shrinks, squeezing out serum, a clear sticky fluid that con </a:t>
            </a:r>
            <a:r>
              <a:rPr lang="en-US" dirty="0" err="1"/>
              <a:t>sists</a:t>
            </a:r>
            <a:r>
              <a:rPr lang="en-US" dirty="0"/>
              <a:t> of plasma from which clotting factors have been removed.</a:t>
            </a:r>
          </a:p>
        </p:txBody>
      </p:sp>
    </p:spTree>
    <p:extLst>
      <p:ext uri="{BB962C8B-B14F-4D97-AF65-F5344CB8AC3E}">
        <p14:creationId xmlns:p14="http://schemas.microsoft.com/office/powerpoint/2010/main" val="9083832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Fibrinolysis</a:t>
            </a:r>
            <a:endParaRPr lang="en-US" dirty="0"/>
          </a:p>
        </p:txBody>
      </p:sp>
      <p:sp>
        <p:nvSpPr>
          <p:cNvPr id="3" name="Content Placeholder 2"/>
          <p:cNvSpPr>
            <a:spLocks noGrp="1"/>
          </p:cNvSpPr>
          <p:nvPr>
            <p:ph idx="1"/>
          </p:nvPr>
        </p:nvSpPr>
        <p:spPr/>
        <p:txBody>
          <a:bodyPr>
            <a:normAutofit fontScale="92500"/>
          </a:bodyPr>
          <a:lstStyle/>
          <a:p>
            <a:r>
              <a:rPr lang="en-US" dirty="0"/>
              <a:t>After the clot has formed the process of removing it and healing the damaged blood vessel begins. </a:t>
            </a:r>
            <a:endParaRPr lang="en-US" dirty="0" smtClean="0"/>
          </a:p>
          <a:p>
            <a:r>
              <a:rPr lang="en-US" dirty="0" smtClean="0"/>
              <a:t>The </a:t>
            </a:r>
            <a:r>
              <a:rPr lang="en-US" dirty="0"/>
              <a:t>breakdown of the clot, or fibrinolysis, is the first stage. </a:t>
            </a:r>
            <a:endParaRPr lang="en-US" dirty="0" smtClean="0"/>
          </a:p>
          <a:p>
            <a:r>
              <a:rPr lang="en-US" dirty="0" smtClean="0"/>
              <a:t>An </a:t>
            </a:r>
            <a:r>
              <a:rPr lang="en-US" dirty="0"/>
              <a:t>inactive substance called plasminogen is present in the clot and is converted to the enzyme plasmin by activators released from the damaged endothelial </a:t>
            </a:r>
            <a:r>
              <a:rPr lang="en-US" dirty="0" smtClean="0"/>
              <a:t>cells.</a:t>
            </a:r>
          </a:p>
          <a:p>
            <a:r>
              <a:rPr lang="en-US" dirty="0" smtClean="0"/>
              <a:t>Plasmin </a:t>
            </a:r>
            <a:r>
              <a:rPr lang="en-US" dirty="0"/>
              <a:t>initiates the breakdown of fibrin to soluble products that are treated as waste material and removed by phagocytosis. As the clot is removed, the healing process restores the integrity of the blood vessel wall.</a:t>
            </a:r>
          </a:p>
        </p:txBody>
      </p:sp>
    </p:spTree>
    <p:extLst>
      <p:ext uri="{BB962C8B-B14F-4D97-AF65-F5344CB8AC3E}">
        <p14:creationId xmlns:p14="http://schemas.microsoft.com/office/powerpoint/2010/main" val="380547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Categories</a:t>
            </a:r>
            <a:endParaRPr lang="en-US" b="1" dirty="0"/>
          </a:p>
        </p:txBody>
      </p:sp>
      <p:sp>
        <p:nvSpPr>
          <p:cNvPr id="3" name="Content Placeholder 2"/>
          <p:cNvSpPr>
            <a:spLocks noGrp="1"/>
          </p:cNvSpPr>
          <p:nvPr>
            <p:ph idx="1"/>
          </p:nvPr>
        </p:nvSpPr>
        <p:spPr/>
        <p:txBody>
          <a:bodyPr/>
          <a:lstStyle/>
          <a:p>
            <a:r>
              <a:rPr lang="en-US" b="1" dirty="0"/>
              <a:t>Non-specific </a:t>
            </a:r>
            <a:r>
              <a:rPr lang="en-US" b="1" dirty="0" err="1"/>
              <a:t>defence</a:t>
            </a:r>
            <a:r>
              <a:rPr lang="en-US" b="1" dirty="0"/>
              <a:t> mechanisms. </a:t>
            </a:r>
            <a:endParaRPr lang="en-US" b="1" dirty="0" smtClean="0"/>
          </a:p>
          <a:p>
            <a:r>
              <a:rPr lang="en-US" dirty="0" smtClean="0"/>
              <a:t>These </a:t>
            </a:r>
            <a:r>
              <a:rPr lang="en-US" dirty="0"/>
              <a:t>protect against any of an enormous range of possible dangers. </a:t>
            </a:r>
            <a:endParaRPr lang="en-US" dirty="0" smtClean="0"/>
          </a:p>
          <a:p>
            <a:r>
              <a:rPr lang="en-US" b="1" dirty="0" smtClean="0"/>
              <a:t>Specific </a:t>
            </a:r>
            <a:r>
              <a:rPr lang="en-US" b="1" dirty="0" err="1"/>
              <a:t>defence</a:t>
            </a:r>
            <a:r>
              <a:rPr lang="en-US" b="1" dirty="0"/>
              <a:t> mechanisms. </a:t>
            </a:r>
            <a:endParaRPr lang="en-US" b="1" dirty="0" smtClean="0"/>
          </a:p>
          <a:p>
            <a:r>
              <a:rPr lang="en-US" dirty="0" smtClean="0"/>
              <a:t>These </a:t>
            </a:r>
            <a:r>
              <a:rPr lang="en-US" dirty="0"/>
              <a:t>are grouped together under the term immunity. Resistance is directed against only one particular invader. In addition, </a:t>
            </a:r>
            <a:r>
              <a:rPr lang="en-US" dirty="0" smtClean="0"/>
              <a:t>immunological </a:t>
            </a:r>
            <a:r>
              <a:rPr lang="en-US" dirty="0"/>
              <a:t>memory develops, which confers long-term </a:t>
            </a:r>
            <a:r>
              <a:rPr lang="en-US" dirty="0" smtClean="0"/>
              <a:t>immunity </a:t>
            </a:r>
            <a:r>
              <a:rPr lang="en-US" dirty="0"/>
              <a:t>to specific infections. </a:t>
            </a:r>
            <a:r>
              <a:rPr lang="en-US" b="1" dirty="0"/>
              <a:t>An antigen is anything that stimulates an immune response.</a:t>
            </a:r>
          </a:p>
        </p:txBody>
      </p:sp>
    </p:spTree>
    <p:extLst>
      <p:ext uri="{BB962C8B-B14F-4D97-AF65-F5344CB8AC3E}">
        <p14:creationId xmlns:p14="http://schemas.microsoft.com/office/powerpoint/2010/main" val="4048889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Innate </a:t>
            </a:r>
            <a:r>
              <a:rPr lang="en-US" b="1" dirty="0" smtClean="0"/>
              <a:t>Immunity</a:t>
            </a:r>
            <a:endParaRPr lang="en-US" dirty="0"/>
          </a:p>
        </p:txBody>
      </p:sp>
      <p:sp>
        <p:nvSpPr>
          <p:cNvPr id="3" name="Content Placeholder 2"/>
          <p:cNvSpPr>
            <a:spLocks noGrp="1"/>
          </p:cNvSpPr>
          <p:nvPr>
            <p:ph idx="1"/>
          </p:nvPr>
        </p:nvSpPr>
        <p:spPr/>
        <p:txBody>
          <a:bodyPr>
            <a:normAutofit/>
          </a:bodyPr>
          <a:lstStyle/>
          <a:p>
            <a:r>
              <a:rPr lang="en-US" dirty="0"/>
              <a:t>Innate immunity is the body’s first line of defense that provides immediate, non‑specific protection against all types of pathogens.</a:t>
            </a:r>
          </a:p>
          <a:p>
            <a:r>
              <a:rPr lang="en-US" dirty="0" smtClean="0"/>
              <a:t>- </a:t>
            </a:r>
            <a:r>
              <a:rPr lang="en-US" dirty="0"/>
              <a:t>Present from birth</a:t>
            </a:r>
          </a:p>
          <a:p>
            <a:r>
              <a:rPr lang="en-US" dirty="0"/>
              <a:t>- No memory (response does not improve with repeated exposure)</a:t>
            </a:r>
          </a:p>
          <a:p>
            <a:r>
              <a:rPr lang="en-US" dirty="0"/>
              <a:t>- Rapid response (minutes to hours)</a:t>
            </a:r>
          </a:p>
          <a:p>
            <a:r>
              <a:rPr lang="en-US" dirty="0"/>
              <a:t>- Non‑specific (same response to different pathogens</a:t>
            </a:r>
          </a:p>
          <a:p>
            <a:endParaRPr lang="en-US" dirty="0"/>
          </a:p>
        </p:txBody>
      </p:sp>
    </p:spTree>
    <p:extLst>
      <p:ext uri="{BB962C8B-B14F-4D97-AF65-F5344CB8AC3E}">
        <p14:creationId xmlns:p14="http://schemas.microsoft.com/office/powerpoint/2010/main" val="25241238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Components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6255" y="2285999"/>
            <a:ext cx="9319490" cy="3683356"/>
          </a:xfrm>
        </p:spPr>
      </p:pic>
    </p:spTree>
    <p:extLst>
      <p:ext uri="{BB962C8B-B14F-4D97-AF65-F5344CB8AC3E}">
        <p14:creationId xmlns:p14="http://schemas.microsoft.com/office/powerpoint/2010/main" val="1044536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5019" y="728663"/>
            <a:ext cx="10686472" cy="5468937"/>
          </a:xfrm>
        </p:spPr>
      </p:pic>
    </p:spTree>
    <p:extLst>
      <p:ext uri="{BB962C8B-B14F-4D97-AF65-F5344CB8AC3E}">
        <p14:creationId xmlns:p14="http://schemas.microsoft.com/office/powerpoint/2010/main" val="7676813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98</TotalTime>
  <Words>2529</Words>
  <Application>Microsoft Office PowerPoint</Application>
  <PresentationFormat>Widescreen</PresentationFormat>
  <Paragraphs>255</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Garamond</vt:lpstr>
      <vt:lpstr>Organic</vt:lpstr>
      <vt:lpstr>Physiology</vt:lpstr>
      <vt:lpstr>Resistance and immunity</vt:lpstr>
      <vt:lpstr> Immunity (Definition)</vt:lpstr>
      <vt:lpstr>PowerPoint Presentation</vt:lpstr>
      <vt:lpstr>Immunity</vt:lpstr>
      <vt:lpstr>Categories</vt:lpstr>
      <vt:lpstr>Innate Immunity</vt:lpstr>
      <vt:lpstr>Components</vt:lpstr>
      <vt:lpstr>PowerPoint Presentation</vt:lpstr>
      <vt:lpstr>Innate Immunity</vt:lpstr>
      <vt:lpstr>Adaptive Immunity</vt:lpstr>
      <vt:lpstr>PowerPoint Presentation</vt:lpstr>
      <vt:lpstr>PowerPoint Presentation</vt:lpstr>
      <vt:lpstr>Antigens</vt:lpstr>
      <vt:lpstr>PowerPoint Presentation</vt:lpstr>
      <vt:lpstr>Antibodies</vt:lpstr>
      <vt:lpstr>Primary Immune Response </vt:lpstr>
      <vt:lpstr>Secondary Immune Response </vt:lpstr>
      <vt:lpstr>Cell‑Mediated Immunity </vt:lpstr>
      <vt:lpstr>Cytotoxic T‑cells and Helper T‑cells</vt:lpstr>
      <vt:lpstr>Antibody‑Mediated Immunity </vt:lpstr>
      <vt:lpstr>Antibody‑Mediated Immunity </vt:lpstr>
      <vt:lpstr>Role of Lymphocytes in Immune Regulation</vt:lpstr>
      <vt:lpstr>Role of Lymphocytes in Immune Regulation</vt:lpstr>
      <vt:lpstr>The blood</vt:lpstr>
      <vt:lpstr>Plasma</vt:lpstr>
      <vt:lpstr>Plasma proteins</vt:lpstr>
      <vt:lpstr>Globulins/Fibrinogen &amp; Clotting Factors</vt:lpstr>
      <vt:lpstr>Plasma Composition &amp; Functions</vt:lpstr>
      <vt:lpstr>Other Plasma Components</vt:lpstr>
      <vt:lpstr>Cellular content of blood</vt:lpstr>
      <vt:lpstr>Erythrocytes (red blood cells)</vt:lpstr>
      <vt:lpstr>Erythrocytes (red blood cells)</vt:lpstr>
      <vt:lpstr>White Blood Cells (Leukocytes)</vt:lpstr>
      <vt:lpstr>Platelets (Thrombocytes)</vt:lpstr>
      <vt:lpstr>Functions of Formed Elements</vt:lpstr>
      <vt:lpstr>STAGES OF CELL DEVELOPMENT</vt:lpstr>
      <vt:lpstr>Erythropoiesis (RBC Formation)</vt:lpstr>
      <vt:lpstr>Leukopoiesis (WBC Formation)</vt:lpstr>
      <vt:lpstr>Thrombopoiesis (Platelet Formation)</vt:lpstr>
      <vt:lpstr>Regulation of Cell Development</vt:lpstr>
      <vt:lpstr>BLOOD GROUPING</vt:lpstr>
      <vt:lpstr>ABO Blood Group System</vt:lpstr>
      <vt:lpstr>Rh Blood Group System</vt:lpstr>
      <vt:lpstr>Cross‑Matching</vt:lpstr>
      <vt:lpstr>COAGULATION MECHANISM</vt:lpstr>
      <vt:lpstr>Vasoconstriction</vt:lpstr>
      <vt:lpstr>Platelet plug formation.</vt:lpstr>
      <vt:lpstr>Coagulation (blood clotting).</vt:lpstr>
      <vt:lpstr>Coagulation (blood clotting).</vt:lpstr>
      <vt:lpstr>Fibrinolysis</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Physiology</dc:title>
  <dc:creator>Moorche</dc:creator>
  <cp:lastModifiedBy>Moorche</cp:lastModifiedBy>
  <cp:revision>6</cp:revision>
  <dcterms:created xsi:type="dcterms:W3CDTF">2025-12-14T22:29:09Z</dcterms:created>
  <dcterms:modified xsi:type="dcterms:W3CDTF">2025-12-18T04:57:57Z</dcterms:modified>
</cp:coreProperties>
</file>