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Awais Hamza</a:t>
            </a:r>
          </a:p>
          <a:p>
            <a:r>
              <a:rPr lang="en-US" dirty="0" err="1" smtClean="0"/>
              <a:t>Fsc</a:t>
            </a:r>
            <a:r>
              <a:rPr lang="en-US" dirty="0" smtClean="0"/>
              <a:t> Medical Technology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687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Molality (m)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Molality</a:t>
            </a:r>
            <a:r>
              <a:rPr lang="en-US" dirty="0"/>
              <a:t> = moles of solute per kilogram of solvent</a:t>
            </a:r>
          </a:p>
          <a:p>
            <a:r>
              <a:rPr lang="en-US" b="1" dirty="0"/>
              <a:t>Formula: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m = </a:t>
            </a:r>
            <a:r>
              <a:rPr lang="en-US" dirty="0" smtClean="0"/>
              <a:t>number of mole of solute </a:t>
            </a:r>
            <a:r>
              <a:rPr lang="en-US" dirty="0"/>
              <a:t>/ mass of solvent (kg)</a:t>
            </a:r>
          </a:p>
          <a:p>
            <a:r>
              <a:rPr lang="en-US" dirty="0"/>
              <a:t>Used when temperature changes affect volume.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648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 Between Molarity and Molality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422480"/>
            <a:ext cx="9834415" cy="3322538"/>
          </a:xfrm>
        </p:spPr>
      </p:pic>
    </p:spTree>
    <p:extLst>
      <p:ext uri="{BB962C8B-B14F-4D97-AF65-F5344CB8AC3E}">
        <p14:creationId xmlns:p14="http://schemas.microsoft.com/office/powerpoint/2010/main" val="2191806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Solvent mass only (not total solution)</a:t>
            </a:r>
          </a:p>
          <a:p>
            <a:r>
              <a:rPr lang="en-US" dirty="0"/>
              <a:t>Mass measured in </a:t>
            </a:r>
            <a:r>
              <a:rPr lang="en-US" b="1" dirty="0"/>
              <a:t>kilograms</a:t>
            </a:r>
            <a:endParaRPr lang="en-US" dirty="0"/>
          </a:p>
          <a:p>
            <a:r>
              <a:rPr lang="en-US" dirty="0"/>
              <a:t>Unit: </a:t>
            </a:r>
            <a:r>
              <a:rPr lang="en-US" b="1" dirty="0" err="1"/>
              <a:t>mol</a:t>
            </a:r>
            <a:r>
              <a:rPr lang="en-US" b="1" dirty="0"/>
              <a:t>/kg</a:t>
            </a:r>
            <a:r>
              <a:rPr lang="en-US" dirty="0"/>
              <a:t> or </a:t>
            </a:r>
            <a:r>
              <a:rPr lang="en-US" b="1" dirty="0"/>
              <a:t>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598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10 g of urea (molar mass = 60 g/</a:t>
            </a:r>
            <a:r>
              <a:rPr lang="en-US" dirty="0" err="1"/>
              <a:t>mol</a:t>
            </a:r>
            <a:r>
              <a:rPr lang="en-US" dirty="0"/>
              <a:t>) dissolved in 200 g of water.</a:t>
            </a:r>
          </a:p>
          <a:p>
            <a:r>
              <a:rPr lang="en-US" dirty="0"/>
              <a:t>Convert grams to moles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739" y="3456058"/>
            <a:ext cx="4781796" cy="288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46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Molarity vs Molality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231427"/>
              </p:ext>
            </p:extLst>
          </p:nvPr>
        </p:nvGraphicFramePr>
        <p:xfrm>
          <a:off x="1295400" y="3119120"/>
          <a:ext cx="9601200" cy="219456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461513407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866621365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15761956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Feature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Molarity (M)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Molality (m)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90974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Based 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Volume of solution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Mass of solvent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678594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Unit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mol</a:t>
                      </a:r>
                      <a:r>
                        <a:rPr lang="en-US" dirty="0"/>
                        <a:t>/L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mol/kg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285113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Temperature effect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Affected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affected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70155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Used 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Lab reactions, titrations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Colligative properties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24031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Accuracy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Less at high 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More precise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974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2505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Solution?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 </a:t>
            </a:r>
            <a:r>
              <a:rPr lang="en-US" b="1" dirty="0"/>
              <a:t>solution</a:t>
            </a:r>
            <a:r>
              <a:rPr lang="en-US" dirty="0"/>
              <a:t> is a homogeneous mixture composed of:</a:t>
            </a:r>
          </a:p>
          <a:p>
            <a:r>
              <a:rPr lang="en-US" b="1" dirty="0"/>
              <a:t>Solute</a:t>
            </a:r>
            <a:r>
              <a:rPr lang="en-US" dirty="0"/>
              <a:t>: substance being dissolved</a:t>
            </a:r>
          </a:p>
          <a:p>
            <a:r>
              <a:rPr lang="en-US" b="1" dirty="0"/>
              <a:t>Solvent</a:t>
            </a:r>
            <a:r>
              <a:rPr lang="en-US" dirty="0"/>
              <a:t>: substance that dissolves the solute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Salt in water (</a:t>
            </a:r>
            <a:r>
              <a:rPr lang="en-US" dirty="0" err="1"/>
              <a:t>NaCl</a:t>
            </a:r>
            <a:r>
              <a:rPr lang="en-US" dirty="0"/>
              <a:t> + H₂O)</a:t>
            </a:r>
          </a:p>
          <a:p>
            <a:r>
              <a:rPr lang="en-US" dirty="0"/>
              <a:t>Sugar in tea</a:t>
            </a:r>
          </a:p>
          <a:p>
            <a:r>
              <a:rPr lang="en-US" dirty="0"/>
              <a:t>Oxygen dissolved in blood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801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Concentration?</a:t>
            </a:r>
          </a:p>
        </p:txBody>
      </p:sp>
      <p:sp>
        <p:nvSpPr>
          <p:cNvPr id="4" name="Rectangle 3"/>
          <p:cNvSpPr/>
          <p:nvPr/>
        </p:nvSpPr>
        <p:spPr>
          <a:xfrm>
            <a:off x="1431636" y="2660073"/>
            <a:ext cx="77123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Concentration</a:t>
            </a:r>
            <a:r>
              <a:rPr lang="en-US" dirty="0"/>
              <a:t> is the measure of the amount of solute present in a given amount of solution or solvent.</a:t>
            </a:r>
          </a:p>
          <a:p>
            <a:r>
              <a:rPr lang="en-US" dirty="0"/>
              <a:t>It indicates </a:t>
            </a:r>
            <a:r>
              <a:rPr lang="en-US" b="1" dirty="0"/>
              <a:t>how strong or dilute</a:t>
            </a:r>
            <a:r>
              <a:rPr lang="en-US" dirty="0"/>
              <a:t> a solution is.</a:t>
            </a:r>
          </a:p>
        </p:txBody>
      </p:sp>
    </p:spTree>
    <p:extLst>
      <p:ext uri="{BB962C8B-B14F-4D97-AF65-F5344CB8AC3E}">
        <p14:creationId xmlns:p14="http://schemas.microsoft.com/office/powerpoint/2010/main" val="707047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 </a:t>
            </a:r>
            <a:r>
              <a:rPr lang="en-US" dirty="0"/>
              <a:t>Percentage (% w/w)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Formula: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% w/w = (Mass of solute / Mass of solution) × 100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10 g salt dissolved in 90 g water</a:t>
            </a:r>
            <a:br>
              <a:rPr lang="en-US" dirty="0"/>
            </a:br>
            <a:r>
              <a:rPr lang="en-US" dirty="0"/>
              <a:t>Total mass = 100 g</a:t>
            </a:r>
          </a:p>
          <a:p>
            <a:r>
              <a:rPr lang="en-US" dirty="0"/>
              <a:t>% w/w = (10 / 100) × 100 = </a:t>
            </a:r>
            <a:r>
              <a:rPr lang="en-US" b="1" dirty="0"/>
              <a:t>10%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893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Volume Percentage (% v/v)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Used for liquid–liquid solutions.</a:t>
            </a:r>
          </a:p>
          <a:p>
            <a:r>
              <a:rPr lang="en-US" b="1" dirty="0"/>
              <a:t>Formula: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% v/v = (Volume of solute / Volume of solution) × 100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20 mL alcohol in 100 mL solution</a:t>
            </a:r>
            <a:br>
              <a:rPr lang="en-US" dirty="0"/>
            </a:br>
            <a:r>
              <a:rPr lang="en-US" dirty="0"/>
              <a:t>% v/v = (20 / 100) × 100 = </a:t>
            </a:r>
            <a:r>
              <a:rPr lang="en-US" b="1" dirty="0"/>
              <a:t>20%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510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Weight/Volume </a:t>
            </a:r>
            <a:r>
              <a:rPr lang="en-US" dirty="0"/>
              <a:t>Percentage (% w/v)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Common in medicine and laboratories.</a:t>
            </a:r>
          </a:p>
          <a:p>
            <a:r>
              <a:rPr lang="en-US" b="1" dirty="0"/>
              <a:t>Formula: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% w/v = (Mass of solute in g / Volume of solution in mL) × 100</a:t>
            </a:r>
          </a:p>
          <a:p>
            <a:r>
              <a:rPr lang="en-US" b="1" dirty="0"/>
              <a:t>Example: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5 g glucose in 100 mL solution = </a:t>
            </a:r>
            <a:r>
              <a:rPr lang="en-US" b="1" dirty="0"/>
              <a:t>5% w/v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980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Molarity (M)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Molarity</a:t>
            </a:r>
            <a:r>
              <a:rPr lang="en-US" dirty="0"/>
              <a:t> = moles of solute per liter of solution</a:t>
            </a:r>
          </a:p>
          <a:p>
            <a:r>
              <a:rPr lang="en-US" b="1" dirty="0"/>
              <a:t>Formula: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M = </a:t>
            </a:r>
            <a:r>
              <a:rPr lang="en-US" dirty="0" err="1" smtClean="0"/>
              <a:t>numer</a:t>
            </a:r>
            <a:r>
              <a:rPr lang="en-US" dirty="0" smtClean="0"/>
              <a:t> of moles of solute </a:t>
            </a:r>
            <a:r>
              <a:rPr lang="en-US" dirty="0"/>
              <a:t>/ </a:t>
            </a:r>
            <a:r>
              <a:rPr lang="en-US" dirty="0" smtClean="0"/>
              <a:t>Volume of Solution(dm3)</a:t>
            </a:r>
            <a:endParaRPr lang="en-US" dirty="0"/>
          </a:p>
          <a:p>
            <a:r>
              <a:rPr lang="en-US" dirty="0"/>
              <a:t>Where:</a:t>
            </a:r>
          </a:p>
          <a:p>
            <a:r>
              <a:rPr lang="en-US" dirty="0"/>
              <a:t>n = moles of solute</a:t>
            </a:r>
          </a:p>
          <a:p>
            <a:r>
              <a:rPr lang="en-US" dirty="0"/>
              <a:t>V = volume of solution in liters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04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Components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503986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Solute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substance being dissolved (e.g., NaCl)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Solution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solute + solvent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Volume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total volume of the solution (not just solvent)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Unit: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mol/L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or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031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Molarity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Calculate molarity of 5 moles </a:t>
            </a:r>
            <a:r>
              <a:rPr lang="en-US" dirty="0" err="1"/>
              <a:t>NaCl</a:t>
            </a:r>
            <a:r>
              <a:rPr lang="en-US" dirty="0"/>
              <a:t> dissolved in 2 L solution:</a:t>
            </a:r>
          </a:p>
          <a:p>
            <a:r>
              <a:rPr lang="en-US" dirty="0"/>
              <a:t>M = 5 / 2 = </a:t>
            </a:r>
            <a:r>
              <a:rPr lang="en-US" b="1" dirty="0"/>
              <a:t>2.5 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3419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</TotalTime>
  <Words>294</Words>
  <Application>Microsoft Office PowerPoint</Application>
  <PresentationFormat>Widescreen</PresentationFormat>
  <Paragraphs>71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Organic</vt:lpstr>
      <vt:lpstr>Applied Science</vt:lpstr>
      <vt:lpstr>What is a Solution?</vt:lpstr>
      <vt:lpstr>What is Concentration?</vt:lpstr>
      <vt:lpstr>Weight Percentage (% w/w)</vt:lpstr>
      <vt:lpstr>Volume Percentage (% v/v)</vt:lpstr>
      <vt:lpstr>Weight/Volume Percentage (% w/v)</vt:lpstr>
      <vt:lpstr>Molarity (M)</vt:lpstr>
      <vt:lpstr>Key Components</vt:lpstr>
      <vt:lpstr>Molarity Example</vt:lpstr>
      <vt:lpstr>Molality (m)</vt:lpstr>
      <vt:lpstr>Difference Between Molarity and Molality</vt:lpstr>
      <vt:lpstr>Key Components</vt:lpstr>
      <vt:lpstr>Example</vt:lpstr>
      <vt:lpstr>Molarity vs Molality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3</cp:revision>
  <dcterms:created xsi:type="dcterms:W3CDTF">2025-12-17T05:00:09Z</dcterms:created>
  <dcterms:modified xsi:type="dcterms:W3CDTF">2025-12-17T05:45:25Z</dcterms:modified>
</cp:coreProperties>
</file>