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80" r:id="rId3"/>
    <p:sldId id="257" r:id="rId4"/>
    <p:sldId id="276" r:id="rId5"/>
    <p:sldId id="277" r:id="rId6"/>
    <p:sldId id="278" r:id="rId7"/>
    <p:sldId id="279" r:id="rId8"/>
    <p:sldId id="298" r:id="rId9"/>
    <p:sldId id="299" r:id="rId10"/>
    <p:sldId id="300" r:id="rId11"/>
    <p:sldId id="301" r:id="rId12"/>
    <p:sldId id="302"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70" d="100"/>
          <a:sy n="70"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12/16/2025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12/16/2025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12/16/2025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12/16/2025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12/16/2025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84619" y="1447136"/>
            <a:ext cx="631225" cy="427381"/>
          </a:xfrm>
          <a:prstGeom prst="rect">
            <a:avLst/>
          </a:prstGeom>
        </p:spPr>
      </p:pic>
      <p:sp>
        <p:nvSpPr>
          <p:cNvPr id="3" name="TextBox 2">
            <a:extLst>
              <a:ext uri="{FF2B5EF4-FFF2-40B4-BE49-F238E27FC236}">
                <a16:creationId xmlns:a16="http://schemas.microsoft.com/office/drawing/2014/main" id="{9175DC9F-0F55-F5FA-238C-EDC1F993DFDD}"/>
              </a:ext>
            </a:extLst>
          </p:cNvPr>
          <p:cNvSpPr txBox="1"/>
          <p:nvPr/>
        </p:nvSpPr>
        <p:spPr>
          <a:xfrm>
            <a:off x="2678615" y="2265529"/>
            <a:ext cx="7079533" cy="1938992"/>
          </a:xfrm>
          <a:prstGeom prst="rect">
            <a:avLst/>
          </a:prstGeom>
          <a:noFill/>
        </p:spPr>
        <p:txBody>
          <a:bodyPr wrap="square">
            <a:spAutoFit/>
          </a:bodyPr>
          <a:lstStyle/>
          <a:p>
            <a:pPr algn="ctr"/>
            <a:r>
              <a:rPr lang="en-GB" sz="4000" b="1" i="0" dirty="0">
                <a:solidFill>
                  <a:srgbClr val="0284C7"/>
                </a:solidFill>
                <a:effectLst/>
                <a:latin typeface="Arial" panose="020B0604020202020204" pitchFamily="34" charset="0"/>
              </a:rPr>
              <a:t>Sunshine After Rain</a:t>
            </a:r>
          </a:p>
          <a:p>
            <a:pPr algn="ctr"/>
            <a:r>
              <a:rPr lang="en-GB" sz="4000" b="0" i="0" dirty="0">
                <a:solidFill>
                  <a:srgbClr val="0F172A"/>
                </a:solidFill>
                <a:effectLst/>
                <a:latin typeface="Arial" panose="020B0604020202020204" pitchFamily="34" charset="0"/>
              </a:rPr>
              <a:t>by Brenda Winders</a:t>
            </a:r>
          </a:p>
          <a:p>
            <a:pPr algn="ctr"/>
            <a:r>
              <a:rPr lang="en-GB" sz="4000" b="0" i="0" dirty="0">
                <a:solidFill>
                  <a:srgbClr val="475569"/>
                </a:solidFill>
                <a:effectLst/>
                <a:latin typeface="Arial" panose="020B0604020202020204" pitchFamily="34" charset="0"/>
              </a:rPr>
              <a:t>Presented by: </a:t>
            </a:r>
            <a:r>
              <a:rPr lang="en-GB" sz="4000" b="1" i="0" dirty="0">
                <a:solidFill>
                  <a:srgbClr val="0284C7"/>
                </a:solidFill>
                <a:effectLst/>
                <a:latin typeface="Arial" panose="020B0604020202020204" pitchFamily="34" charset="0"/>
              </a:rPr>
              <a:t>Anila Khalid</a:t>
            </a:r>
            <a:endParaRPr lang="en-GB" sz="4000" b="0" i="0" dirty="0">
              <a:solidFill>
                <a:srgbClr val="475569"/>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3" name="TextBox 2">
            <a:extLst>
              <a:ext uri="{FF2B5EF4-FFF2-40B4-BE49-F238E27FC236}">
                <a16:creationId xmlns:a16="http://schemas.microsoft.com/office/drawing/2014/main" id="{E162F1D4-3F12-36B7-9FA9-A1B3643D7FE6}"/>
              </a:ext>
            </a:extLst>
          </p:cNvPr>
          <p:cNvSpPr txBox="1"/>
          <p:nvPr/>
        </p:nvSpPr>
        <p:spPr>
          <a:xfrm>
            <a:off x="3038902" y="1442198"/>
            <a:ext cx="6114196" cy="646331"/>
          </a:xfrm>
          <a:prstGeom prst="rect">
            <a:avLst/>
          </a:prstGeom>
          <a:noFill/>
        </p:spPr>
        <p:txBody>
          <a:bodyPr wrap="square">
            <a:spAutoFit/>
          </a:bodyPr>
          <a:lstStyle/>
          <a:p>
            <a:pPr algn="l"/>
            <a:r>
              <a:rPr lang="en-GB" b="0" i="1" dirty="0">
                <a:solidFill>
                  <a:srgbClr val="0F172A"/>
                </a:solidFill>
                <a:effectLst/>
                <a:latin typeface="Arial" panose="020B0604020202020204" pitchFamily="34" charset="0"/>
              </a:rPr>
              <a:t>I said, "God, I'm not worth it; I feel like a jerk."</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He said, "Suit up and show up; it's time to go to work."</a:t>
            </a:r>
          </a:p>
        </p:txBody>
      </p:sp>
      <p:sp>
        <p:nvSpPr>
          <p:cNvPr id="5" name="TextBox 4">
            <a:extLst>
              <a:ext uri="{FF2B5EF4-FFF2-40B4-BE49-F238E27FC236}">
                <a16:creationId xmlns:a16="http://schemas.microsoft.com/office/drawing/2014/main" id="{987C79F7-B2E0-A882-2C1C-1363EA644203}"/>
              </a:ext>
            </a:extLst>
          </p:cNvPr>
          <p:cNvSpPr txBox="1"/>
          <p:nvPr/>
        </p:nvSpPr>
        <p:spPr>
          <a:xfrm>
            <a:off x="1419366" y="2970747"/>
            <a:ext cx="9457899" cy="2062103"/>
          </a:xfrm>
          <a:prstGeom prst="rect">
            <a:avLst/>
          </a:prstGeom>
          <a:noFill/>
        </p:spPr>
        <p:txBody>
          <a:bodyPr wrap="square">
            <a:spAutoFit/>
          </a:bodyPr>
          <a:lstStyle/>
          <a:p>
            <a:pPr algn="just"/>
            <a:r>
              <a:rPr lang="en-GB" sz="3200" dirty="0">
                <a:solidFill>
                  <a:srgbClr val="0070C0"/>
                </a:solidFill>
              </a:rPr>
              <a:t>I confessed to God that I didn't feel worthy of His help and that I felt like a terrible person. He simply told me to get ready and show up, because it was time for me to get to work.</a:t>
            </a:r>
            <a:endParaRPr lang="en-PK" sz="3200" dirty="0">
              <a:solidFill>
                <a:srgbClr val="0070C0"/>
              </a:solidFill>
            </a:endParaRPr>
          </a:p>
        </p:txBody>
      </p:sp>
    </p:spTree>
    <p:extLst>
      <p:ext uri="{BB962C8B-B14F-4D97-AF65-F5344CB8AC3E}">
        <p14:creationId xmlns:p14="http://schemas.microsoft.com/office/powerpoint/2010/main" val="144624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3" name="TextBox 2">
            <a:extLst>
              <a:ext uri="{FF2B5EF4-FFF2-40B4-BE49-F238E27FC236}">
                <a16:creationId xmlns:a16="http://schemas.microsoft.com/office/drawing/2014/main" id="{12B37FED-9BDC-FF77-17FC-D46E329E44E4}"/>
              </a:ext>
            </a:extLst>
          </p:cNvPr>
          <p:cNvSpPr txBox="1"/>
          <p:nvPr/>
        </p:nvSpPr>
        <p:spPr>
          <a:xfrm>
            <a:off x="3183817" y="1455846"/>
            <a:ext cx="6114196" cy="646331"/>
          </a:xfrm>
          <a:prstGeom prst="rect">
            <a:avLst/>
          </a:prstGeom>
          <a:noFill/>
        </p:spPr>
        <p:txBody>
          <a:bodyPr wrap="square">
            <a:spAutoFit/>
          </a:bodyPr>
          <a:lstStyle/>
          <a:p>
            <a:pPr algn="l"/>
            <a:r>
              <a:rPr lang="en-GB" b="0" i="1" dirty="0">
                <a:solidFill>
                  <a:srgbClr val="0F172A"/>
                </a:solidFill>
                <a:effectLst/>
                <a:latin typeface="Arial" panose="020B0604020202020204" pitchFamily="34" charset="0"/>
              </a:rPr>
              <a:t>Now it's been eight months since I had my last drink.</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It's given me time to remember and think.</a:t>
            </a:r>
          </a:p>
        </p:txBody>
      </p:sp>
      <p:sp>
        <p:nvSpPr>
          <p:cNvPr id="5" name="TextBox 4">
            <a:extLst>
              <a:ext uri="{FF2B5EF4-FFF2-40B4-BE49-F238E27FC236}">
                <a16:creationId xmlns:a16="http://schemas.microsoft.com/office/drawing/2014/main" id="{33E57D10-5A64-E372-4C1C-ADAEE721ABD1}"/>
              </a:ext>
            </a:extLst>
          </p:cNvPr>
          <p:cNvSpPr txBox="1"/>
          <p:nvPr/>
        </p:nvSpPr>
        <p:spPr>
          <a:xfrm>
            <a:off x="1337480" y="2970747"/>
            <a:ext cx="9512489" cy="1754326"/>
          </a:xfrm>
          <a:prstGeom prst="rect">
            <a:avLst/>
          </a:prstGeom>
          <a:noFill/>
        </p:spPr>
        <p:txBody>
          <a:bodyPr wrap="square">
            <a:spAutoFit/>
          </a:bodyPr>
          <a:lstStyle/>
          <a:p>
            <a:pPr algn="just"/>
            <a:r>
              <a:rPr lang="en-GB" sz="3600" dirty="0">
                <a:solidFill>
                  <a:srgbClr val="0070C0"/>
                </a:solidFill>
              </a:rPr>
              <a:t>It has now been eight months since I took my last drink. This time of sobriety has allowed me to reflect on my past and think clearly again.</a:t>
            </a:r>
            <a:endParaRPr lang="en-PK" sz="3600" dirty="0">
              <a:solidFill>
                <a:srgbClr val="0070C0"/>
              </a:solidFill>
            </a:endParaRPr>
          </a:p>
        </p:txBody>
      </p:sp>
    </p:spTree>
    <p:extLst>
      <p:ext uri="{BB962C8B-B14F-4D97-AF65-F5344CB8AC3E}">
        <p14:creationId xmlns:p14="http://schemas.microsoft.com/office/powerpoint/2010/main" val="212054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3" name="TextBox 2">
            <a:extLst>
              <a:ext uri="{FF2B5EF4-FFF2-40B4-BE49-F238E27FC236}">
                <a16:creationId xmlns:a16="http://schemas.microsoft.com/office/drawing/2014/main" id="{5A79B05E-2674-1F20-A557-D1611C73A2CB}"/>
              </a:ext>
            </a:extLst>
          </p:cNvPr>
          <p:cNvSpPr txBox="1"/>
          <p:nvPr/>
        </p:nvSpPr>
        <p:spPr>
          <a:xfrm>
            <a:off x="3038902" y="1178847"/>
            <a:ext cx="6114196" cy="1200329"/>
          </a:xfrm>
          <a:prstGeom prst="rect">
            <a:avLst/>
          </a:prstGeom>
          <a:noFill/>
        </p:spPr>
        <p:txBody>
          <a:bodyPr wrap="square">
            <a:spAutoFit/>
          </a:bodyPr>
          <a:lstStyle/>
          <a:p>
            <a:pPr algn="l"/>
            <a:r>
              <a:rPr lang="en-GB" b="0" i="1" dirty="0">
                <a:solidFill>
                  <a:srgbClr val="0F172A"/>
                </a:solidFill>
                <a:effectLst/>
                <a:latin typeface="Arial" panose="020B0604020202020204" pitchFamily="34" charset="0"/>
              </a:rPr>
              <a:t>So I am here to tell you in this little rhyme.</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Life keeps getting better one day at a time.</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So when you think you are going insane.</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There's always sunshine after the rain.</a:t>
            </a:r>
          </a:p>
        </p:txBody>
      </p:sp>
      <p:sp>
        <p:nvSpPr>
          <p:cNvPr id="5" name="TextBox 4">
            <a:extLst>
              <a:ext uri="{FF2B5EF4-FFF2-40B4-BE49-F238E27FC236}">
                <a16:creationId xmlns:a16="http://schemas.microsoft.com/office/drawing/2014/main" id="{E6FDD2FA-18DA-9EED-6378-9591B6D7E0F1}"/>
              </a:ext>
            </a:extLst>
          </p:cNvPr>
          <p:cNvSpPr txBox="1"/>
          <p:nvPr/>
        </p:nvSpPr>
        <p:spPr>
          <a:xfrm>
            <a:off x="1337480" y="2970747"/>
            <a:ext cx="9512489" cy="2062103"/>
          </a:xfrm>
          <a:prstGeom prst="rect">
            <a:avLst/>
          </a:prstGeom>
          <a:noFill/>
        </p:spPr>
        <p:txBody>
          <a:bodyPr wrap="square">
            <a:spAutoFit/>
          </a:bodyPr>
          <a:lstStyle/>
          <a:p>
            <a:pPr algn="just"/>
            <a:r>
              <a:rPr lang="en-GB" sz="3200" dirty="0">
                <a:solidFill>
                  <a:srgbClr val="0070C0"/>
                </a:solidFill>
              </a:rPr>
              <a:t>I am sharing this rhyme to tell you that life continues to get better, taking it one day at a time. Whenever you feel like you are going insane, remember that sunshine always follows the rain.</a:t>
            </a:r>
            <a:endParaRPr lang="en-PK" sz="3200" dirty="0">
              <a:solidFill>
                <a:srgbClr val="0070C0"/>
              </a:solidFill>
            </a:endParaRPr>
          </a:p>
        </p:txBody>
      </p:sp>
    </p:spTree>
    <p:extLst>
      <p:ext uri="{BB962C8B-B14F-4D97-AF65-F5344CB8AC3E}">
        <p14:creationId xmlns:p14="http://schemas.microsoft.com/office/powerpoint/2010/main" val="335603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609690" y="497508"/>
            <a:ext cx="631225" cy="484624"/>
          </a:xfrm>
          <a:prstGeom prst="rect">
            <a:avLst/>
          </a:prstGeom>
        </p:spPr>
      </p:pic>
      <p:pic>
        <p:nvPicPr>
          <p:cNvPr id="5" name="Content Placeholder 4"/>
          <p:cNvPicPr>
            <a:picLocks noGrp="1" noChangeAspect="1"/>
          </p:cNvPicPr>
          <p:nvPr>
            <p:ph idx="1"/>
          </p:nvPr>
        </p:nvPicPr>
        <p:blipFill>
          <a:blip r:embed="rId3"/>
          <a:stretch>
            <a:fillRect/>
          </a:stretch>
        </p:blipFill>
        <p:spPr>
          <a:xfrm>
            <a:off x="485030" y="497508"/>
            <a:ext cx="11195436" cy="58953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3" name="TextBox 2">
            <a:extLst>
              <a:ext uri="{FF2B5EF4-FFF2-40B4-BE49-F238E27FC236}">
                <a16:creationId xmlns:a16="http://schemas.microsoft.com/office/drawing/2014/main" id="{D6888CD6-6767-9543-BF9D-D8E082D26DEC}"/>
              </a:ext>
            </a:extLst>
          </p:cNvPr>
          <p:cNvSpPr txBox="1"/>
          <p:nvPr/>
        </p:nvSpPr>
        <p:spPr>
          <a:xfrm>
            <a:off x="2868204" y="1202729"/>
            <a:ext cx="6114196" cy="1200329"/>
          </a:xfrm>
          <a:prstGeom prst="rect">
            <a:avLst/>
          </a:prstGeom>
          <a:noFill/>
        </p:spPr>
        <p:txBody>
          <a:bodyPr wrap="square">
            <a:spAutoFit/>
          </a:bodyPr>
          <a:lstStyle/>
          <a:p>
            <a:pPr algn="l"/>
            <a:r>
              <a:rPr lang="en-GB" b="0" i="1" dirty="0">
                <a:effectLst/>
                <a:latin typeface="Arial" panose="020B0604020202020204" pitchFamily="34" charset="0"/>
              </a:rPr>
              <a:t>One day when I was young, I heard a knock at my door.</a:t>
            </a:r>
            <a:br>
              <a:rPr lang="en-GB" b="0" i="1" dirty="0">
                <a:effectLst/>
                <a:latin typeface="Arial" panose="020B0604020202020204" pitchFamily="34" charset="0"/>
              </a:rPr>
            </a:br>
            <a:r>
              <a:rPr lang="en-GB" b="0" i="1" dirty="0">
                <a:effectLst/>
                <a:latin typeface="Arial" panose="020B0604020202020204" pitchFamily="34" charset="0"/>
              </a:rPr>
              <a:t>It sounded familiar, like I had heard it before.</a:t>
            </a:r>
            <a:br>
              <a:rPr lang="en-GB" b="0" i="1" dirty="0">
                <a:effectLst/>
                <a:latin typeface="Arial" panose="020B0604020202020204" pitchFamily="34" charset="0"/>
              </a:rPr>
            </a:br>
            <a:r>
              <a:rPr lang="en-GB" b="0" i="1" dirty="0">
                <a:effectLst/>
                <a:latin typeface="Arial" panose="020B0604020202020204" pitchFamily="34" charset="0"/>
              </a:rPr>
              <a:t>I opened the door, and to my surprise,</a:t>
            </a:r>
            <a:br>
              <a:rPr lang="en-GB" b="0" i="1" dirty="0">
                <a:effectLst/>
                <a:latin typeface="Arial" panose="020B0604020202020204" pitchFamily="34" charset="0"/>
              </a:rPr>
            </a:br>
            <a:r>
              <a:rPr lang="en-GB" b="0" i="1" dirty="0">
                <a:effectLst/>
                <a:latin typeface="Arial" panose="020B0604020202020204" pitchFamily="34" charset="0"/>
              </a:rPr>
              <a:t>There stood a young lady with blond hair and brown eyes.</a:t>
            </a:r>
          </a:p>
        </p:txBody>
      </p:sp>
      <p:sp>
        <p:nvSpPr>
          <p:cNvPr id="7" name="TextBox 6">
            <a:extLst>
              <a:ext uri="{FF2B5EF4-FFF2-40B4-BE49-F238E27FC236}">
                <a16:creationId xmlns:a16="http://schemas.microsoft.com/office/drawing/2014/main" id="{6CD0A36A-39D6-D138-DC04-E4087A718F8E}"/>
              </a:ext>
            </a:extLst>
          </p:cNvPr>
          <p:cNvSpPr txBox="1"/>
          <p:nvPr/>
        </p:nvSpPr>
        <p:spPr>
          <a:xfrm>
            <a:off x="1596788" y="2970747"/>
            <a:ext cx="9171296" cy="2062103"/>
          </a:xfrm>
          <a:prstGeom prst="rect">
            <a:avLst/>
          </a:prstGeom>
          <a:noFill/>
        </p:spPr>
        <p:txBody>
          <a:bodyPr wrap="square">
            <a:spAutoFit/>
          </a:bodyPr>
          <a:lstStyle/>
          <a:p>
            <a:pPr algn="just"/>
            <a:r>
              <a:rPr lang="en-GB" sz="3200" dirty="0">
                <a:solidFill>
                  <a:srgbClr val="0070C0"/>
                </a:solidFill>
              </a:rPr>
              <a:t>When I was young, I heard a knock on my door that sounded strangely familiar. I opened it and was surprised to see a young woman with blond hair and brown eyes standing there.</a:t>
            </a:r>
            <a:endParaRPr lang="en-PK" sz="3200" dirty="0">
              <a:solidFill>
                <a:srgbClr val="0070C0"/>
              </a:solidFill>
            </a:endParaRPr>
          </a:p>
        </p:txBody>
      </p:sp>
    </p:spTree>
    <p:extLst>
      <p:ext uri="{BB962C8B-B14F-4D97-AF65-F5344CB8AC3E}">
        <p14:creationId xmlns:p14="http://schemas.microsoft.com/office/powerpoint/2010/main" val="117641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6" name="TextBox 5">
            <a:extLst>
              <a:ext uri="{FF2B5EF4-FFF2-40B4-BE49-F238E27FC236}">
                <a16:creationId xmlns:a16="http://schemas.microsoft.com/office/drawing/2014/main" id="{EA66EB0A-BF2E-2032-9501-4817E03AA337}"/>
              </a:ext>
            </a:extLst>
          </p:cNvPr>
          <p:cNvSpPr txBox="1"/>
          <p:nvPr/>
        </p:nvSpPr>
        <p:spPr>
          <a:xfrm>
            <a:off x="3038902" y="1151551"/>
            <a:ext cx="6114196" cy="1200329"/>
          </a:xfrm>
          <a:prstGeom prst="rect">
            <a:avLst/>
          </a:prstGeom>
          <a:noFill/>
        </p:spPr>
        <p:txBody>
          <a:bodyPr wrap="square">
            <a:spAutoFit/>
          </a:bodyPr>
          <a:lstStyle/>
          <a:p>
            <a:pPr algn="l"/>
            <a:r>
              <a:rPr lang="en-GB" b="0" i="1" dirty="0">
                <a:solidFill>
                  <a:srgbClr val="0F172A"/>
                </a:solidFill>
                <a:effectLst/>
                <a:latin typeface="Arial" panose="020B0604020202020204" pitchFamily="34" charset="0"/>
              </a:rPr>
              <a:t>She said, "I have the answers; are you ready to play?"</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So I grabbed my money and I said okay.</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There were the answers that I had always sought.</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Liquids, pills, and powders, and I bought and bought.</a:t>
            </a:r>
          </a:p>
        </p:txBody>
      </p:sp>
      <p:sp>
        <p:nvSpPr>
          <p:cNvPr id="3" name="TextBox 2">
            <a:extLst>
              <a:ext uri="{FF2B5EF4-FFF2-40B4-BE49-F238E27FC236}">
                <a16:creationId xmlns:a16="http://schemas.microsoft.com/office/drawing/2014/main" id="{46A06227-F523-1054-4897-FE1673235D59}"/>
              </a:ext>
            </a:extLst>
          </p:cNvPr>
          <p:cNvSpPr txBox="1"/>
          <p:nvPr/>
        </p:nvSpPr>
        <p:spPr>
          <a:xfrm>
            <a:off x="1501254" y="2832248"/>
            <a:ext cx="9321421" cy="1815882"/>
          </a:xfrm>
          <a:prstGeom prst="rect">
            <a:avLst/>
          </a:prstGeom>
          <a:noFill/>
        </p:spPr>
        <p:txBody>
          <a:bodyPr wrap="square">
            <a:spAutoFit/>
          </a:bodyPr>
          <a:lstStyle/>
          <a:p>
            <a:pPr algn="just"/>
            <a:r>
              <a:rPr lang="en-GB" sz="2800" dirty="0">
                <a:solidFill>
                  <a:srgbClr val="0070C0"/>
                </a:solidFill>
              </a:rPr>
              <a:t>She told me she had the answers I needed and asked if I was ready to participate. I took my money and agreed, finding that the solutions I had been searching for were actually drugs—liquids, pills, and powders—which I purchased again and again.</a:t>
            </a:r>
            <a:endParaRPr lang="en-PK" sz="2800"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5" name="TextBox 4">
            <a:extLst>
              <a:ext uri="{FF2B5EF4-FFF2-40B4-BE49-F238E27FC236}">
                <a16:creationId xmlns:a16="http://schemas.microsoft.com/office/drawing/2014/main" id="{CD0497B0-8A83-6616-D670-641CF509492F}"/>
              </a:ext>
            </a:extLst>
          </p:cNvPr>
          <p:cNvSpPr txBox="1"/>
          <p:nvPr/>
        </p:nvSpPr>
        <p:spPr>
          <a:xfrm>
            <a:off x="3183817" y="1178846"/>
            <a:ext cx="6114196" cy="1200329"/>
          </a:xfrm>
          <a:prstGeom prst="rect">
            <a:avLst/>
          </a:prstGeom>
          <a:noFill/>
        </p:spPr>
        <p:txBody>
          <a:bodyPr wrap="square">
            <a:spAutoFit/>
          </a:bodyPr>
          <a:lstStyle/>
          <a:p>
            <a:pPr algn="l"/>
            <a:r>
              <a:rPr lang="en-GB" b="0" i="1" dirty="0">
                <a:solidFill>
                  <a:srgbClr val="0F172A"/>
                </a:solidFill>
                <a:effectLst/>
                <a:latin typeface="Arial" panose="020B0604020202020204" pitchFamily="34" charset="0"/>
              </a:rPr>
              <a:t>Then one day, my friend suddenly changed.</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Her face became ugly, calloused, and deranged.</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She grabbed my hand and we tore through the town.</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My loved ones and friends could only watch and frown.</a:t>
            </a:r>
          </a:p>
        </p:txBody>
      </p:sp>
      <p:sp>
        <p:nvSpPr>
          <p:cNvPr id="3" name="TextBox 2">
            <a:extLst>
              <a:ext uri="{FF2B5EF4-FFF2-40B4-BE49-F238E27FC236}">
                <a16:creationId xmlns:a16="http://schemas.microsoft.com/office/drawing/2014/main" id="{2B22ACBF-2B7D-D82D-DF5B-95E3E8469156}"/>
              </a:ext>
            </a:extLst>
          </p:cNvPr>
          <p:cNvSpPr txBox="1"/>
          <p:nvPr/>
        </p:nvSpPr>
        <p:spPr>
          <a:xfrm>
            <a:off x="1610436" y="2693748"/>
            <a:ext cx="9294125" cy="3046988"/>
          </a:xfrm>
          <a:prstGeom prst="rect">
            <a:avLst/>
          </a:prstGeom>
          <a:noFill/>
        </p:spPr>
        <p:txBody>
          <a:bodyPr wrap="square">
            <a:spAutoFit/>
          </a:bodyPr>
          <a:lstStyle/>
          <a:p>
            <a:pPr algn="just"/>
            <a:r>
              <a:rPr lang="en-GB" sz="3200" dirty="0">
                <a:solidFill>
                  <a:srgbClr val="0070C0"/>
                </a:solidFill>
              </a:rPr>
              <a:t>Then, one day, this friend underwent a sudden and terrifying transformation. Her appearance became hideous, hardened, and insane. She seized my hand, dragging me on a reckless tear through the town, while my family and friends could do nothing but watch with disapproval and sorrow.</a:t>
            </a:r>
            <a:endParaRPr lang="en-PK" sz="3200" dirty="0">
              <a:solidFill>
                <a:srgbClr val="0070C0"/>
              </a:solidFill>
            </a:endParaRPr>
          </a:p>
        </p:txBody>
      </p:sp>
    </p:spTree>
    <p:extLst>
      <p:ext uri="{BB962C8B-B14F-4D97-AF65-F5344CB8AC3E}">
        <p14:creationId xmlns:p14="http://schemas.microsoft.com/office/powerpoint/2010/main" val="161965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5" name="TextBox 4">
            <a:extLst>
              <a:ext uri="{FF2B5EF4-FFF2-40B4-BE49-F238E27FC236}">
                <a16:creationId xmlns:a16="http://schemas.microsoft.com/office/drawing/2014/main" id="{735F9C7D-82C0-B2EE-F28F-51FF20718A5F}"/>
              </a:ext>
            </a:extLst>
          </p:cNvPr>
          <p:cNvSpPr txBox="1"/>
          <p:nvPr/>
        </p:nvSpPr>
        <p:spPr>
          <a:xfrm>
            <a:off x="3183817" y="1687858"/>
            <a:ext cx="6114196" cy="646331"/>
          </a:xfrm>
          <a:prstGeom prst="rect">
            <a:avLst/>
          </a:prstGeom>
          <a:noFill/>
        </p:spPr>
        <p:txBody>
          <a:bodyPr wrap="square">
            <a:spAutoFit/>
          </a:bodyPr>
          <a:lstStyle/>
          <a:p>
            <a:pPr algn="l"/>
            <a:r>
              <a:rPr lang="en-GB" b="0" i="1" dirty="0">
                <a:solidFill>
                  <a:srgbClr val="0F172A"/>
                </a:solidFill>
                <a:effectLst/>
                <a:latin typeface="Arial" panose="020B0604020202020204" pitchFamily="34" charset="0"/>
              </a:rPr>
              <a:t>She kept whispering something I could only guess.</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It sounded like she was repeating, "Yes, Yes, Yes."</a:t>
            </a:r>
          </a:p>
        </p:txBody>
      </p:sp>
      <p:sp>
        <p:nvSpPr>
          <p:cNvPr id="3" name="TextBox 2">
            <a:extLst>
              <a:ext uri="{FF2B5EF4-FFF2-40B4-BE49-F238E27FC236}">
                <a16:creationId xmlns:a16="http://schemas.microsoft.com/office/drawing/2014/main" id="{949B6C06-E92B-CC5E-6F36-93FFA730181C}"/>
              </a:ext>
            </a:extLst>
          </p:cNvPr>
          <p:cNvSpPr txBox="1"/>
          <p:nvPr/>
        </p:nvSpPr>
        <p:spPr>
          <a:xfrm>
            <a:off x="1473958" y="2970747"/>
            <a:ext cx="9362364" cy="1384995"/>
          </a:xfrm>
          <a:prstGeom prst="rect">
            <a:avLst/>
          </a:prstGeom>
          <a:noFill/>
        </p:spPr>
        <p:txBody>
          <a:bodyPr wrap="square">
            <a:spAutoFit/>
          </a:bodyPr>
          <a:lstStyle/>
          <a:p>
            <a:pPr algn="just"/>
            <a:r>
              <a:rPr lang="en-GB" sz="2800" dirty="0">
                <a:solidFill>
                  <a:srgbClr val="0070C0"/>
                </a:solidFill>
              </a:rPr>
              <a:t>She continued to whisper something indistinguishable that I could only attempt to guess. It sounded as though she was chanting the word "Yes" over and over again.</a:t>
            </a:r>
            <a:endParaRPr lang="en-PK" sz="2800" dirty="0">
              <a:solidFill>
                <a:srgbClr val="0070C0"/>
              </a:solidFill>
            </a:endParaRPr>
          </a:p>
        </p:txBody>
      </p:sp>
    </p:spTree>
    <p:extLst>
      <p:ext uri="{BB962C8B-B14F-4D97-AF65-F5344CB8AC3E}">
        <p14:creationId xmlns:p14="http://schemas.microsoft.com/office/powerpoint/2010/main" val="186202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5" name="TextBox 4">
            <a:extLst>
              <a:ext uri="{FF2B5EF4-FFF2-40B4-BE49-F238E27FC236}">
                <a16:creationId xmlns:a16="http://schemas.microsoft.com/office/drawing/2014/main" id="{1947FA56-1F9A-6DF0-B151-A33395825E30}"/>
              </a:ext>
            </a:extLst>
          </p:cNvPr>
          <p:cNvSpPr txBox="1"/>
          <p:nvPr/>
        </p:nvSpPr>
        <p:spPr>
          <a:xfrm>
            <a:off x="3183817" y="1110607"/>
            <a:ext cx="6114196" cy="1200329"/>
          </a:xfrm>
          <a:prstGeom prst="rect">
            <a:avLst/>
          </a:prstGeom>
          <a:noFill/>
        </p:spPr>
        <p:txBody>
          <a:bodyPr wrap="square">
            <a:spAutoFit/>
          </a:bodyPr>
          <a:lstStyle/>
          <a:p>
            <a:pPr algn="l"/>
            <a:r>
              <a:rPr lang="en-GB" b="0" i="1" dirty="0">
                <a:solidFill>
                  <a:srgbClr val="0F172A"/>
                </a:solidFill>
                <a:effectLst/>
                <a:latin typeface="Arial" panose="020B0604020202020204" pitchFamily="34" charset="0"/>
              </a:rPr>
              <a:t>How quickly from fun to very near death.</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How quickly from one beer, to smoking crystal meth.</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I thought of my family, oh what a mess,</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But all I heard was screaming, "Yes, Yes, Yes."</a:t>
            </a:r>
          </a:p>
        </p:txBody>
      </p:sp>
      <p:sp>
        <p:nvSpPr>
          <p:cNvPr id="3" name="TextBox 2">
            <a:extLst>
              <a:ext uri="{FF2B5EF4-FFF2-40B4-BE49-F238E27FC236}">
                <a16:creationId xmlns:a16="http://schemas.microsoft.com/office/drawing/2014/main" id="{67798E59-EC62-DDE9-3B21-183350660A9F}"/>
              </a:ext>
            </a:extLst>
          </p:cNvPr>
          <p:cNvSpPr txBox="1"/>
          <p:nvPr/>
        </p:nvSpPr>
        <p:spPr>
          <a:xfrm>
            <a:off x="1323833" y="2555249"/>
            <a:ext cx="9485194" cy="2677656"/>
          </a:xfrm>
          <a:prstGeom prst="rect">
            <a:avLst/>
          </a:prstGeom>
          <a:noFill/>
        </p:spPr>
        <p:txBody>
          <a:bodyPr wrap="square">
            <a:spAutoFit/>
          </a:bodyPr>
          <a:lstStyle/>
          <a:p>
            <a:pPr algn="just"/>
            <a:r>
              <a:rPr lang="en-GB" sz="2800" dirty="0">
                <a:solidFill>
                  <a:srgbClr val="0070C0"/>
                </a:solidFill>
              </a:rPr>
              <a:t>It is terrifying how fast the situation went from having fun to being close to death. The progression from drinking a single beer to smoking crystal meth happened incredibly quickly. As I thought about my family and the disaster my life had become, the only sound that filled my ears was the screaming repetition of "Yes, Yes, Yes".</a:t>
            </a:r>
            <a:endParaRPr lang="en-PK" sz="2800" dirty="0">
              <a:solidFill>
                <a:srgbClr val="0070C0"/>
              </a:solidFill>
            </a:endParaRPr>
          </a:p>
        </p:txBody>
      </p:sp>
    </p:spTree>
    <p:extLst>
      <p:ext uri="{BB962C8B-B14F-4D97-AF65-F5344CB8AC3E}">
        <p14:creationId xmlns:p14="http://schemas.microsoft.com/office/powerpoint/2010/main" val="362474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5" name="TextBox 4">
            <a:extLst>
              <a:ext uri="{FF2B5EF4-FFF2-40B4-BE49-F238E27FC236}">
                <a16:creationId xmlns:a16="http://schemas.microsoft.com/office/drawing/2014/main" id="{24A4115B-7FFA-46B0-E239-6D7F8DD35E2C}"/>
              </a:ext>
            </a:extLst>
          </p:cNvPr>
          <p:cNvSpPr txBox="1"/>
          <p:nvPr/>
        </p:nvSpPr>
        <p:spPr>
          <a:xfrm>
            <a:off x="3038902" y="1565028"/>
            <a:ext cx="6114196" cy="646331"/>
          </a:xfrm>
          <a:prstGeom prst="rect">
            <a:avLst/>
          </a:prstGeom>
          <a:noFill/>
        </p:spPr>
        <p:txBody>
          <a:bodyPr wrap="square">
            <a:spAutoFit/>
          </a:bodyPr>
          <a:lstStyle/>
          <a:p>
            <a:pPr algn="l"/>
            <a:r>
              <a:rPr lang="en-GB" b="0" i="1" dirty="0">
                <a:solidFill>
                  <a:srgbClr val="0F172A"/>
                </a:solidFill>
                <a:effectLst/>
                <a:latin typeface="Arial" panose="020B0604020202020204" pitchFamily="34" charset="0"/>
              </a:rPr>
              <a:t>I had to find help; I was at my wits end.</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I had lost my child, my family, and my friends.</a:t>
            </a:r>
          </a:p>
        </p:txBody>
      </p:sp>
      <p:sp>
        <p:nvSpPr>
          <p:cNvPr id="3" name="TextBox 2">
            <a:extLst>
              <a:ext uri="{FF2B5EF4-FFF2-40B4-BE49-F238E27FC236}">
                <a16:creationId xmlns:a16="http://schemas.microsoft.com/office/drawing/2014/main" id="{5CCD5CE4-2AE2-13A7-E955-D14C2FAEC6D9}"/>
              </a:ext>
            </a:extLst>
          </p:cNvPr>
          <p:cNvSpPr txBox="1"/>
          <p:nvPr/>
        </p:nvSpPr>
        <p:spPr>
          <a:xfrm>
            <a:off x="1405718" y="2970747"/>
            <a:ext cx="9430603" cy="1384995"/>
          </a:xfrm>
          <a:prstGeom prst="rect">
            <a:avLst/>
          </a:prstGeom>
          <a:noFill/>
        </p:spPr>
        <p:txBody>
          <a:bodyPr wrap="square">
            <a:spAutoFit/>
          </a:bodyPr>
          <a:lstStyle/>
          <a:p>
            <a:pPr algn="just"/>
            <a:r>
              <a:rPr lang="en-GB" sz="2800" dirty="0">
                <a:solidFill>
                  <a:srgbClr val="0070C0"/>
                </a:solidFill>
              </a:rPr>
              <a:t>I was at my absolute limit and knew I had to find help immediately. By this point, I had lost everything that mattered to me, including my child, my family, and my friends.</a:t>
            </a:r>
            <a:endParaRPr lang="en-PK" sz="2800" dirty="0">
              <a:solidFill>
                <a:srgbClr val="0070C0"/>
              </a:solidFill>
            </a:endParaRPr>
          </a:p>
        </p:txBody>
      </p:sp>
    </p:spTree>
    <p:extLst>
      <p:ext uri="{BB962C8B-B14F-4D97-AF65-F5344CB8AC3E}">
        <p14:creationId xmlns:p14="http://schemas.microsoft.com/office/powerpoint/2010/main" val="56835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3" name="TextBox 2">
            <a:extLst>
              <a:ext uri="{FF2B5EF4-FFF2-40B4-BE49-F238E27FC236}">
                <a16:creationId xmlns:a16="http://schemas.microsoft.com/office/drawing/2014/main" id="{CF54CF52-1307-613C-FF06-46499B464A2E}"/>
              </a:ext>
            </a:extLst>
          </p:cNvPr>
          <p:cNvSpPr txBox="1"/>
          <p:nvPr/>
        </p:nvSpPr>
        <p:spPr>
          <a:xfrm>
            <a:off x="3038902" y="1137903"/>
            <a:ext cx="6114196" cy="1200329"/>
          </a:xfrm>
          <a:prstGeom prst="rect">
            <a:avLst/>
          </a:prstGeom>
          <a:noFill/>
        </p:spPr>
        <p:txBody>
          <a:bodyPr wrap="square">
            <a:spAutoFit/>
          </a:bodyPr>
          <a:lstStyle/>
          <a:p>
            <a:pPr algn="l"/>
            <a:r>
              <a:rPr lang="en-GB" b="0" i="1" dirty="0">
                <a:solidFill>
                  <a:srgbClr val="0F172A"/>
                </a:solidFill>
                <a:effectLst/>
                <a:latin typeface="Arial" panose="020B0604020202020204" pitchFamily="34" charset="0"/>
              </a:rPr>
              <a:t>I said, "God are you there? Can you help me, please?"</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A sudden peace came over me and I fell to my knees.</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God answered the riddle that so long I did guess.</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Why my addiction kept screaming, "Yes, Yes, Yes"</a:t>
            </a:r>
          </a:p>
        </p:txBody>
      </p:sp>
      <p:sp>
        <p:nvSpPr>
          <p:cNvPr id="5" name="TextBox 4">
            <a:extLst>
              <a:ext uri="{FF2B5EF4-FFF2-40B4-BE49-F238E27FC236}">
                <a16:creationId xmlns:a16="http://schemas.microsoft.com/office/drawing/2014/main" id="{CA3282FE-4372-A8F9-2C26-B75A9C46AE08}"/>
              </a:ext>
            </a:extLst>
          </p:cNvPr>
          <p:cNvSpPr txBox="1"/>
          <p:nvPr/>
        </p:nvSpPr>
        <p:spPr>
          <a:xfrm>
            <a:off x="1433014" y="2693748"/>
            <a:ext cx="9444251" cy="3046988"/>
          </a:xfrm>
          <a:prstGeom prst="rect">
            <a:avLst/>
          </a:prstGeom>
          <a:noFill/>
        </p:spPr>
        <p:txBody>
          <a:bodyPr wrap="square">
            <a:spAutoFit/>
          </a:bodyPr>
          <a:lstStyle/>
          <a:p>
            <a:pPr algn="just"/>
            <a:r>
              <a:rPr lang="en-GB" sz="3200" dirty="0">
                <a:solidFill>
                  <a:srgbClr val="0070C0"/>
                </a:solidFill>
              </a:rPr>
              <a:t>I called out to God, asking for His help, and was immediately overwhelmed by a sense of peace that brought me to my knees. He finally answered the riddle that had plagued me for so long, revealing the reason why my addiction had been relentlessly screaming "Yes, Yes, Yes".</a:t>
            </a:r>
            <a:endParaRPr lang="en-PK" sz="3200" dirty="0">
              <a:solidFill>
                <a:srgbClr val="0070C0"/>
              </a:solidFill>
            </a:endParaRPr>
          </a:p>
        </p:txBody>
      </p:sp>
    </p:spTree>
    <p:extLst>
      <p:ext uri="{BB962C8B-B14F-4D97-AF65-F5344CB8AC3E}">
        <p14:creationId xmlns:p14="http://schemas.microsoft.com/office/powerpoint/2010/main" val="205493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9690" y="497508"/>
            <a:ext cx="631225" cy="484624"/>
          </a:xfrm>
          <a:prstGeom prst="rect">
            <a:avLst/>
          </a:prstGeom>
        </p:spPr>
      </p:pic>
      <p:sp>
        <p:nvSpPr>
          <p:cNvPr id="3" name="TextBox 2">
            <a:extLst>
              <a:ext uri="{FF2B5EF4-FFF2-40B4-BE49-F238E27FC236}">
                <a16:creationId xmlns:a16="http://schemas.microsoft.com/office/drawing/2014/main" id="{1D8626E6-AE14-6633-6D51-32E015708156}"/>
              </a:ext>
            </a:extLst>
          </p:cNvPr>
          <p:cNvSpPr txBox="1"/>
          <p:nvPr/>
        </p:nvSpPr>
        <p:spPr>
          <a:xfrm>
            <a:off x="3038902" y="1387607"/>
            <a:ext cx="6114196" cy="646331"/>
          </a:xfrm>
          <a:prstGeom prst="rect">
            <a:avLst/>
          </a:prstGeom>
          <a:noFill/>
        </p:spPr>
        <p:txBody>
          <a:bodyPr wrap="square">
            <a:spAutoFit/>
          </a:bodyPr>
          <a:lstStyle/>
          <a:p>
            <a:pPr algn="l"/>
            <a:r>
              <a:rPr lang="en-GB" b="0" i="1" dirty="0">
                <a:solidFill>
                  <a:srgbClr val="0F172A"/>
                </a:solidFill>
                <a:effectLst/>
                <a:latin typeface="Arial" panose="020B0604020202020204" pitchFamily="34" charset="0"/>
              </a:rPr>
              <a:t>It's because I kept asking night after night</a:t>
            </a:r>
            <a:br>
              <a:rPr lang="en-GB" b="0" i="1" dirty="0">
                <a:solidFill>
                  <a:srgbClr val="0F172A"/>
                </a:solidFill>
                <a:effectLst/>
                <a:latin typeface="Arial" panose="020B0604020202020204" pitchFamily="34" charset="0"/>
              </a:rPr>
            </a:br>
            <a:r>
              <a:rPr lang="en-GB" b="0" i="1" dirty="0">
                <a:solidFill>
                  <a:srgbClr val="0F172A"/>
                </a:solidFill>
                <a:effectLst/>
                <a:latin typeface="Arial" panose="020B0604020202020204" pitchFamily="34" charset="0"/>
              </a:rPr>
              <a:t>It's going to be different this time, right?</a:t>
            </a:r>
          </a:p>
        </p:txBody>
      </p:sp>
      <p:sp>
        <p:nvSpPr>
          <p:cNvPr id="5" name="TextBox 4">
            <a:extLst>
              <a:ext uri="{FF2B5EF4-FFF2-40B4-BE49-F238E27FC236}">
                <a16:creationId xmlns:a16="http://schemas.microsoft.com/office/drawing/2014/main" id="{0FBB3ECC-AE24-6A47-0172-DB0F6D624838}"/>
              </a:ext>
            </a:extLst>
          </p:cNvPr>
          <p:cNvSpPr txBox="1"/>
          <p:nvPr/>
        </p:nvSpPr>
        <p:spPr>
          <a:xfrm>
            <a:off x="1337480" y="2970747"/>
            <a:ext cx="9430603" cy="2062103"/>
          </a:xfrm>
          <a:prstGeom prst="rect">
            <a:avLst/>
          </a:prstGeom>
          <a:noFill/>
        </p:spPr>
        <p:txBody>
          <a:bodyPr wrap="square">
            <a:spAutoFit/>
          </a:bodyPr>
          <a:lstStyle/>
          <a:p>
            <a:pPr algn="just"/>
            <a:r>
              <a:rPr lang="en-GB" sz="3200" dirty="0">
                <a:solidFill>
                  <a:srgbClr val="0070C0"/>
                </a:solidFill>
              </a:rPr>
              <a:t>The reason for that constant answer was that I kept asking the same question night after night. I kept hoping and asking if things were finally going to be different this time around.</a:t>
            </a:r>
            <a:endParaRPr lang="en-PK" sz="3200" dirty="0">
              <a:solidFill>
                <a:srgbClr val="0070C0"/>
              </a:solidFill>
            </a:endParaRPr>
          </a:p>
        </p:txBody>
      </p:sp>
    </p:spTree>
    <p:extLst>
      <p:ext uri="{BB962C8B-B14F-4D97-AF65-F5344CB8AC3E}">
        <p14:creationId xmlns:p14="http://schemas.microsoft.com/office/powerpoint/2010/main" val="32914344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34</TotalTime>
  <Words>912</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ANATOMY</dc:title>
  <dc:creator>Moorche</dc:creator>
  <cp:lastModifiedBy>noorehaiderjani</cp:lastModifiedBy>
  <cp:revision>77</cp:revision>
  <dcterms:created xsi:type="dcterms:W3CDTF">2025-11-09T06:51:00Z</dcterms:created>
  <dcterms:modified xsi:type="dcterms:W3CDTF">2025-12-16T05:11:28Z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26FC9E0A83EC40458A8F809BAEE867E6_12</vt:lpwstr>
  </property>
  <property fmtid="{D5CDD505-2E9C-101B-9397-08002B2CF9AE}" pid="3" name="KSOProductBuildVer">
    <vt:lpwstr>1033-12.2.0.23155</vt:lpwstr>
  </property>
</Properties>
</file>