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4" r:id="rId7"/>
    <p:sldId id="303" r:id="rId8"/>
    <p:sldId id="304" r:id="rId9"/>
    <p:sldId id="305" r:id="rId10"/>
    <p:sldId id="285" r:id="rId11"/>
    <p:sldId id="286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64967" y="3679284"/>
            <a:ext cx="7079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 Khalid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46536-E4D4-7F77-B019-4D6581F64033}"/>
              </a:ext>
            </a:extLst>
          </p:cNvPr>
          <p:cNvSpPr txBox="1"/>
          <p:nvPr/>
        </p:nvSpPr>
        <p:spPr>
          <a:xfrm>
            <a:off x="3038902" y="2053625"/>
            <a:ext cx="61141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 Poetic Devices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240;p23" descr="image.png">
            <a:extLst>
              <a:ext uri="{FF2B5EF4-FFF2-40B4-BE49-F238E27FC236}">
                <a16:creationId xmlns:a16="http://schemas.microsoft.com/office/drawing/2014/main" id="{BA529789-4AFF-15FC-41C0-671A34C4B9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5526" y="2481195"/>
            <a:ext cx="3890750" cy="357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40;p23" descr="image.png">
            <a:extLst>
              <a:ext uri="{FF2B5EF4-FFF2-40B4-BE49-F238E27FC236}">
                <a16:creationId xmlns:a16="http://schemas.microsoft.com/office/drawing/2014/main" id="{4DCF4378-ABE2-44EF-4810-F5F8AEC1C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5724" y="2481195"/>
            <a:ext cx="3890750" cy="3572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8;p23">
            <a:extLst>
              <a:ext uri="{FF2B5EF4-FFF2-40B4-BE49-F238E27FC236}">
                <a16:creationId xmlns:a16="http://schemas.microsoft.com/office/drawing/2014/main" id="{28A1CA7C-BD47-AB57-1366-ECABF5646FF9}"/>
              </a:ext>
            </a:extLst>
          </p:cNvPr>
          <p:cNvSpPr txBox="1"/>
          <p:nvPr/>
        </p:nvSpPr>
        <p:spPr>
          <a:xfrm>
            <a:off x="3822978" y="1404581"/>
            <a:ext cx="420464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Advanced Devices</a:t>
            </a:r>
            <a:endParaRPr dirty="0"/>
          </a:p>
        </p:txBody>
      </p:sp>
      <p:sp>
        <p:nvSpPr>
          <p:cNvPr id="6" name="Google Shape;242;p23">
            <a:extLst>
              <a:ext uri="{FF2B5EF4-FFF2-40B4-BE49-F238E27FC236}">
                <a16:creationId xmlns:a16="http://schemas.microsoft.com/office/drawing/2014/main" id="{2AB748C9-79DC-79AC-6B71-B741BFAB609E}"/>
              </a:ext>
            </a:extLst>
          </p:cNvPr>
          <p:cNvSpPr txBox="1"/>
          <p:nvPr/>
        </p:nvSpPr>
        <p:spPr>
          <a:xfrm>
            <a:off x="1853873" y="2860091"/>
            <a:ext cx="3519631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Oxymoron</a:t>
            </a:r>
            <a:endParaRPr dirty="0"/>
          </a:p>
        </p:txBody>
      </p:sp>
      <p:sp>
        <p:nvSpPr>
          <p:cNvPr id="7" name="Google Shape;243;p23">
            <a:extLst>
              <a:ext uri="{FF2B5EF4-FFF2-40B4-BE49-F238E27FC236}">
                <a16:creationId xmlns:a16="http://schemas.microsoft.com/office/drawing/2014/main" id="{972A0C58-34BE-095E-3479-70C6A8126108}"/>
              </a:ext>
            </a:extLst>
          </p:cNvPr>
          <p:cNvSpPr txBox="1"/>
          <p:nvPr/>
        </p:nvSpPr>
        <p:spPr>
          <a:xfrm>
            <a:off x="1853873" y="3280512"/>
            <a:ext cx="33520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A combination of two contradictory terms.</a:t>
            </a:r>
            <a:endParaRPr dirty="0"/>
          </a:p>
        </p:txBody>
      </p:sp>
      <p:sp>
        <p:nvSpPr>
          <p:cNvPr id="8" name="Google Shape;244;p23">
            <a:extLst>
              <a:ext uri="{FF2B5EF4-FFF2-40B4-BE49-F238E27FC236}">
                <a16:creationId xmlns:a16="http://schemas.microsoft.com/office/drawing/2014/main" id="{CBC02FA1-4C18-B422-4F31-8F197192A947}"/>
              </a:ext>
            </a:extLst>
          </p:cNvPr>
          <p:cNvSpPr txBox="1"/>
          <p:nvPr/>
        </p:nvSpPr>
        <p:spPr>
          <a:xfrm>
            <a:off x="7226843" y="2860090"/>
            <a:ext cx="3519631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Symbolism</a:t>
            </a:r>
            <a:endParaRPr dirty="0"/>
          </a:p>
        </p:txBody>
      </p:sp>
      <p:sp>
        <p:nvSpPr>
          <p:cNvPr id="9" name="Google Shape;245;p23">
            <a:extLst>
              <a:ext uri="{FF2B5EF4-FFF2-40B4-BE49-F238E27FC236}">
                <a16:creationId xmlns:a16="http://schemas.microsoft.com/office/drawing/2014/main" id="{23139B25-8CAF-2F9B-854A-A2FC0543B94F}"/>
              </a:ext>
            </a:extLst>
          </p:cNvPr>
          <p:cNvSpPr txBox="1"/>
          <p:nvPr/>
        </p:nvSpPr>
        <p:spPr>
          <a:xfrm>
            <a:off x="7226843" y="3184937"/>
            <a:ext cx="335201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Using an object or action to represent an abstract idea.</a:t>
            </a:r>
            <a:endParaRPr dirty="0"/>
          </a:p>
        </p:txBody>
      </p:sp>
      <p:sp>
        <p:nvSpPr>
          <p:cNvPr id="10" name="Google Shape;247;p23">
            <a:extLst>
              <a:ext uri="{FF2B5EF4-FFF2-40B4-BE49-F238E27FC236}">
                <a16:creationId xmlns:a16="http://schemas.microsoft.com/office/drawing/2014/main" id="{ACFC4CF2-DDA4-DAC0-478C-1305D138A6DE}"/>
              </a:ext>
            </a:extLst>
          </p:cNvPr>
          <p:cNvSpPr txBox="1"/>
          <p:nvPr/>
        </p:nvSpPr>
        <p:spPr>
          <a:xfrm>
            <a:off x="1853873" y="4172460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"Deafening silence"</a:t>
            </a:r>
            <a:endParaRPr dirty="0"/>
          </a:p>
        </p:txBody>
      </p:sp>
      <p:sp>
        <p:nvSpPr>
          <p:cNvPr id="11" name="Google Shape;249;p23">
            <a:extLst>
              <a:ext uri="{FF2B5EF4-FFF2-40B4-BE49-F238E27FC236}">
                <a16:creationId xmlns:a16="http://schemas.microsoft.com/office/drawing/2014/main" id="{28739058-BD1F-970E-ED87-479E99D8946C}"/>
              </a:ext>
            </a:extLst>
          </p:cNvPr>
          <p:cNvSpPr txBox="1"/>
          <p:nvPr/>
        </p:nvSpPr>
        <p:spPr>
          <a:xfrm>
            <a:off x="1853873" y="4477260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"Bittersweet"</a:t>
            </a:r>
            <a:endParaRPr dirty="0"/>
          </a:p>
        </p:txBody>
      </p:sp>
      <p:sp>
        <p:nvSpPr>
          <p:cNvPr id="12" name="Google Shape;251;p23">
            <a:extLst>
              <a:ext uri="{FF2B5EF4-FFF2-40B4-BE49-F238E27FC236}">
                <a16:creationId xmlns:a16="http://schemas.microsoft.com/office/drawing/2014/main" id="{CA1BF8EF-A5B4-AF53-E672-12EA13D69B35}"/>
              </a:ext>
            </a:extLst>
          </p:cNvPr>
          <p:cNvSpPr txBox="1"/>
          <p:nvPr/>
        </p:nvSpPr>
        <p:spPr>
          <a:xfrm>
            <a:off x="1853873" y="4782060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"Open secret"</a:t>
            </a:r>
            <a:endParaRPr dirty="0"/>
          </a:p>
        </p:txBody>
      </p:sp>
      <p:sp>
        <p:nvSpPr>
          <p:cNvPr id="13" name="Google Shape;253;p23">
            <a:extLst>
              <a:ext uri="{FF2B5EF4-FFF2-40B4-BE49-F238E27FC236}">
                <a16:creationId xmlns:a16="http://schemas.microsoft.com/office/drawing/2014/main" id="{C22600FE-F2E7-129B-30F3-CCD0F5724A3F}"/>
              </a:ext>
            </a:extLst>
          </p:cNvPr>
          <p:cNvSpPr txBox="1"/>
          <p:nvPr/>
        </p:nvSpPr>
        <p:spPr>
          <a:xfrm>
            <a:off x="7259750" y="4129961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Dove: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Peace</a:t>
            </a:r>
            <a:endParaRPr dirty="0"/>
          </a:p>
        </p:txBody>
      </p:sp>
      <p:sp>
        <p:nvSpPr>
          <p:cNvPr id="14" name="Google Shape;255;p23">
            <a:extLst>
              <a:ext uri="{FF2B5EF4-FFF2-40B4-BE49-F238E27FC236}">
                <a16:creationId xmlns:a16="http://schemas.microsoft.com/office/drawing/2014/main" id="{F75A542A-CC48-2785-7733-BF7E4BB68EAC}"/>
              </a:ext>
            </a:extLst>
          </p:cNvPr>
          <p:cNvSpPr txBox="1"/>
          <p:nvPr/>
        </p:nvSpPr>
        <p:spPr>
          <a:xfrm>
            <a:off x="7259750" y="4434761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Black: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Death or Evil</a:t>
            </a:r>
            <a:endParaRPr dirty="0"/>
          </a:p>
        </p:txBody>
      </p:sp>
      <p:sp>
        <p:nvSpPr>
          <p:cNvPr id="15" name="Google Shape;257;p23">
            <a:extLst>
              <a:ext uri="{FF2B5EF4-FFF2-40B4-BE49-F238E27FC236}">
                <a16:creationId xmlns:a16="http://schemas.microsoft.com/office/drawing/2014/main" id="{00F1672A-FF86-47F1-2309-BE0A86D8DD5C}"/>
              </a:ext>
            </a:extLst>
          </p:cNvPr>
          <p:cNvSpPr txBox="1"/>
          <p:nvPr/>
        </p:nvSpPr>
        <p:spPr>
          <a:xfrm>
            <a:off x="7259750" y="4739561"/>
            <a:ext cx="30783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Rose: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Love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50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Google Shape;265;p24">
            <a:extLst>
              <a:ext uri="{FF2B5EF4-FFF2-40B4-BE49-F238E27FC236}">
                <a16:creationId xmlns:a16="http://schemas.microsoft.com/office/drawing/2014/main" id="{73BFDB44-207E-533D-1975-68F5D3C23503}"/>
              </a:ext>
            </a:extLst>
          </p:cNvPr>
          <p:cNvSpPr txBox="1"/>
          <p:nvPr/>
        </p:nvSpPr>
        <p:spPr>
          <a:xfrm>
            <a:off x="3252860" y="3022735"/>
            <a:ext cx="665583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world is a stage"</a:t>
            </a:r>
            <a:r>
              <a:rPr lang="en-US" sz="165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is an example of a Metaphor.</a:t>
            </a:r>
            <a:endParaRPr/>
          </a:p>
        </p:txBody>
      </p:sp>
      <p:sp>
        <p:nvSpPr>
          <p:cNvPr id="3" name="Google Shape;266;p24">
            <a:extLst>
              <a:ext uri="{FF2B5EF4-FFF2-40B4-BE49-F238E27FC236}">
                <a16:creationId xmlns:a16="http://schemas.microsoft.com/office/drawing/2014/main" id="{30A137DC-4A60-10FA-EB10-8415BEE7112E}"/>
              </a:ext>
            </a:extLst>
          </p:cNvPr>
          <p:cNvSpPr txBox="1"/>
          <p:nvPr/>
        </p:nvSpPr>
        <p:spPr>
          <a:xfrm>
            <a:off x="3252860" y="3548396"/>
            <a:ext cx="665583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leaves danced in the wind"</a:t>
            </a:r>
            <a:r>
              <a:rPr lang="en-US" sz="165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demonstrates Personification.</a:t>
            </a:r>
            <a:endParaRPr/>
          </a:p>
        </p:txBody>
      </p:sp>
      <p:sp>
        <p:nvSpPr>
          <p:cNvPr id="5" name="Google Shape;267;p24">
            <a:extLst>
              <a:ext uri="{FF2B5EF4-FFF2-40B4-BE49-F238E27FC236}">
                <a16:creationId xmlns:a16="http://schemas.microsoft.com/office/drawing/2014/main" id="{7D53C36A-C290-3E03-DEA7-9A2DA1C31C84}"/>
              </a:ext>
            </a:extLst>
          </p:cNvPr>
          <p:cNvSpPr txBox="1"/>
          <p:nvPr/>
        </p:nvSpPr>
        <p:spPr>
          <a:xfrm>
            <a:off x="3252860" y="4074057"/>
            <a:ext cx="665583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"Sheep should sleep in a shed"</a:t>
            </a:r>
            <a:r>
              <a:rPr lang="en-US" sz="165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uses Alliteration.</a:t>
            </a:r>
            <a:endParaRPr/>
          </a:p>
        </p:txBody>
      </p:sp>
      <p:sp>
        <p:nvSpPr>
          <p:cNvPr id="6" name="Google Shape;268;p24">
            <a:extLst>
              <a:ext uri="{FF2B5EF4-FFF2-40B4-BE49-F238E27FC236}">
                <a16:creationId xmlns:a16="http://schemas.microsoft.com/office/drawing/2014/main" id="{1BECE1A0-270F-7DD2-C9D6-6C736B6DA78E}"/>
              </a:ext>
            </a:extLst>
          </p:cNvPr>
          <p:cNvSpPr txBox="1"/>
          <p:nvPr/>
        </p:nvSpPr>
        <p:spPr>
          <a:xfrm>
            <a:off x="3252860" y="4599717"/>
            <a:ext cx="6655838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silence was deafening"</a:t>
            </a:r>
            <a:r>
              <a:rPr lang="en-US" sz="165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is an Oxymoron.</a:t>
            </a:r>
            <a:endParaRPr/>
          </a:p>
        </p:txBody>
      </p:sp>
      <p:sp>
        <p:nvSpPr>
          <p:cNvPr id="7" name="Google Shape;269;p24">
            <a:extLst>
              <a:ext uri="{FF2B5EF4-FFF2-40B4-BE49-F238E27FC236}">
                <a16:creationId xmlns:a16="http://schemas.microsoft.com/office/drawing/2014/main" id="{3231DFC0-699D-FAAA-2701-B15857A9F2B0}"/>
              </a:ext>
            </a:extLst>
          </p:cNvPr>
          <p:cNvSpPr txBox="1"/>
          <p:nvPr/>
        </p:nvSpPr>
        <p:spPr>
          <a:xfrm>
            <a:off x="3857097" y="1295400"/>
            <a:ext cx="413640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Knowledge Check</a:t>
            </a:r>
            <a:endParaRPr dirty="0"/>
          </a:p>
        </p:txBody>
      </p:sp>
      <p:pic>
        <p:nvPicPr>
          <p:cNvPr id="9" name="Google Shape;271;p24" descr="image.png">
            <a:extLst>
              <a:ext uri="{FF2B5EF4-FFF2-40B4-BE49-F238E27FC236}">
                <a16:creationId xmlns:a16="http://schemas.microsoft.com/office/drawing/2014/main" id="{3076DF04-26B9-3F66-3B35-FF7B2B3D2F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485" y="3022735"/>
            <a:ext cx="108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24" descr="image.png">
            <a:extLst>
              <a:ext uri="{FF2B5EF4-FFF2-40B4-BE49-F238E27FC236}">
                <a16:creationId xmlns:a16="http://schemas.microsoft.com/office/drawing/2014/main" id="{1340EB94-AD65-04DE-18E3-A901520AB4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485" y="3548396"/>
            <a:ext cx="108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73;p24" descr="image.png">
            <a:extLst>
              <a:ext uri="{FF2B5EF4-FFF2-40B4-BE49-F238E27FC236}">
                <a16:creationId xmlns:a16="http://schemas.microsoft.com/office/drawing/2014/main" id="{3F7E8BFF-A8B4-8D51-21D1-7FFFB34E9E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485" y="4074057"/>
            <a:ext cx="1085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74;p24" descr="image.png">
            <a:extLst>
              <a:ext uri="{FF2B5EF4-FFF2-40B4-BE49-F238E27FC236}">
                <a16:creationId xmlns:a16="http://schemas.microsoft.com/office/drawing/2014/main" id="{A31687B6-0B66-C7BF-D18F-F5848B6BA2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485" y="4599717"/>
            <a:ext cx="108550" cy="21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83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Google Shape;93;p14">
            <a:extLst>
              <a:ext uri="{FF2B5EF4-FFF2-40B4-BE49-F238E27FC236}">
                <a16:creationId xmlns:a16="http://schemas.microsoft.com/office/drawing/2014/main" id="{C23A9A97-5297-5505-8E4E-AEAC2BA926C3}"/>
              </a:ext>
            </a:extLst>
          </p:cNvPr>
          <p:cNvSpPr txBox="1"/>
          <p:nvPr/>
        </p:nvSpPr>
        <p:spPr>
          <a:xfrm>
            <a:off x="3059944" y="1457218"/>
            <a:ext cx="5730716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Our Goal</a:t>
            </a:r>
            <a:endParaRPr dirty="0"/>
          </a:p>
        </p:txBody>
      </p:sp>
      <p:sp>
        <p:nvSpPr>
          <p:cNvPr id="5" name="Google Shape;95;p14">
            <a:extLst>
              <a:ext uri="{FF2B5EF4-FFF2-40B4-BE49-F238E27FC236}">
                <a16:creationId xmlns:a16="http://schemas.microsoft.com/office/drawing/2014/main" id="{2A9D8BD4-6E5B-0EF1-5A38-4E30DF402AB8}"/>
              </a:ext>
            </a:extLst>
          </p:cNvPr>
          <p:cNvSpPr txBox="1"/>
          <p:nvPr/>
        </p:nvSpPr>
        <p:spPr>
          <a:xfrm>
            <a:off x="3367087" y="3002310"/>
            <a:ext cx="5457825" cy="85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To analyze how poets use language to create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rhythm, sound, and deeper meaning.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64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Google Shape;109;p15">
            <a:extLst>
              <a:ext uri="{FF2B5EF4-FFF2-40B4-BE49-F238E27FC236}">
                <a16:creationId xmlns:a16="http://schemas.microsoft.com/office/drawing/2014/main" id="{5570B265-86FE-8042-8975-B0FC4B0D83AF}"/>
              </a:ext>
            </a:extLst>
          </p:cNvPr>
          <p:cNvSpPr txBox="1"/>
          <p:nvPr/>
        </p:nvSpPr>
        <p:spPr>
          <a:xfrm>
            <a:off x="5110802" y="1090121"/>
            <a:ext cx="19703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1. Simile</a:t>
            </a:r>
            <a:endParaRPr dirty="0"/>
          </a:p>
        </p:txBody>
      </p:sp>
      <p:sp>
        <p:nvSpPr>
          <p:cNvPr id="3" name="Google Shape;103;p15">
            <a:extLst>
              <a:ext uri="{FF2B5EF4-FFF2-40B4-BE49-F238E27FC236}">
                <a16:creationId xmlns:a16="http://schemas.microsoft.com/office/drawing/2014/main" id="{8AA96643-5B7E-08A8-6ADE-6B654B7CA819}"/>
              </a:ext>
            </a:extLst>
          </p:cNvPr>
          <p:cNvSpPr txBox="1"/>
          <p:nvPr/>
        </p:nvSpPr>
        <p:spPr>
          <a:xfrm>
            <a:off x="3496866" y="1695450"/>
            <a:ext cx="5750718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Comparison with "Like" or "As"</a:t>
            </a:r>
            <a:endParaRPr dirty="0"/>
          </a:p>
        </p:txBody>
      </p:sp>
      <p:sp>
        <p:nvSpPr>
          <p:cNvPr id="5" name="Google Shape;104;p15">
            <a:extLst>
              <a:ext uri="{FF2B5EF4-FFF2-40B4-BE49-F238E27FC236}">
                <a16:creationId xmlns:a16="http://schemas.microsoft.com/office/drawing/2014/main" id="{DA243E6F-2055-1DDC-CCD6-085F0C7F5C58}"/>
              </a:ext>
            </a:extLst>
          </p:cNvPr>
          <p:cNvSpPr txBox="1"/>
          <p:nvPr/>
        </p:nvSpPr>
        <p:spPr>
          <a:xfrm>
            <a:off x="1293409" y="2747394"/>
            <a:ext cx="5476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Definition: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A direct comparison between two unlike things using the connecting words "like" or "as".</a:t>
            </a:r>
            <a:endParaRPr dirty="0"/>
          </a:p>
        </p:txBody>
      </p:sp>
      <p:sp>
        <p:nvSpPr>
          <p:cNvPr id="6" name="Google Shape;105;p15">
            <a:extLst>
              <a:ext uri="{FF2B5EF4-FFF2-40B4-BE49-F238E27FC236}">
                <a16:creationId xmlns:a16="http://schemas.microsoft.com/office/drawing/2014/main" id="{75188F09-95A2-D0D1-BF4A-89EE15A8806D}"/>
              </a:ext>
            </a:extLst>
          </p:cNvPr>
          <p:cNvSpPr txBox="1"/>
          <p:nvPr/>
        </p:nvSpPr>
        <p:spPr>
          <a:xfrm>
            <a:off x="1293408" y="3809751"/>
            <a:ext cx="5476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Function: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Creates an explicit link to help the reader visualize the subject.</a:t>
            </a:r>
            <a:endParaRPr dirty="0"/>
          </a:p>
        </p:txBody>
      </p:sp>
      <p:pic>
        <p:nvPicPr>
          <p:cNvPr id="7" name="Google Shape;106;p15" descr="image.png">
            <a:extLst>
              <a:ext uri="{FF2B5EF4-FFF2-40B4-BE49-F238E27FC236}">
                <a16:creationId xmlns:a16="http://schemas.microsoft.com/office/drawing/2014/main" id="{884684A6-1D65-8400-75AF-6A28E08C49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1198" y="3083115"/>
            <a:ext cx="3809005" cy="27176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7;p15">
            <a:extLst>
              <a:ext uri="{FF2B5EF4-FFF2-40B4-BE49-F238E27FC236}">
                <a16:creationId xmlns:a16="http://schemas.microsoft.com/office/drawing/2014/main" id="{971DC05F-67EE-9A20-1743-0690051B3F88}"/>
              </a:ext>
            </a:extLst>
          </p:cNvPr>
          <p:cNvSpPr txBox="1"/>
          <p:nvPr/>
        </p:nvSpPr>
        <p:spPr>
          <a:xfrm>
            <a:off x="1293408" y="4719708"/>
            <a:ext cx="51530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"He is as brave as a lion."</a:t>
            </a:r>
            <a:endParaRPr dirty="0"/>
          </a:p>
        </p:txBody>
      </p:sp>
      <p:sp>
        <p:nvSpPr>
          <p:cNvPr id="9" name="Google Shape;108;p15">
            <a:extLst>
              <a:ext uri="{FF2B5EF4-FFF2-40B4-BE49-F238E27FC236}">
                <a16:creationId xmlns:a16="http://schemas.microsoft.com/office/drawing/2014/main" id="{73FFF41D-348B-403D-1681-5709DAA6FA22}"/>
              </a:ext>
            </a:extLst>
          </p:cNvPr>
          <p:cNvSpPr txBox="1"/>
          <p:nvPr/>
        </p:nvSpPr>
        <p:spPr>
          <a:xfrm>
            <a:off x="1293408" y="5119758"/>
            <a:ext cx="51530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"Her smile is like the sun."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13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117;p16" descr="image.png">
            <a:extLst>
              <a:ext uri="{FF2B5EF4-FFF2-40B4-BE49-F238E27FC236}">
                <a16:creationId xmlns:a16="http://schemas.microsoft.com/office/drawing/2014/main" id="{99DFF1A5-D49E-34E9-F2AB-3D7B3F699E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685" y="2496145"/>
            <a:ext cx="37338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8;p16">
            <a:extLst>
              <a:ext uri="{FF2B5EF4-FFF2-40B4-BE49-F238E27FC236}">
                <a16:creationId xmlns:a16="http://schemas.microsoft.com/office/drawing/2014/main" id="{EEACAA33-C76B-5CCD-D325-C75DE170FE57}"/>
              </a:ext>
            </a:extLst>
          </p:cNvPr>
          <p:cNvSpPr txBox="1"/>
          <p:nvPr/>
        </p:nvSpPr>
        <p:spPr>
          <a:xfrm>
            <a:off x="4457882" y="1883472"/>
            <a:ext cx="29348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Direct Identification</a:t>
            </a:r>
            <a:endParaRPr dirty="0"/>
          </a:p>
        </p:txBody>
      </p:sp>
      <p:sp>
        <p:nvSpPr>
          <p:cNvPr id="5" name="Google Shape;119;p16">
            <a:extLst>
              <a:ext uri="{FF2B5EF4-FFF2-40B4-BE49-F238E27FC236}">
                <a16:creationId xmlns:a16="http://schemas.microsoft.com/office/drawing/2014/main" id="{72BBF5E8-2DB1-1C7E-C020-347A78CB32F7}"/>
              </a:ext>
            </a:extLst>
          </p:cNvPr>
          <p:cNvSpPr txBox="1"/>
          <p:nvPr/>
        </p:nvSpPr>
        <p:spPr>
          <a:xfrm>
            <a:off x="4762500" y="3020865"/>
            <a:ext cx="7048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Definition: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A direct comparison stating that one thing </a:t>
            </a:r>
            <a:r>
              <a:rPr lang="en-US" sz="15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is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another, without using "like" or "as".</a:t>
            </a:r>
            <a:endParaRPr dirty="0"/>
          </a:p>
        </p:txBody>
      </p:sp>
      <p:sp>
        <p:nvSpPr>
          <p:cNvPr id="6" name="Google Shape;120;p16">
            <a:extLst>
              <a:ext uri="{FF2B5EF4-FFF2-40B4-BE49-F238E27FC236}">
                <a16:creationId xmlns:a16="http://schemas.microsoft.com/office/drawing/2014/main" id="{3EAF9F54-78B4-FE6D-8F47-1D3995068714}"/>
              </a:ext>
            </a:extLst>
          </p:cNvPr>
          <p:cNvSpPr txBox="1"/>
          <p:nvPr/>
        </p:nvSpPr>
        <p:spPr>
          <a:xfrm>
            <a:off x="4762500" y="4058245"/>
            <a:ext cx="7048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Function: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Creates a stronger, more abstract identity between two distinct things.</a:t>
            </a:r>
            <a:endParaRPr dirty="0"/>
          </a:p>
        </p:txBody>
      </p:sp>
      <p:sp>
        <p:nvSpPr>
          <p:cNvPr id="7" name="Google Shape;121;p16">
            <a:extLst>
              <a:ext uri="{FF2B5EF4-FFF2-40B4-BE49-F238E27FC236}">
                <a16:creationId xmlns:a16="http://schemas.microsoft.com/office/drawing/2014/main" id="{EFC4D071-89C0-4A9C-F59A-9F64DD5BA008}"/>
              </a:ext>
            </a:extLst>
          </p:cNvPr>
          <p:cNvSpPr txBox="1"/>
          <p:nvPr/>
        </p:nvSpPr>
        <p:spPr>
          <a:xfrm>
            <a:off x="4457882" y="4638425"/>
            <a:ext cx="7048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Time is a thief.</a:t>
            </a:r>
            <a:endParaRPr dirty="0"/>
          </a:p>
        </p:txBody>
      </p:sp>
      <p:sp>
        <p:nvSpPr>
          <p:cNvPr id="8" name="Google Shape;122;p16">
            <a:extLst>
              <a:ext uri="{FF2B5EF4-FFF2-40B4-BE49-F238E27FC236}">
                <a16:creationId xmlns:a16="http://schemas.microsoft.com/office/drawing/2014/main" id="{5612D769-BBA4-2788-1098-E0335A25F08B}"/>
              </a:ext>
            </a:extLst>
          </p:cNvPr>
          <p:cNvSpPr txBox="1"/>
          <p:nvPr/>
        </p:nvSpPr>
        <p:spPr>
          <a:xfrm>
            <a:off x="4457882" y="5109449"/>
            <a:ext cx="7048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The classroom was a zoo.</a:t>
            </a:r>
            <a:endParaRPr/>
          </a:p>
        </p:txBody>
      </p:sp>
      <p:sp>
        <p:nvSpPr>
          <p:cNvPr id="9" name="Google Shape;125;p16">
            <a:extLst>
              <a:ext uri="{FF2B5EF4-FFF2-40B4-BE49-F238E27FC236}">
                <a16:creationId xmlns:a16="http://schemas.microsoft.com/office/drawing/2014/main" id="{55A61227-8A46-BA6C-B8E3-E9EE6BBEEF7B}"/>
              </a:ext>
            </a:extLst>
          </p:cNvPr>
          <p:cNvSpPr txBox="1"/>
          <p:nvPr/>
        </p:nvSpPr>
        <p:spPr>
          <a:xfrm>
            <a:off x="4539485" y="1086133"/>
            <a:ext cx="277163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2. Metaphor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231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2" name="Google Shape;133;p17">
            <a:extLst>
              <a:ext uri="{FF2B5EF4-FFF2-40B4-BE49-F238E27FC236}">
                <a16:creationId xmlns:a16="http://schemas.microsoft.com/office/drawing/2014/main" id="{50A6F407-45ED-438F-9C42-57A9DAF1B1B5}"/>
              </a:ext>
            </a:extLst>
          </p:cNvPr>
          <p:cNvSpPr txBox="1"/>
          <p:nvPr/>
        </p:nvSpPr>
        <p:spPr>
          <a:xfrm>
            <a:off x="4139486" y="1630918"/>
            <a:ext cx="357163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Bringing Objects to Life</a:t>
            </a:r>
            <a:endParaRPr dirty="0"/>
          </a:p>
        </p:txBody>
      </p:sp>
      <p:sp>
        <p:nvSpPr>
          <p:cNvPr id="3" name="Google Shape;134;p17">
            <a:extLst>
              <a:ext uri="{FF2B5EF4-FFF2-40B4-BE49-F238E27FC236}">
                <a16:creationId xmlns:a16="http://schemas.microsoft.com/office/drawing/2014/main" id="{E980F43D-601E-751C-9152-B120328DB442}"/>
              </a:ext>
            </a:extLst>
          </p:cNvPr>
          <p:cNvSpPr txBox="1"/>
          <p:nvPr/>
        </p:nvSpPr>
        <p:spPr>
          <a:xfrm>
            <a:off x="1214194" y="2962748"/>
            <a:ext cx="5476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Definition: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Giving human qualities, emotions, or actions to non-human objects, animals, or abstract ideas.</a:t>
            </a:r>
            <a:endParaRPr dirty="0"/>
          </a:p>
        </p:txBody>
      </p:sp>
      <p:sp>
        <p:nvSpPr>
          <p:cNvPr id="5" name="Google Shape;135;p17">
            <a:extLst>
              <a:ext uri="{FF2B5EF4-FFF2-40B4-BE49-F238E27FC236}">
                <a16:creationId xmlns:a16="http://schemas.microsoft.com/office/drawing/2014/main" id="{DED42665-1137-05D3-FA1C-DC11DBBCF555}"/>
              </a:ext>
            </a:extLst>
          </p:cNvPr>
          <p:cNvSpPr txBox="1"/>
          <p:nvPr/>
        </p:nvSpPr>
        <p:spPr>
          <a:xfrm>
            <a:off x="1214193" y="3929299"/>
            <a:ext cx="5476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Function: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Makes inanimate objects feel alive and relatable.</a:t>
            </a:r>
            <a:endParaRPr dirty="0"/>
          </a:p>
        </p:txBody>
      </p:sp>
      <p:pic>
        <p:nvPicPr>
          <p:cNvPr id="6" name="Google Shape;136;p17" descr="image.png">
            <a:extLst>
              <a:ext uri="{FF2B5EF4-FFF2-40B4-BE49-F238E27FC236}">
                <a16:creationId xmlns:a16="http://schemas.microsoft.com/office/drawing/2014/main" id="{4F838B57-621F-95EA-4158-B862788FB2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5432" y="2603311"/>
            <a:ext cx="4327620" cy="31816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7;p17">
            <a:extLst>
              <a:ext uri="{FF2B5EF4-FFF2-40B4-BE49-F238E27FC236}">
                <a16:creationId xmlns:a16="http://schemas.microsoft.com/office/drawing/2014/main" id="{F5CF9BBF-D495-CAAF-790B-CE5769B601CD}"/>
              </a:ext>
            </a:extLst>
          </p:cNvPr>
          <p:cNvSpPr txBox="1"/>
          <p:nvPr/>
        </p:nvSpPr>
        <p:spPr>
          <a:xfrm>
            <a:off x="1214192" y="4660224"/>
            <a:ext cx="5476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wind </a:t>
            </a: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howled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in the night."</a:t>
            </a:r>
            <a:endParaRPr dirty="0"/>
          </a:p>
        </p:txBody>
      </p:sp>
      <p:sp>
        <p:nvSpPr>
          <p:cNvPr id="8" name="Google Shape;138;p17">
            <a:extLst>
              <a:ext uri="{FF2B5EF4-FFF2-40B4-BE49-F238E27FC236}">
                <a16:creationId xmlns:a16="http://schemas.microsoft.com/office/drawing/2014/main" id="{1B6084BC-BC7E-B10F-F9A8-74F42BAA0552}"/>
              </a:ext>
            </a:extLst>
          </p:cNvPr>
          <p:cNvSpPr txBox="1"/>
          <p:nvPr/>
        </p:nvSpPr>
        <p:spPr>
          <a:xfrm>
            <a:off x="1214192" y="5169575"/>
            <a:ext cx="5476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90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"The flowers </a:t>
            </a: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danced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in the breeze."</a:t>
            </a:r>
            <a:endParaRPr dirty="0"/>
          </a:p>
        </p:txBody>
      </p:sp>
      <p:sp>
        <p:nvSpPr>
          <p:cNvPr id="9" name="Google Shape;141;p17">
            <a:extLst>
              <a:ext uri="{FF2B5EF4-FFF2-40B4-BE49-F238E27FC236}">
                <a16:creationId xmlns:a16="http://schemas.microsoft.com/office/drawing/2014/main" id="{7C09C16D-D24C-4D35-212E-E31294EF8608}"/>
              </a:ext>
            </a:extLst>
          </p:cNvPr>
          <p:cNvSpPr txBox="1"/>
          <p:nvPr/>
        </p:nvSpPr>
        <p:spPr>
          <a:xfrm>
            <a:off x="3952632" y="1019175"/>
            <a:ext cx="394534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3. Personification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424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148;p18" descr="image.png">
            <a:extLst>
              <a:ext uri="{FF2B5EF4-FFF2-40B4-BE49-F238E27FC236}">
                <a16:creationId xmlns:a16="http://schemas.microsoft.com/office/drawing/2014/main" id="{40AE6AC2-8DF7-D26F-D092-2B4A2A07AD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667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1;p18">
            <a:extLst>
              <a:ext uri="{FF2B5EF4-FFF2-40B4-BE49-F238E27FC236}">
                <a16:creationId xmlns:a16="http://schemas.microsoft.com/office/drawing/2014/main" id="{B4B5E2A5-A5E7-6BE7-899B-9C268F90106D}"/>
              </a:ext>
            </a:extLst>
          </p:cNvPr>
          <p:cNvSpPr txBox="1"/>
          <p:nvPr/>
        </p:nvSpPr>
        <p:spPr>
          <a:xfrm>
            <a:off x="381000" y="1715954"/>
            <a:ext cx="1143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Descriptive language that appeals to the five senses.</a:t>
            </a:r>
            <a:endParaRPr dirty="0"/>
          </a:p>
        </p:txBody>
      </p:sp>
      <p:sp>
        <p:nvSpPr>
          <p:cNvPr id="7" name="Google Shape;164;p18">
            <a:extLst>
              <a:ext uri="{FF2B5EF4-FFF2-40B4-BE49-F238E27FC236}">
                <a16:creationId xmlns:a16="http://schemas.microsoft.com/office/drawing/2014/main" id="{7F86753B-2258-D6AC-928D-422586B17C60}"/>
              </a:ext>
            </a:extLst>
          </p:cNvPr>
          <p:cNvSpPr txBox="1"/>
          <p:nvPr/>
        </p:nvSpPr>
        <p:spPr>
          <a:xfrm>
            <a:off x="4682787" y="982132"/>
            <a:ext cx="248503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4. Imagery</a:t>
            </a:r>
            <a:endParaRPr dirty="0"/>
          </a:p>
        </p:txBody>
      </p:sp>
      <p:pic>
        <p:nvPicPr>
          <p:cNvPr id="8" name="Google Shape;148;p18" descr="image.png">
            <a:extLst>
              <a:ext uri="{FF2B5EF4-FFF2-40B4-BE49-F238E27FC236}">
                <a16:creationId xmlns:a16="http://schemas.microsoft.com/office/drawing/2014/main" id="{671B5A49-F1C7-4BA5-809D-2C440650D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620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8;p18" descr="image.png">
            <a:extLst>
              <a:ext uri="{FF2B5EF4-FFF2-40B4-BE49-F238E27FC236}">
                <a16:creationId xmlns:a16="http://schemas.microsoft.com/office/drawing/2014/main" id="{81F64DE3-C90D-2BD3-CB28-D285319A39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8573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3;p18">
            <a:extLst>
              <a:ext uri="{FF2B5EF4-FFF2-40B4-BE49-F238E27FC236}">
                <a16:creationId xmlns:a16="http://schemas.microsoft.com/office/drawing/2014/main" id="{4805E8C8-B038-7CE2-980F-B1D52305A2DD}"/>
              </a:ext>
            </a:extLst>
          </p:cNvPr>
          <p:cNvSpPr txBox="1"/>
          <p:nvPr/>
        </p:nvSpPr>
        <p:spPr>
          <a:xfrm>
            <a:off x="2190749" y="4249033"/>
            <a:ext cx="710088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Visual</a:t>
            </a:r>
            <a:endParaRPr dirty="0"/>
          </a:p>
        </p:txBody>
      </p:sp>
      <p:sp>
        <p:nvSpPr>
          <p:cNvPr id="11" name="Google Shape;154;p18">
            <a:extLst>
              <a:ext uri="{FF2B5EF4-FFF2-40B4-BE49-F238E27FC236}">
                <a16:creationId xmlns:a16="http://schemas.microsoft.com/office/drawing/2014/main" id="{65F4D864-4473-4ECA-4319-08FC51B744E6}"/>
              </a:ext>
            </a:extLst>
          </p:cNvPr>
          <p:cNvSpPr txBox="1"/>
          <p:nvPr/>
        </p:nvSpPr>
        <p:spPr>
          <a:xfrm>
            <a:off x="1135096" y="5010670"/>
            <a:ext cx="28853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golden sunset glowed."</a:t>
            </a:r>
            <a:endParaRPr dirty="0"/>
          </a:p>
        </p:txBody>
      </p:sp>
      <p:sp>
        <p:nvSpPr>
          <p:cNvPr id="12" name="Google Shape;156;p18">
            <a:extLst>
              <a:ext uri="{FF2B5EF4-FFF2-40B4-BE49-F238E27FC236}">
                <a16:creationId xmlns:a16="http://schemas.microsoft.com/office/drawing/2014/main" id="{307DB699-A8C2-9049-FE13-675F6AD9A95F}"/>
              </a:ext>
            </a:extLst>
          </p:cNvPr>
          <p:cNvSpPr txBox="1"/>
          <p:nvPr/>
        </p:nvSpPr>
        <p:spPr>
          <a:xfrm>
            <a:off x="5430240" y="4235013"/>
            <a:ext cx="990123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Auditory</a:t>
            </a:r>
            <a:endParaRPr dirty="0"/>
          </a:p>
        </p:txBody>
      </p:sp>
      <p:sp>
        <p:nvSpPr>
          <p:cNvPr id="13" name="Google Shape;157;p18">
            <a:extLst>
              <a:ext uri="{FF2B5EF4-FFF2-40B4-BE49-F238E27FC236}">
                <a16:creationId xmlns:a16="http://schemas.microsoft.com/office/drawing/2014/main" id="{B6965937-4EA9-BCDF-490A-3E16FD29ACEC}"/>
              </a:ext>
            </a:extLst>
          </p:cNvPr>
          <p:cNvSpPr txBox="1"/>
          <p:nvPr/>
        </p:nvSpPr>
        <p:spPr>
          <a:xfrm>
            <a:off x="4832181" y="5010670"/>
            <a:ext cx="2527638" cy="36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buzzing bee flew by."</a:t>
            </a:r>
            <a:endParaRPr dirty="0"/>
          </a:p>
        </p:txBody>
      </p:sp>
      <p:sp>
        <p:nvSpPr>
          <p:cNvPr id="14" name="Google Shape;159;p18">
            <a:extLst>
              <a:ext uri="{FF2B5EF4-FFF2-40B4-BE49-F238E27FC236}">
                <a16:creationId xmlns:a16="http://schemas.microsoft.com/office/drawing/2014/main" id="{6B6E386D-5802-8A8A-7811-07511A0D7989}"/>
              </a:ext>
            </a:extLst>
          </p:cNvPr>
          <p:cNvSpPr txBox="1"/>
          <p:nvPr/>
        </p:nvSpPr>
        <p:spPr>
          <a:xfrm>
            <a:off x="8981887" y="4208679"/>
            <a:ext cx="1050131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Olfactory</a:t>
            </a:r>
            <a:endParaRPr dirty="0"/>
          </a:p>
        </p:txBody>
      </p:sp>
      <p:sp>
        <p:nvSpPr>
          <p:cNvPr id="15" name="Google Shape;160;p18">
            <a:extLst>
              <a:ext uri="{FF2B5EF4-FFF2-40B4-BE49-F238E27FC236}">
                <a16:creationId xmlns:a16="http://schemas.microsoft.com/office/drawing/2014/main" id="{700B5F0D-52B1-5C05-AC04-4D1135B73186}"/>
              </a:ext>
            </a:extLst>
          </p:cNvPr>
          <p:cNvSpPr txBox="1"/>
          <p:nvPr/>
        </p:nvSpPr>
        <p:spPr>
          <a:xfrm>
            <a:off x="8683040" y="5010670"/>
            <a:ext cx="21050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"The scent of fresh rain."</a:t>
            </a:r>
            <a:endParaRPr dirty="0"/>
          </a:p>
        </p:txBody>
      </p:sp>
      <p:pic>
        <p:nvPicPr>
          <p:cNvPr id="16" name="Google Shape;161;p18" descr="image.png">
            <a:extLst>
              <a:ext uri="{FF2B5EF4-FFF2-40B4-BE49-F238E27FC236}">
                <a16:creationId xmlns:a16="http://schemas.microsoft.com/office/drawing/2014/main" id="{35F740F6-D7B4-FE84-85DD-238BCDEB82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8618" y="3329812"/>
            <a:ext cx="5143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2;p18" descr="image.png">
            <a:extLst>
              <a:ext uri="{FF2B5EF4-FFF2-40B4-BE49-F238E27FC236}">
                <a16:creationId xmlns:a16="http://schemas.microsoft.com/office/drawing/2014/main" id="{A5C9E699-0B67-D57E-D744-79C6E6CC4B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3715" y="330238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63;p18" descr="image.png">
            <a:extLst>
              <a:ext uri="{FF2B5EF4-FFF2-40B4-BE49-F238E27FC236}">
                <a16:creationId xmlns:a16="http://schemas.microsoft.com/office/drawing/2014/main" id="{3E38D3D1-77E0-3B60-0F32-A290803224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78353" y="3276054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29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148;p18" descr="image.png">
            <a:extLst>
              <a:ext uri="{FF2B5EF4-FFF2-40B4-BE49-F238E27FC236}">
                <a16:creationId xmlns:a16="http://schemas.microsoft.com/office/drawing/2014/main" id="{40AE6AC2-8DF7-D26F-D092-2B4A2A07AD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667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18">
            <a:extLst>
              <a:ext uri="{FF2B5EF4-FFF2-40B4-BE49-F238E27FC236}">
                <a16:creationId xmlns:a16="http://schemas.microsoft.com/office/drawing/2014/main" id="{7F86753B-2258-D6AC-928D-422586B17C60}"/>
              </a:ext>
            </a:extLst>
          </p:cNvPr>
          <p:cNvSpPr txBox="1"/>
          <p:nvPr/>
        </p:nvSpPr>
        <p:spPr>
          <a:xfrm>
            <a:off x="4343065" y="1377992"/>
            <a:ext cx="350587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Sound Patterns</a:t>
            </a:r>
            <a:endParaRPr lang="en-US" sz="2800" dirty="0"/>
          </a:p>
        </p:txBody>
      </p:sp>
      <p:pic>
        <p:nvPicPr>
          <p:cNvPr id="8" name="Google Shape;148;p18" descr="image.png">
            <a:extLst>
              <a:ext uri="{FF2B5EF4-FFF2-40B4-BE49-F238E27FC236}">
                <a16:creationId xmlns:a16="http://schemas.microsoft.com/office/drawing/2014/main" id="{671B5A49-F1C7-4BA5-809D-2C440650D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7620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8;p18" descr="image.png">
            <a:extLst>
              <a:ext uri="{FF2B5EF4-FFF2-40B4-BE49-F238E27FC236}">
                <a16:creationId xmlns:a16="http://schemas.microsoft.com/office/drawing/2014/main" id="{81F64DE3-C90D-2BD3-CB28-D285319A39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8573" y="2629529"/>
            <a:ext cx="309676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3;p20">
            <a:extLst>
              <a:ext uri="{FF2B5EF4-FFF2-40B4-BE49-F238E27FC236}">
                <a16:creationId xmlns:a16="http://schemas.microsoft.com/office/drawing/2014/main" id="{8A449ECA-3137-4AF9-D63D-99D54AB5FCF6}"/>
              </a:ext>
            </a:extLst>
          </p:cNvPr>
          <p:cNvSpPr txBox="1"/>
          <p:nvPr/>
        </p:nvSpPr>
        <p:spPr>
          <a:xfrm>
            <a:off x="1871008" y="3572719"/>
            <a:ext cx="1260157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Alliteration</a:t>
            </a:r>
            <a:endParaRPr dirty="0"/>
          </a:p>
        </p:txBody>
      </p:sp>
      <p:sp>
        <p:nvSpPr>
          <p:cNvPr id="5" name="Google Shape;184;p20">
            <a:extLst>
              <a:ext uri="{FF2B5EF4-FFF2-40B4-BE49-F238E27FC236}">
                <a16:creationId xmlns:a16="http://schemas.microsoft.com/office/drawing/2014/main" id="{FEA366C9-B317-29C6-9EBC-D47E68DEC3F8}"/>
              </a:ext>
            </a:extLst>
          </p:cNvPr>
          <p:cNvSpPr txBox="1"/>
          <p:nvPr/>
        </p:nvSpPr>
        <p:spPr>
          <a:xfrm>
            <a:off x="1122237" y="4166195"/>
            <a:ext cx="3028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Repetition of </a:t>
            </a: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initial consonant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sounds.</a:t>
            </a:r>
            <a:endParaRPr dirty="0"/>
          </a:p>
        </p:txBody>
      </p:sp>
      <p:sp>
        <p:nvSpPr>
          <p:cNvPr id="19" name="Google Shape;185;p20">
            <a:extLst>
              <a:ext uri="{FF2B5EF4-FFF2-40B4-BE49-F238E27FC236}">
                <a16:creationId xmlns:a16="http://schemas.microsoft.com/office/drawing/2014/main" id="{9CEBA195-D81A-3585-88BE-33536E65412F}"/>
              </a:ext>
            </a:extLst>
          </p:cNvPr>
          <p:cNvSpPr txBox="1"/>
          <p:nvPr/>
        </p:nvSpPr>
        <p:spPr>
          <a:xfrm>
            <a:off x="1589040" y="5198619"/>
            <a:ext cx="1932083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"Peter Piper picked..."</a:t>
            </a:r>
            <a:endParaRPr dirty="0"/>
          </a:p>
        </p:txBody>
      </p:sp>
      <p:sp>
        <p:nvSpPr>
          <p:cNvPr id="20" name="Google Shape;187;p20">
            <a:extLst>
              <a:ext uri="{FF2B5EF4-FFF2-40B4-BE49-F238E27FC236}">
                <a16:creationId xmlns:a16="http://schemas.microsoft.com/office/drawing/2014/main" id="{8EDA9CE4-B174-2912-C9D3-E880A07DD607}"/>
              </a:ext>
            </a:extLst>
          </p:cNvPr>
          <p:cNvSpPr txBox="1"/>
          <p:nvPr/>
        </p:nvSpPr>
        <p:spPr>
          <a:xfrm>
            <a:off x="5290223" y="3634518"/>
            <a:ext cx="1270158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Assonance</a:t>
            </a:r>
            <a:endParaRPr dirty="0"/>
          </a:p>
        </p:txBody>
      </p:sp>
      <p:sp>
        <p:nvSpPr>
          <p:cNvPr id="21" name="Google Shape;188;p20">
            <a:extLst>
              <a:ext uri="{FF2B5EF4-FFF2-40B4-BE49-F238E27FC236}">
                <a16:creationId xmlns:a16="http://schemas.microsoft.com/office/drawing/2014/main" id="{7C97C875-7A08-7F34-A685-E3DBE893E512}"/>
              </a:ext>
            </a:extLst>
          </p:cNvPr>
          <p:cNvSpPr txBox="1"/>
          <p:nvPr/>
        </p:nvSpPr>
        <p:spPr>
          <a:xfrm>
            <a:off x="4547620" y="4207222"/>
            <a:ext cx="3028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Repetition of </a:t>
            </a: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vowel sounds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within words.</a:t>
            </a:r>
            <a:endParaRPr dirty="0"/>
          </a:p>
        </p:txBody>
      </p:sp>
      <p:sp>
        <p:nvSpPr>
          <p:cNvPr id="22" name="Google Shape;189;p20">
            <a:extLst>
              <a:ext uri="{FF2B5EF4-FFF2-40B4-BE49-F238E27FC236}">
                <a16:creationId xmlns:a16="http://schemas.microsoft.com/office/drawing/2014/main" id="{601AE09F-DC6B-785B-3C2C-5DED2FA74124}"/>
              </a:ext>
            </a:extLst>
          </p:cNvPr>
          <p:cNvSpPr txBox="1"/>
          <p:nvPr/>
        </p:nvSpPr>
        <p:spPr>
          <a:xfrm>
            <a:off x="5092312" y="5198619"/>
            <a:ext cx="1675200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"Try to light the fire."</a:t>
            </a:r>
            <a:endParaRPr dirty="0"/>
          </a:p>
        </p:txBody>
      </p:sp>
      <p:sp>
        <p:nvSpPr>
          <p:cNvPr id="23" name="Google Shape;191;p20">
            <a:extLst>
              <a:ext uri="{FF2B5EF4-FFF2-40B4-BE49-F238E27FC236}">
                <a16:creationId xmlns:a16="http://schemas.microsoft.com/office/drawing/2014/main" id="{BCBF5F17-DA22-C019-9750-0FEB29283968}"/>
              </a:ext>
            </a:extLst>
          </p:cNvPr>
          <p:cNvSpPr txBox="1"/>
          <p:nvPr/>
        </p:nvSpPr>
        <p:spPr>
          <a:xfrm>
            <a:off x="8913673" y="3634518"/>
            <a:ext cx="144018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Consonance</a:t>
            </a:r>
            <a:endParaRPr dirty="0"/>
          </a:p>
        </p:txBody>
      </p:sp>
      <p:sp>
        <p:nvSpPr>
          <p:cNvPr id="24" name="Google Shape;192;p20">
            <a:extLst>
              <a:ext uri="{FF2B5EF4-FFF2-40B4-BE49-F238E27FC236}">
                <a16:creationId xmlns:a16="http://schemas.microsoft.com/office/drawing/2014/main" id="{C3A0E705-AE39-1BB2-F229-11C7298DAB34}"/>
              </a:ext>
            </a:extLst>
          </p:cNvPr>
          <p:cNvSpPr txBox="1"/>
          <p:nvPr/>
        </p:nvSpPr>
        <p:spPr>
          <a:xfrm>
            <a:off x="8040813" y="4245782"/>
            <a:ext cx="3028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Repetition of </a:t>
            </a:r>
            <a:r>
              <a:rPr lang="en-US" sz="1500" b="1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consonant sounds</a:t>
            </a: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 anywhere.</a:t>
            </a:r>
            <a:endParaRPr dirty="0"/>
          </a:p>
        </p:txBody>
      </p:sp>
      <p:sp>
        <p:nvSpPr>
          <p:cNvPr id="25" name="Google Shape;193;p20">
            <a:extLst>
              <a:ext uri="{FF2B5EF4-FFF2-40B4-BE49-F238E27FC236}">
                <a16:creationId xmlns:a16="http://schemas.microsoft.com/office/drawing/2014/main" id="{9584A090-A20F-8833-9B90-E76288DE20F7}"/>
              </a:ext>
            </a:extLst>
          </p:cNvPr>
          <p:cNvSpPr txBox="1"/>
          <p:nvPr/>
        </p:nvSpPr>
        <p:spPr>
          <a:xfrm>
            <a:off x="8913673" y="5198619"/>
            <a:ext cx="1315089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"Pitter, patter."</a:t>
            </a:r>
            <a:endParaRPr dirty="0"/>
          </a:p>
        </p:txBody>
      </p:sp>
      <p:pic>
        <p:nvPicPr>
          <p:cNvPr id="26" name="Google Shape;194;p20" descr="image.png">
            <a:extLst>
              <a:ext uri="{FF2B5EF4-FFF2-40B4-BE49-F238E27FC236}">
                <a16:creationId xmlns:a16="http://schemas.microsoft.com/office/drawing/2014/main" id="{E4198AD9-1C77-0DEC-15C2-1F28BABDABA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2487" y="285636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5;p20" descr="image.png">
            <a:extLst>
              <a:ext uri="{FF2B5EF4-FFF2-40B4-BE49-F238E27FC236}">
                <a16:creationId xmlns:a16="http://schemas.microsoft.com/office/drawing/2014/main" id="{61EEB2A3-6793-059A-004B-9DE66CC2917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25277" y="2891568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6;p20" descr="image.png">
            <a:extLst>
              <a:ext uri="{FF2B5EF4-FFF2-40B4-BE49-F238E27FC236}">
                <a16:creationId xmlns:a16="http://schemas.microsoft.com/office/drawing/2014/main" id="{760338D9-F538-9867-661F-5C331ADF3CD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48013" y="2856362"/>
            <a:ext cx="5715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59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148;p18" descr="image.png">
            <a:extLst>
              <a:ext uri="{FF2B5EF4-FFF2-40B4-BE49-F238E27FC236}">
                <a16:creationId xmlns:a16="http://schemas.microsoft.com/office/drawing/2014/main" id="{40AE6AC2-8DF7-D26F-D092-2B4A2A07AD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4044" y="2629529"/>
            <a:ext cx="4449818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18">
            <a:extLst>
              <a:ext uri="{FF2B5EF4-FFF2-40B4-BE49-F238E27FC236}">
                <a16:creationId xmlns:a16="http://schemas.microsoft.com/office/drawing/2014/main" id="{7F86753B-2258-D6AC-928D-422586B17C60}"/>
              </a:ext>
            </a:extLst>
          </p:cNvPr>
          <p:cNvSpPr txBox="1"/>
          <p:nvPr/>
        </p:nvSpPr>
        <p:spPr>
          <a:xfrm>
            <a:off x="3838834" y="1377992"/>
            <a:ext cx="45143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Repetition &amp; Refrain</a:t>
            </a:r>
            <a:endParaRPr lang="en-US" sz="2800" dirty="0"/>
          </a:p>
        </p:txBody>
      </p:sp>
      <p:pic>
        <p:nvPicPr>
          <p:cNvPr id="8" name="Google Shape;148;p18" descr="image.png">
            <a:extLst>
              <a:ext uri="{FF2B5EF4-FFF2-40B4-BE49-F238E27FC236}">
                <a16:creationId xmlns:a16="http://schemas.microsoft.com/office/drawing/2014/main" id="{671B5A49-F1C7-4BA5-809D-2C440650D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517" y="2629529"/>
            <a:ext cx="4232439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6;p21">
            <a:extLst>
              <a:ext uri="{FF2B5EF4-FFF2-40B4-BE49-F238E27FC236}">
                <a16:creationId xmlns:a16="http://schemas.microsoft.com/office/drawing/2014/main" id="{BD3A6FD9-10E7-E632-A588-AAFB615A7833}"/>
              </a:ext>
            </a:extLst>
          </p:cNvPr>
          <p:cNvSpPr txBox="1"/>
          <p:nvPr/>
        </p:nvSpPr>
        <p:spPr>
          <a:xfrm>
            <a:off x="2985236" y="3100110"/>
            <a:ext cx="1187433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Repetition</a:t>
            </a:r>
            <a:endParaRPr dirty="0"/>
          </a:p>
        </p:txBody>
      </p:sp>
      <p:sp>
        <p:nvSpPr>
          <p:cNvPr id="5" name="Google Shape;207;p21">
            <a:extLst>
              <a:ext uri="{FF2B5EF4-FFF2-40B4-BE49-F238E27FC236}">
                <a16:creationId xmlns:a16="http://schemas.microsoft.com/office/drawing/2014/main" id="{E39ADB84-6F77-D652-17E7-221A3C7B6964}"/>
              </a:ext>
            </a:extLst>
          </p:cNvPr>
          <p:cNvSpPr txBox="1"/>
          <p:nvPr/>
        </p:nvSpPr>
        <p:spPr>
          <a:xfrm>
            <a:off x="1956102" y="3601421"/>
            <a:ext cx="333013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Repeating words, phrases, or lines to emphasize an idea or build urgency.</a:t>
            </a:r>
            <a:endParaRPr dirty="0"/>
          </a:p>
        </p:txBody>
      </p:sp>
      <p:sp>
        <p:nvSpPr>
          <p:cNvPr id="6" name="Google Shape;209;p21">
            <a:extLst>
              <a:ext uri="{FF2B5EF4-FFF2-40B4-BE49-F238E27FC236}">
                <a16:creationId xmlns:a16="http://schemas.microsoft.com/office/drawing/2014/main" id="{8203C1E4-92D0-1554-AABF-BAB8F4ED1837}"/>
              </a:ext>
            </a:extLst>
          </p:cNvPr>
          <p:cNvSpPr txBox="1"/>
          <p:nvPr/>
        </p:nvSpPr>
        <p:spPr>
          <a:xfrm>
            <a:off x="1839044" y="4772025"/>
            <a:ext cx="4667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"Rage, rage against the dying of the light."</a:t>
            </a:r>
            <a:endParaRPr dirty="0"/>
          </a:p>
        </p:txBody>
      </p:sp>
      <p:sp>
        <p:nvSpPr>
          <p:cNvPr id="10" name="Google Shape;210;p21">
            <a:extLst>
              <a:ext uri="{FF2B5EF4-FFF2-40B4-BE49-F238E27FC236}">
                <a16:creationId xmlns:a16="http://schemas.microsoft.com/office/drawing/2014/main" id="{8AD97009-056A-7B93-7AF6-1B9B87749CA1}"/>
              </a:ext>
            </a:extLst>
          </p:cNvPr>
          <p:cNvSpPr txBox="1"/>
          <p:nvPr/>
        </p:nvSpPr>
        <p:spPr>
          <a:xfrm>
            <a:off x="8294251" y="3100109"/>
            <a:ext cx="912513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97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C2F33"/>
                </a:solidFill>
                <a:latin typeface="Arimo"/>
                <a:ea typeface="Arimo"/>
                <a:cs typeface="Arimo"/>
                <a:sym typeface="Arimo"/>
              </a:rPr>
              <a:t>Refrain</a:t>
            </a:r>
            <a:endParaRPr dirty="0"/>
          </a:p>
        </p:txBody>
      </p:sp>
      <p:sp>
        <p:nvSpPr>
          <p:cNvPr id="11" name="Google Shape;211;p21">
            <a:extLst>
              <a:ext uri="{FF2B5EF4-FFF2-40B4-BE49-F238E27FC236}">
                <a16:creationId xmlns:a16="http://schemas.microsoft.com/office/drawing/2014/main" id="{68D37448-6D07-7C19-4CC6-164C4C64BDBA}"/>
              </a:ext>
            </a:extLst>
          </p:cNvPr>
          <p:cNvSpPr txBox="1"/>
          <p:nvPr/>
        </p:nvSpPr>
        <p:spPr>
          <a:xfrm>
            <a:off x="7440653" y="3540219"/>
            <a:ext cx="306812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A phrase or group of lines repeated at specific intervals (like a chorus), reinforcing the theme.</a:t>
            </a:r>
            <a:endParaRPr dirty="0"/>
          </a:p>
        </p:txBody>
      </p:sp>
      <p:sp>
        <p:nvSpPr>
          <p:cNvPr id="12" name="Google Shape;213;p21">
            <a:extLst>
              <a:ext uri="{FF2B5EF4-FFF2-40B4-BE49-F238E27FC236}">
                <a16:creationId xmlns:a16="http://schemas.microsoft.com/office/drawing/2014/main" id="{5D279818-CE65-99B8-E5CD-C645A107F4D5}"/>
              </a:ext>
            </a:extLst>
          </p:cNvPr>
          <p:cNvSpPr txBox="1"/>
          <p:nvPr/>
        </p:nvSpPr>
        <p:spPr>
          <a:xfrm>
            <a:off x="7400446" y="4772025"/>
            <a:ext cx="46672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"And miles to go before I sleep."</a:t>
            </a:r>
            <a:endParaRPr dirty="0"/>
          </a:p>
        </p:txBody>
      </p:sp>
      <p:pic>
        <p:nvPicPr>
          <p:cNvPr id="13" name="Google Shape;214;p21" descr="image.png">
            <a:extLst>
              <a:ext uri="{FF2B5EF4-FFF2-40B4-BE49-F238E27FC236}">
                <a16:creationId xmlns:a16="http://schemas.microsoft.com/office/drawing/2014/main" id="{4B743298-B4FE-C00E-053E-448F8B7B10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4183" y="3119003"/>
            <a:ext cx="180975" cy="17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15;p21" descr="image.png">
            <a:extLst>
              <a:ext uri="{FF2B5EF4-FFF2-40B4-BE49-F238E27FC236}">
                <a16:creationId xmlns:a16="http://schemas.microsoft.com/office/drawing/2014/main" id="{96BB2D5C-4B95-52A4-5F29-4BB223AE8B7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72191" y="3137898"/>
            <a:ext cx="180975" cy="178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25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2" name="Google Shape;148;p18" descr="image.png">
            <a:extLst>
              <a:ext uri="{FF2B5EF4-FFF2-40B4-BE49-F238E27FC236}">
                <a16:creationId xmlns:a16="http://schemas.microsoft.com/office/drawing/2014/main" id="{40AE6AC2-8DF7-D26F-D092-2B4A2A07AD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6750" y="2629529"/>
            <a:ext cx="428294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4;p18">
            <a:extLst>
              <a:ext uri="{FF2B5EF4-FFF2-40B4-BE49-F238E27FC236}">
                <a16:creationId xmlns:a16="http://schemas.microsoft.com/office/drawing/2014/main" id="{7F86753B-2258-D6AC-928D-422586B17C60}"/>
              </a:ext>
            </a:extLst>
          </p:cNvPr>
          <p:cNvSpPr txBox="1"/>
          <p:nvPr/>
        </p:nvSpPr>
        <p:spPr>
          <a:xfrm>
            <a:off x="4029902" y="1391639"/>
            <a:ext cx="41321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Other Key Devices</a:t>
            </a:r>
            <a:endParaRPr lang="en-US" sz="2800" dirty="0"/>
          </a:p>
        </p:txBody>
      </p:sp>
      <p:pic>
        <p:nvPicPr>
          <p:cNvPr id="8" name="Google Shape;148;p18" descr="image.png">
            <a:extLst>
              <a:ext uri="{FF2B5EF4-FFF2-40B4-BE49-F238E27FC236}">
                <a16:creationId xmlns:a16="http://schemas.microsoft.com/office/drawing/2014/main" id="{671B5A49-F1C7-4BA5-809D-2C440650DB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2311" y="2629529"/>
            <a:ext cx="4282940" cy="3239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25;p22">
            <a:extLst>
              <a:ext uri="{FF2B5EF4-FFF2-40B4-BE49-F238E27FC236}">
                <a16:creationId xmlns:a16="http://schemas.microsoft.com/office/drawing/2014/main" id="{91DFDF7A-9255-908F-1B07-7CFED14F36BD}"/>
              </a:ext>
            </a:extLst>
          </p:cNvPr>
          <p:cNvSpPr txBox="1"/>
          <p:nvPr/>
        </p:nvSpPr>
        <p:spPr>
          <a:xfrm>
            <a:off x="1565219" y="3429000"/>
            <a:ext cx="41709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Hyperbole</a:t>
            </a:r>
            <a:endParaRPr dirty="0"/>
          </a:p>
        </p:txBody>
      </p:sp>
      <p:sp>
        <p:nvSpPr>
          <p:cNvPr id="5" name="Google Shape;226;p22">
            <a:extLst>
              <a:ext uri="{FF2B5EF4-FFF2-40B4-BE49-F238E27FC236}">
                <a16:creationId xmlns:a16="http://schemas.microsoft.com/office/drawing/2014/main" id="{45F8DDB8-072E-95A5-B50A-9D3456B23A34}"/>
              </a:ext>
            </a:extLst>
          </p:cNvPr>
          <p:cNvSpPr txBox="1"/>
          <p:nvPr/>
        </p:nvSpPr>
        <p:spPr>
          <a:xfrm>
            <a:off x="1565220" y="3971925"/>
            <a:ext cx="39723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Extreme exaggeration for emphasis or humor.</a:t>
            </a:r>
            <a:endParaRPr/>
          </a:p>
        </p:txBody>
      </p:sp>
      <p:sp>
        <p:nvSpPr>
          <p:cNvPr id="6" name="Google Shape;227;p22">
            <a:extLst>
              <a:ext uri="{FF2B5EF4-FFF2-40B4-BE49-F238E27FC236}">
                <a16:creationId xmlns:a16="http://schemas.microsoft.com/office/drawing/2014/main" id="{DFD6CE62-69B9-82AC-3486-94A2AFE4B5FA}"/>
              </a:ext>
            </a:extLst>
          </p:cNvPr>
          <p:cNvSpPr txBox="1"/>
          <p:nvPr/>
        </p:nvSpPr>
        <p:spPr>
          <a:xfrm>
            <a:off x="1565220" y="4467225"/>
            <a:ext cx="39723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"I am so hungry I could eat a horse."</a:t>
            </a:r>
            <a:endParaRPr/>
          </a:p>
        </p:txBody>
      </p:sp>
      <p:pic>
        <p:nvPicPr>
          <p:cNvPr id="10" name="Google Shape;231;p22" descr="image.png">
            <a:extLst>
              <a:ext uri="{FF2B5EF4-FFF2-40B4-BE49-F238E27FC236}">
                <a16:creationId xmlns:a16="http://schemas.microsoft.com/office/drawing/2014/main" id="{67AA7851-F2F1-1FD0-C773-A454D7F533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5219" y="3438525"/>
            <a:ext cx="221068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8;p22">
            <a:extLst>
              <a:ext uri="{FF2B5EF4-FFF2-40B4-BE49-F238E27FC236}">
                <a16:creationId xmlns:a16="http://schemas.microsoft.com/office/drawing/2014/main" id="{B5174FEF-805F-7940-9E33-5DDD336FA38C}"/>
              </a:ext>
            </a:extLst>
          </p:cNvPr>
          <p:cNvSpPr txBox="1"/>
          <p:nvPr/>
        </p:nvSpPr>
        <p:spPr>
          <a:xfrm>
            <a:off x="6708771" y="3457515"/>
            <a:ext cx="41564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67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991B1B"/>
                </a:solidFill>
                <a:latin typeface="Arimo"/>
                <a:ea typeface="Arimo"/>
                <a:cs typeface="Arimo"/>
                <a:sym typeface="Arimo"/>
              </a:rPr>
              <a:t>Onomatopoeia</a:t>
            </a:r>
            <a:endParaRPr/>
          </a:p>
        </p:txBody>
      </p:sp>
      <p:sp>
        <p:nvSpPr>
          <p:cNvPr id="12" name="Google Shape;229;p22">
            <a:extLst>
              <a:ext uri="{FF2B5EF4-FFF2-40B4-BE49-F238E27FC236}">
                <a16:creationId xmlns:a16="http://schemas.microsoft.com/office/drawing/2014/main" id="{4B6D018B-0E9E-BABA-A448-5074DD419A32}"/>
              </a:ext>
            </a:extLst>
          </p:cNvPr>
          <p:cNvSpPr txBox="1"/>
          <p:nvPr/>
        </p:nvSpPr>
        <p:spPr>
          <a:xfrm>
            <a:off x="6708772" y="4000440"/>
            <a:ext cx="3958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A word that imitates the sound it represents.</a:t>
            </a:r>
            <a:endParaRPr/>
          </a:p>
        </p:txBody>
      </p:sp>
      <p:sp>
        <p:nvSpPr>
          <p:cNvPr id="13" name="Google Shape;230;p22">
            <a:extLst>
              <a:ext uri="{FF2B5EF4-FFF2-40B4-BE49-F238E27FC236}">
                <a16:creationId xmlns:a16="http://schemas.microsoft.com/office/drawing/2014/main" id="{C69B245F-79F6-EDFA-121C-14BA19A70E35}"/>
              </a:ext>
            </a:extLst>
          </p:cNvPr>
          <p:cNvSpPr txBox="1"/>
          <p:nvPr/>
        </p:nvSpPr>
        <p:spPr>
          <a:xfrm>
            <a:off x="6708772" y="4495740"/>
            <a:ext cx="3958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3C4043"/>
                </a:solidFill>
                <a:latin typeface="Arimo"/>
                <a:ea typeface="Arimo"/>
                <a:cs typeface="Arimo"/>
                <a:sym typeface="Arimo"/>
              </a:rPr>
              <a:t>"Buzz", "Hiss", "Bang", "Crash"</a:t>
            </a:r>
            <a:endParaRPr/>
          </a:p>
        </p:txBody>
      </p:sp>
      <p:pic>
        <p:nvPicPr>
          <p:cNvPr id="14" name="Google Shape;232;p22" descr="image.png">
            <a:extLst>
              <a:ext uri="{FF2B5EF4-FFF2-40B4-BE49-F238E27FC236}">
                <a16:creationId xmlns:a16="http://schemas.microsoft.com/office/drawing/2014/main" id="{934507FA-CBDB-FEE2-733A-98081311C7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771" y="3467040"/>
            <a:ext cx="192764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882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468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Arimo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noorehaiderjani</cp:lastModifiedBy>
  <cp:revision>84</cp:revision>
  <dcterms:created xsi:type="dcterms:W3CDTF">2025-11-09T06:51:00Z</dcterms:created>
  <dcterms:modified xsi:type="dcterms:W3CDTF">2025-12-16T05:36:56Z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